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9"/>
  </p:notesMasterIdLst>
  <p:sldIdLst>
    <p:sldId id="256" r:id="rId2"/>
    <p:sldId id="288" r:id="rId3"/>
    <p:sldId id="283" r:id="rId4"/>
    <p:sldId id="289" r:id="rId5"/>
    <p:sldId id="290" r:id="rId6"/>
    <p:sldId id="291" r:id="rId7"/>
    <p:sldId id="264" r:id="rId8"/>
    <p:sldId id="263" r:id="rId9"/>
    <p:sldId id="292" r:id="rId10"/>
    <p:sldId id="293" r:id="rId11"/>
    <p:sldId id="294" r:id="rId12"/>
    <p:sldId id="295" r:id="rId13"/>
    <p:sldId id="296" r:id="rId14"/>
    <p:sldId id="280" r:id="rId15"/>
    <p:sldId id="262" r:id="rId16"/>
    <p:sldId id="26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EAA"/>
    <a:srgbClr val="BEE4A3"/>
    <a:srgbClr val="D0CECC"/>
    <a:srgbClr val="515257"/>
    <a:srgbClr val="697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3" autoAdjust="0"/>
    <p:restoredTop sz="86601" autoAdjust="0"/>
  </p:normalViewPr>
  <p:slideViewPr>
    <p:cSldViewPr snapToGrid="0">
      <p:cViewPr>
        <p:scale>
          <a:sx n="83" d="100"/>
          <a:sy n="83" d="100"/>
        </p:scale>
        <p:origin x="4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6ED9C-1751-4AC9-B4CB-3E9B8D4CA880}" type="datetimeFigureOut">
              <a:rPr lang="en-CA" smtClean="0"/>
              <a:t>2018-03-20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BF64-3B4C-4EB1-B052-7EC6B24EA9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12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0BF64-3B4C-4EB1-B052-7EC6B24EA9F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5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29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7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Consider scalable ECVs given the intra-urban variability.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0BF64-3B4C-4EB1-B052-7EC6B24EA9F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5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 fundamental climate variable</a:t>
            </a:r>
            <a:r>
              <a:rPr lang="en-CA" baseline="0" dirty="0" smtClean="0"/>
              <a:t>.  Changes to the urban surface / urban function should be reflected in changes to </a:t>
            </a:r>
            <a:r>
              <a:rPr lang="en-CA" baseline="0" dirty="0" err="1" smtClean="0"/>
              <a:t>Tair</a:t>
            </a:r>
            <a:r>
              <a:rPr lang="en-CA" baseline="0" dirty="0" smtClean="0"/>
              <a:t>. </a:t>
            </a:r>
            <a:br>
              <a:rPr lang="en-CA" baseline="0" dirty="0" smtClean="0"/>
            </a:br>
            <a:r>
              <a:rPr lang="en-AU" sz="1200" b="0" i="1" u="none" strike="noStrike" cap="none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The value of an ECV representing human adaptation to climate change in cities </a:t>
            </a:r>
            <a:br>
              <a:rPr lang="en-AU" sz="1200" b="0" i="1" u="none" strike="noStrike" cap="none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1A2B2-B5FE-4244-A582-D21D16F484B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89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Can the guidelines be applied globally?  Might depend on selecting</a:t>
            </a:r>
            <a:r>
              <a:rPr lang="en-CA" baseline="0" dirty="0" smtClean="0"/>
              <a:t> a representative type LCZ?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0BF64-3B4C-4EB1-B052-7EC6B24EA9F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02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 important logistic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0BF64-3B4C-4EB1-B052-7EC6B24EA9F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35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0BF64-3B4C-4EB1-B052-7EC6B24EA9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37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5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9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56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 physical climate standpoint,</a:t>
            </a:r>
            <a:r>
              <a:rPr lang="en-US" baseline="0" dirty="0" smtClean="0"/>
              <a:t> ECVs should be linked to the controls on urban climate.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16FD6-54E9-485A-B932-B15660DCA9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38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32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70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smtClean="0">
                <a:solidFill>
                  <a:srgbClr val="595959"/>
                </a:solidFill>
              </a:rPr>
              <a:pPr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>
              <a:solidFill>
                <a:srgbClr val="595959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52396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438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smtClean="0">
                <a:solidFill>
                  <a:srgbClr val="595959"/>
                </a:solidFill>
              </a:rPr>
              <a:pPr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>
              <a:solidFill>
                <a:srgbClr val="595959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333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333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27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965507"/>
            <a:ext cx="9223022" cy="2005848"/>
          </a:xfrm>
        </p:spPr>
        <p:txBody>
          <a:bodyPr>
            <a:normAutofit fontScale="90000"/>
          </a:bodyPr>
          <a:lstStyle/>
          <a:p>
            <a:r>
              <a:rPr lang="en-CA" sz="4800" dirty="0" smtClean="0">
                <a:latin typeface="+mn-lt"/>
              </a:rPr>
              <a:t>Importance of </a:t>
            </a:r>
            <a:r>
              <a:rPr lang="en-CA" sz="4800" dirty="0" smtClean="0">
                <a:latin typeface="+mn-lt"/>
              </a:rPr>
              <a:t>Human </a:t>
            </a:r>
            <a:r>
              <a:rPr lang="en-CA" sz="4800" dirty="0" smtClean="0">
                <a:latin typeface="+mn-lt"/>
              </a:rPr>
              <a:t>Adaptation to Climate </a:t>
            </a:r>
            <a:r>
              <a:rPr lang="en-CA" sz="4800" dirty="0" smtClean="0">
                <a:latin typeface="+mn-lt"/>
              </a:rPr>
              <a:t>Change in Cities and Identification of Appropriate Indicators for GCOS-TOPC</a:t>
            </a:r>
            <a:endParaRPr lang="en-CA" sz="4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822" y="3365414"/>
            <a:ext cx="9979377" cy="2558876"/>
          </a:xfrm>
        </p:spPr>
        <p:txBody>
          <a:bodyPr>
            <a:normAutofit/>
          </a:bodyPr>
          <a:lstStyle/>
          <a:p>
            <a:r>
              <a:rPr lang="en-CA" dirty="0" smtClean="0"/>
              <a:t>Nigel Tapper</a:t>
            </a:r>
          </a:p>
          <a:p>
            <a:endParaRPr lang="en-CA" dirty="0"/>
          </a:p>
          <a:p>
            <a:r>
              <a:rPr lang="en-CA" dirty="0" smtClean="0"/>
              <a:t>School of Earth, Atmosphere and Environment and Co-Operative Research Centre for </a:t>
            </a:r>
            <a:r>
              <a:rPr lang="en-CA" dirty="0"/>
              <a:t>W</a:t>
            </a:r>
            <a:r>
              <a:rPr lang="en-CA" dirty="0" smtClean="0"/>
              <a:t>ater Sensitive Cities, Monash University, Australia; Member GCOS-TOPC; Co-Chair Task Team for a GCOS Surface Reference Network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315074" y="5646821"/>
            <a:ext cx="1876926" cy="1211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8" y="6070474"/>
            <a:ext cx="1948287" cy="363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64" y="6136413"/>
            <a:ext cx="1944889" cy="363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48" y="5992659"/>
            <a:ext cx="838687" cy="6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89185" y="142574"/>
            <a:ext cx="2890617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SzPct val="25000"/>
            </a:pP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Scale </a:t>
            </a: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of Approach</a:t>
            </a:r>
            <a:endParaRPr lang="en" b="1" dirty="0">
              <a:solidFill>
                <a:srgbClr val="07376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33" y="1000665"/>
            <a:ext cx="5994400" cy="56708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39639" y="4924472"/>
            <a:ext cx="3163008" cy="7795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AU" sz="2133" dirty="0">
                <a:solidFill>
                  <a:srgbClr val="000000"/>
                </a:solidFill>
                <a:latin typeface="Arial"/>
                <a:cs typeface="Arial"/>
              </a:rPr>
              <a:t>Improve human thermal comfort</a:t>
            </a:r>
          </a:p>
        </p:txBody>
      </p:sp>
      <p:sp>
        <p:nvSpPr>
          <p:cNvPr id="22" name="Right Arrow 21"/>
          <p:cNvSpPr/>
          <p:nvPr/>
        </p:nvSpPr>
        <p:spPr>
          <a:xfrm rot="5400000">
            <a:off x="2439498" y="4419333"/>
            <a:ext cx="661031" cy="34925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AU" sz="2400"/>
          </a:p>
        </p:txBody>
      </p:sp>
      <p:sp>
        <p:nvSpPr>
          <p:cNvPr id="23" name="TextBox 22"/>
          <p:cNvSpPr txBox="1"/>
          <p:nvPr/>
        </p:nvSpPr>
        <p:spPr>
          <a:xfrm>
            <a:off x="1137380" y="3127050"/>
            <a:ext cx="3265267" cy="11078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AU" sz="2133" dirty="0">
                <a:solidFill>
                  <a:srgbClr val="000000"/>
                </a:solidFill>
                <a:latin typeface="Arial"/>
                <a:cs typeface="Arial"/>
              </a:rPr>
              <a:t>Reduce micro-scale air temperature and </a:t>
            </a:r>
            <a:r>
              <a:rPr lang="en-AU" sz="2133" i="1" dirty="0">
                <a:solidFill>
                  <a:srgbClr val="000000"/>
                </a:solidFill>
                <a:latin typeface="Arial"/>
                <a:cs typeface="Arial"/>
              </a:rPr>
              <a:t>radiant</a:t>
            </a:r>
            <a:r>
              <a:rPr lang="en-AU" sz="2133" dirty="0">
                <a:solidFill>
                  <a:srgbClr val="000000"/>
                </a:solidFill>
                <a:latin typeface="Arial"/>
                <a:cs typeface="Arial"/>
              </a:rPr>
              <a:t> temperature 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2430293" y="2584305"/>
            <a:ext cx="679444" cy="34925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AU" sz="2400"/>
          </a:p>
        </p:txBody>
      </p:sp>
      <p:sp>
        <p:nvSpPr>
          <p:cNvPr id="25" name="TextBox 24"/>
          <p:cNvSpPr txBox="1"/>
          <p:nvPr/>
        </p:nvSpPr>
        <p:spPr>
          <a:xfrm>
            <a:off x="1439066" y="1657924"/>
            <a:ext cx="2661901" cy="7795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r>
              <a:rPr lang="en-AU" sz="2133" dirty="0">
                <a:solidFill>
                  <a:srgbClr val="000000"/>
                </a:solidFill>
                <a:latin typeface="Arial"/>
                <a:cs typeface="Arial"/>
              </a:rPr>
              <a:t>Role of water and green infrastructure</a:t>
            </a:r>
          </a:p>
        </p:txBody>
      </p:sp>
      <p:sp>
        <p:nvSpPr>
          <p:cNvPr id="26" name="Bent Arrow 25"/>
          <p:cNvSpPr/>
          <p:nvPr/>
        </p:nvSpPr>
        <p:spPr>
          <a:xfrm rot="16200000" flipV="1">
            <a:off x="4190569" y="770071"/>
            <a:ext cx="1219976" cy="1399181"/>
          </a:xfrm>
          <a:prstGeom prst="bentArrow">
            <a:avLst>
              <a:gd name="adj1" fmla="val 11526"/>
              <a:gd name="adj2" fmla="val 14362"/>
              <a:gd name="adj3" fmla="val 14362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AU" sz="240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2314" y="79973"/>
            <a:ext cx="2973820" cy="7795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AU" sz="2133" dirty="0">
                <a:solidFill>
                  <a:srgbClr val="000000"/>
                </a:solidFill>
                <a:latin typeface="Arial"/>
                <a:cs typeface="Arial"/>
              </a:rPr>
              <a:t>Reduce local-scale air temperature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7586134" y="304800"/>
            <a:ext cx="1464351" cy="3551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AU" sz="2400"/>
          </a:p>
        </p:txBody>
      </p:sp>
      <p:sp>
        <p:nvSpPr>
          <p:cNvPr id="30" name="TextBox 29"/>
          <p:cNvSpPr txBox="1"/>
          <p:nvPr/>
        </p:nvSpPr>
        <p:spPr>
          <a:xfrm>
            <a:off x="9050485" y="79973"/>
            <a:ext cx="2311783" cy="7795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AU" sz="2133" dirty="0">
                <a:solidFill>
                  <a:srgbClr val="000000"/>
                </a:solidFill>
                <a:latin typeface="Arial"/>
                <a:cs typeface="Arial"/>
              </a:rPr>
              <a:t>Limit heat-health impacts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8919" y="5704171"/>
            <a:ext cx="5321231" cy="369332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Coutts, Tapper,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Beringer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Loughnan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Demuzere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(2013) </a:t>
            </a:r>
          </a:p>
        </p:txBody>
      </p:sp>
    </p:spTree>
    <p:extLst>
      <p:ext uri="{BB962C8B-B14F-4D97-AF65-F5344CB8AC3E}">
        <p14:creationId xmlns:p14="http://schemas.microsoft.com/office/powerpoint/2010/main" val="5834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8" y="-3438697"/>
            <a:ext cx="10244669" cy="96917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77999" y="-2997200"/>
            <a:ext cx="5757336" cy="422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065861" y="-118533"/>
            <a:ext cx="5757339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SzPct val="25000"/>
            </a:pP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Summer Cooling at  Microscale</a:t>
            </a:r>
            <a:endParaRPr lang="en" b="1" dirty="0">
              <a:solidFill>
                <a:srgbClr val="07376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2267" y="886445"/>
            <a:ext cx="2228036" cy="107760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Precinct canopy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“Realistic” optimal design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Typically  - up to 4.0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 MRT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Heat wave -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up to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7.0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°C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MRT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(Thom, Coutts, Broadbent and Tapper, 2016)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257995" y="1037943"/>
            <a:ext cx="554679" cy="262767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00784" y="1169326"/>
            <a:ext cx="1947573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Green roof</a:t>
            </a:r>
          </a:p>
          <a:p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Typically up to 20.0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C surface temp </a:t>
            </a:r>
          </a:p>
          <a:p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(Coutts, 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aly, </a:t>
            </a:r>
            <a:r>
              <a:rPr lang="en-US" sz="1200" b="1" dirty="0" err="1">
                <a:solidFill>
                  <a:srgbClr val="0000FF"/>
                </a:solidFill>
                <a:latin typeface="Arial"/>
                <a:cs typeface="Arial"/>
              </a:rPr>
              <a:t>Beringer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 and Tapper, 2013)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0333" y="2044213"/>
            <a:ext cx="2196689" cy="91339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Streetscape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Typically – up to 1.0°C air temp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UTCI – up to 12.0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(Coutts, White, Tapper, </a:t>
            </a:r>
            <a:r>
              <a:rPr lang="en-US" sz="1067" b="1" dirty="0" err="1">
                <a:solidFill>
                  <a:srgbClr val="0000FF"/>
                </a:solidFill>
                <a:latin typeface="Arial"/>
                <a:cs typeface="Arial"/>
              </a:rPr>
              <a:t>Beringer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en-US" sz="1067" b="1" dirty="0" err="1">
                <a:solidFill>
                  <a:srgbClr val="0000FF"/>
                </a:solidFill>
                <a:latin typeface="Arial"/>
                <a:cs typeface="Arial"/>
              </a:rPr>
              <a:t>Livesley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, 2015)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57995" y="3130612"/>
            <a:ext cx="277339" cy="39312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15267" y="3657247"/>
            <a:ext cx="2082799" cy="107760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Rain-garden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Summer conditions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Surface temp – to 25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Air above and downwind (1x diameter)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– up to 1.5°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067" b="1" dirty="0" err="1">
                <a:solidFill>
                  <a:srgbClr val="0000FF"/>
                </a:solidFill>
                <a:latin typeface="Arial"/>
                <a:cs typeface="Arial"/>
              </a:rPr>
              <a:t>Shu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 and Tapper, 2017)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04815" y="4765243"/>
            <a:ext cx="192675" cy="54741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795816" y="886444"/>
            <a:ext cx="277339" cy="28288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04607" y="3997357"/>
            <a:ext cx="2459757" cy="107760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Single tree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Typically – up to 1.2°C air temp below canopy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UTCI – up to 7.0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 below canopy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(Coutts, Moore, Thom, Tapper and White,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2017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263467" y="4765243"/>
            <a:ext cx="389764" cy="54741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" y="-118533"/>
            <a:ext cx="12192000" cy="6976533"/>
          </a:xfrm>
          <a:prstGeom prst="rect">
            <a:avLst/>
          </a:prstGeom>
          <a:solidFill>
            <a:schemeClr val="bg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1" y="961390"/>
            <a:ext cx="9534227" cy="49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1169326"/>
            <a:ext cx="10244669" cy="96917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77999" y="-2817115"/>
            <a:ext cx="10244669" cy="422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065861" y="-118533"/>
            <a:ext cx="5757339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SzPct val="25000"/>
            </a:pP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Summer Cooling at  Local Scale (Suburban to City)</a:t>
            </a:r>
            <a:endParaRPr lang="en" b="1" dirty="0">
              <a:solidFill>
                <a:srgbClr val="07376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352283" y="5473087"/>
            <a:ext cx="541747" cy="33221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04599" y="4544149"/>
            <a:ext cx="699812" cy="49480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012010" y="1687660"/>
            <a:ext cx="397167" cy="4522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872732" y="5262794"/>
            <a:ext cx="578307" cy="44779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" y="5911197"/>
            <a:ext cx="12022667" cy="3182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829102"/>
            <a:ext cx="2624669" cy="4082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356" y="4068706"/>
            <a:ext cx="1957129" cy="91339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Botanic Garden Irrigation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Heat wave – up to 3.5°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 air temp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(Lam, Gallant and Tapper, 2017)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258" y="5379131"/>
            <a:ext cx="2677381" cy="12418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Suburban heat wave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Low/mod irrigation -  ~0.5°C air temp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Very heavy irrigation - up to 2.5°C air temp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Up to 20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°C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surface temperature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(Broadbent, Coutts, Tapper and </a:t>
            </a:r>
            <a:r>
              <a:rPr lang="en-US" sz="1067" b="1" dirty="0" err="1">
                <a:solidFill>
                  <a:srgbClr val="0000FF"/>
                </a:solidFill>
                <a:latin typeface="Arial"/>
                <a:cs typeface="Arial"/>
              </a:rPr>
              <a:t>Demuzere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, 2017)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3649" y="5805301"/>
            <a:ext cx="2943017" cy="74917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Park cooling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Typical – light irrigation  ~1.0°C air temp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UTCI - up to 10.0°C 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067" b="1" dirty="0" err="1">
                <a:solidFill>
                  <a:srgbClr val="0000FF"/>
                </a:solidFill>
                <a:latin typeface="Arial"/>
                <a:cs typeface="Arial"/>
              </a:rPr>
              <a:t>Motazedian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, 2016)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>
          <a:xfrm flipV="1">
            <a:off x="3475639" y="5405973"/>
            <a:ext cx="523636" cy="594066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51039" y="5823894"/>
            <a:ext cx="2310348" cy="9133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Typical summer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 ~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1.0°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 air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temp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above and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downwind (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1x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diameter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(Broadbent, Coutts, Tapper and </a:t>
            </a:r>
            <a:r>
              <a:rPr lang="en-US" sz="1067" b="1" dirty="0" err="1">
                <a:solidFill>
                  <a:srgbClr val="0000FF"/>
                </a:solidFill>
                <a:latin typeface="Arial"/>
                <a:cs typeface="Arial"/>
              </a:rPr>
              <a:t>Demuzere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, 2017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9176" y="1829101"/>
            <a:ext cx="1766824" cy="74917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Typical summer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0.2 </a:t>
            </a:r>
            <a:r>
              <a:rPr lang="en-US" sz="1067" b="1" dirty="0">
                <a:solidFill>
                  <a:srgbClr val="0000FF"/>
                </a:solidFill>
                <a:latin typeface="Arial"/>
                <a:ea typeface="Wingdings"/>
                <a:cs typeface="Arial"/>
                <a:sym typeface="Wingdings"/>
              </a:rPr>
              <a:t>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0.8 fraction – up to 6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.0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surface temp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(</a:t>
            </a:r>
            <a:r>
              <a:rPr lang="en-US" sz="1067" b="1" dirty="0" err="1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Nury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2016)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50679" y="289465"/>
            <a:ext cx="2702655" cy="10776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Heat wave</a:t>
            </a:r>
          </a:p>
          <a:p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20%</a:t>
            </a:r>
            <a:r>
              <a:rPr lang="en-US" sz="1067" b="1" dirty="0">
                <a:solidFill>
                  <a:srgbClr val="0000FF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067" b="1" dirty="0">
                <a:solidFill>
                  <a:srgbClr val="0000FF"/>
                </a:solidFill>
                <a:latin typeface="Arial"/>
                <a:ea typeface="Wingdings"/>
                <a:cs typeface="Arial"/>
                <a:sym typeface="Wingdings"/>
              </a:rPr>
              <a:t>40%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 - up to 1.0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C air temp (spatially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averaged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0.3°C;  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1067" b="1" dirty="0">
                <a:solidFill>
                  <a:srgbClr val="0000FF"/>
                </a:solidFill>
                <a:latin typeface="Arial"/>
                <a:cs typeface="Arial"/>
              </a:rPr>
              <a:t>dding cool roofs and irrigation up to 1.2°C spatially averaged) (Jacobs, Gallant and Tapper, 2018)</a:t>
            </a:r>
            <a:endParaRPr lang="en-US" sz="1067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606212" y="925471"/>
            <a:ext cx="544467" cy="46361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-3040" y="0"/>
            <a:ext cx="12195040" cy="7010400"/>
          </a:xfrm>
          <a:prstGeom prst="rect">
            <a:avLst/>
          </a:prstGeom>
          <a:solidFill>
            <a:schemeClr val="bg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91" y="782747"/>
            <a:ext cx="8862028" cy="56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8421" y="1017749"/>
            <a:ext cx="10647335" cy="4182345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0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1. There </a:t>
            </a:r>
            <a:r>
              <a:rPr lang="en-AU" sz="3200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is clearly a strong evidentiary basis for irrigated and unirrigated green infrastructure reducing temperatures sufficiently </a:t>
            </a: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(i.e. up to 2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°</a:t>
            </a:r>
            <a:r>
              <a:rPr lang="en-AU" sz="3200" dirty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C)</a:t>
            </a:r>
            <a:r>
              <a:rPr lang="en-AU" sz="3200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to save lives </a:t>
            </a: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during </a:t>
            </a:r>
            <a:r>
              <a:rPr lang="en-AU" sz="3200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extreme heat events in southern Australian </a:t>
            </a: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cities</a:t>
            </a:r>
          </a:p>
          <a:p>
            <a:pPr indent="0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indent="0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2. Cooling can be enhanced with other treatments (cool pavements, albedo treatment, etc.)  </a:t>
            </a:r>
          </a:p>
          <a:p>
            <a:pPr indent="0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endParaRPr lang="en-AU" sz="3200" dirty="0" smtClean="0">
              <a:solidFill>
                <a:srgbClr val="073763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3. In Australia and in many parts of the world urban greening is a discernible adaptation trend </a:t>
            </a:r>
            <a:r>
              <a:rPr lang="mr-IN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–</a:t>
            </a:r>
            <a:r>
              <a:rPr lang="en-AU" sz="3200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therefore potentially an excellent adaptation indicator</a:t>
            </a:r>
            <a:endParaRPr lang="en" sz="3200" dirty="0">
              <a:solidFill>
                <a:srgbClr val="07376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" name="Shape 61"/>
          <p:cNvSpPr txBox="1">
            <a:spLocks noGrp="1"/>
          </p:cNvSpPr>
          <p:nvPr>
            <p:ph type="title"/>
          </p:nvPr>
        </p:nvSpPr>
        <p:spPr>
          <a:xfrm>
            <a:off x="3217840" y="-137688"/>
            <a:ext cx="8288267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SzPct val="25000"/>
            </a:pPr>
            <a:r>
              <a:rPr lang="en-AU" sz="5867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So</a:t>
            </a:r>
            <a:r>
              <a:rPr lang="mr-IN" sz="5867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……</a:t>
            </a:r>
            <a:r>
              <a:rPr lang="en-AU" sz="5867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.</a:t>
            </a:r>
            <a:endParaRPr lang="en" sz="5867" b="1" dirty="0">
              <a:solidFill>
                <a:srgbClr val="073763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12546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756" b="2753"/>
          <a:stretch/>
        </p:blipFill>
        <p:spPr>
          <a:xfrm>
            <a:off x="2443655" y="1293472"/>
            <a:ext cx="8008882" cy="52019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052" y="229160"/>
            <a:ext cx="11597922" cy="80891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Urban Surface Characteristics &amp; Remote Sensing: WUDAPT </a:t>
            </a:r>
            <a:r>
              <a:rPr lang="en-CA" sz="3600" b="1" dirty="0" smtClean="0"/>
              <a:t>(World Urban </a:t>
            </a:r>
            <a:r>
              <a:rPr lang="en-CA" sz="3600" b="1" dirty="0"/>
              <a:t>D</a:t>
            </a:r>
            <a:r>
              <a:rPr lang="en-CA" sz="3600" b="1" dirty="0" smtClean="0"/>
              <a:t>atabase and Access Portal Tools)</a:t>
            </a:r>
            <a:endParaRPr lang="en-C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1802" y="1669588"/>
            <a:ext cx="2680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Workflow for identifying urban local climate zones via remote sensing using many of the characteristics described earlier.</a:t>
            </a:r>
          </a:p>
          <a:p>
            <a:endParaRPr lang="en-CA" sz="2000" dirty="0"/>
          </a:p>
          <a:p>
            <a:r>
              <a:rPr lang="en-CA" sz="2000" dirty="0" smtClean="0"/>
              <a:t>ECVs: require a base year for comparison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339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18967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 smtClean="0"/>
              <a:t>Urban </a:t>
            </a:r>
            <a:r>
              <a:rPr lang="en-CA" sz="3600" dirty="0" smtClean="0"/>
              <a:t>Air Temperature Measurements?</a:t>
            </a:r>
            <a:endParaRPr lang="en-CA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9777" r="6063" b="17796"/>
          <a:stretch/>
        </p:blipFill>
        <p:spPr bwMode="auto">
          <a:xfrm>
            <a:off x="3283082" y="2612787"/>
            <a:ext cx="8594922" cy="263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72266" y="5653530"/>
            <a:ext cx="2634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5F5F5F"/>
                </a:solidFill>
                <a:latin typeface="Arial" charset="0"/>
                <a:cs typeface="Arial" charset="0"/>
              </a:rPr>
              <a:t>Stewart and </a:t>
            </a:r>
            <a:r>
              <a:rPr lang="en-US" altLang="en-US" sz="1800" i="1" dirty="0" err="1">
                <a:solidFill>
                  <a:srgbClr val="5F5F5F"/>
                </a:solidFill>
                <a:latin typeface="Arial" charset="0"/>
                <a:cs typeface="Arial" charset="0"/>
              </a:rPr>
              <a:t>Oke</a:t>
            </a:r>
            <a:r>
              <a:rPr lang="en-US" altLang="en-US" sz="1800" i="1" dirty="0">
                <a:solidFill>
                  <a:srgbClr val="5F5F5F"/>
                </a:solidFill>
                <a:latin typeface="Arial" charset="0"/>
                <a:cs typeface="Arial" charset="0"/>
              </a:rPr>
              <a:t> (2012)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6143" y="4513792"/>
            <a:ext cx="397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808080"/>
                </a:solidFill>
              </a:rPr>
              <a:t>Oke et al. (2017)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089" y="1681121"/>
            <a:ext cx="465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Traditional WMO observing station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92398" y="1612512"/>
            <a:ext cx="533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 urban environments, the source area characteristics can be linked to the neighbourhood (LCZ concept)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60384" y="5246160"/>
            <a:ext cx="295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Mean daily source area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69767" y="5201651"/>
            <a:ext cx="342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Short-term (&lt;1 h) source area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49110"/>
          <a:stretch/>
        </p:blipFill>
        <p:spPr>
          <a:xfrm>
            <a:off x="0" y="2446082"/>
            <a:ext cx="3695700" cy="20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8611">
            <a:off x="927765" y="577316"/>
            <a:ext cx="4226317" cy="5940254"/>
          </a:xfrm>
          <a:prstGeom prst="rect">
            <a:avLst/>
          </a:prstGeom>
          <a:effectLst>
            <a:outerShdw blurRad="279400" dist="152400" dir="2700000" algn="tl" rotWithShape="0">
              <a:schemeClr val="tx1">
                <a:alpha val="65000"/>
              </a:schemeClr>
            </a:outerShdw>
          </a:effectLst>
          <a:scene3d>
            <a:camera prst="perspectiveRelaxedModerately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786" y="1344134"/>
            <a:ext cx="4299699" cy="5403507"/>
          </a:xfrm>
          <a:prstGeom prst="rect">
            <a:avLst/>
          </a:prstGeom>
          <a:effectLst>
            <a:outerShdw blurRad="292100" dist="152400" dir="2700000" algn="tl" rotWithShape="0">
              <a:prstClr val="black">
                <a:alpha val="65000"/>
              </a:prstClr>
            </a:outerShdw>
          </a:effectLst>
          <a:scene3d>
            <a:camera prst="orthographicFront">
              <a:rot lat="1715492" lon="269892" rev="2113836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02" y="18571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 smtClean="0"/>
              <a:t>Guidelines exist to measure urban </a:t>
            </a:r>
            <a:r>
              <a:rPr lang="en-CA" dirty="0" err="1" smtClean="0"/>
              <a:t>T</a:t>
            </a:r>
            <a:r>
              <a:rPr lang="en-CA" baseline="-25000" dirty="0" err="1" smtClean="0"/>
              <a:t>air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37784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Metadata are key for any urban meteorological observation</a:t>
            </a:r>
            <a:endParaRPr lang="en-CA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069" t="6791"/>
          <a:stretch/>
        </p:blipFill>
        <p:spPr>
          <a:xfrm>
            <a:off x="412531" y="1690688"/>
            <a:ext cx="3008586" cy="352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895" r="5787"/>
          <a:stretch/>
        </p:blipFill>
        <p:spPr>
          <a:xfrm>
            <a:off x="3846786" y="1907696"/>
            <a:ext cx="7094484" cy="5457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483" y="6358520"/>
            <a:ext cx="318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WMO (2008)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4671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15074" y="5646821"/>
            <a:ext cx="1876926" cy="1211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"/>
            <a:ext cx="8405812" cy="1068387"/>
          </a:xfrm>
        </p:spPr>
        <p:txBody>
          <a:bodyPr>
            <a:normAutofit/>
          </a:bodyPr>
          <a:lstStyle/>
          <a:p>
            <a:pPr eaLnBrk="1" hangingPunct="1"/>
            <a:r>
              <a:rPr lang="en-AU" sz="3200" b="1" i="1" dirty="0">
                <a:latin typeface="+mn-lt"/>
              </a:rPr>
              <a:t>Five Key Messages in Relation to </a:t>
            </a:r>
            <a:r>
              <a:rPr lang="en-AU" sz="3200" b="1" i="1" dirty="0" smtClean="0">
                <a:latin typeface="+mn-lt"/>
              </a:rPr>
              <a:t>Cities, Climate Change and Adaptation</a:t>
            </a:r>
            <a:endParaRPr lang="en-AU" sz="3200" b="1" i="1" dirty="0">
              <a:latin typeface="+mn-lt"/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>
          <a:xfrm>
            <a:off x="1162050" y="1066801"/>
            <a:ext cx="10020299" cy="5257799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AU" dirty="0" smtClean="0"/>
              <a:t>Globally the process of urbanisation continues at an extraordinary rate</a:t>
            </a:r>
          </a:p>
          <a:p>
            <a:pPr marL="514350" indent="-514350">
              <a:buAutoNum type="arabicPeriod"/>
            </a:pPr>
            <a:r>
              <a:rPr lang="en-AU" dirty="0" smtClean="0"/>
              <a:t>This urbanisation coincides with broadening acceptance of the reality of climate change and clear evidence in the climate record and impacts </a:t>
            </a:r>
            <a:r>
              <a:rPr lang="mr-IN" i="1" dirty="0" smtClean="0"/>
              <a:t>–</a:t>
            </a:r>
            <a:r>
              <a:rPr lang="en-AU" i="1" dirty="0" smtClean="0"/>
              <a:t> extremes in heat and precipitation especially</a:t>
            </a:r>
          </a:p>
          <a:p>
            <a:pPr marL="514350" indent="-514350">
              <a:buAutoNum type="arabicPeriod"/>
            </a:pPr>
            <a:r>
              <a:rPr lang="en-AU" dirty="0" smtClean="0"/>
              <a:t>Cities and urban areas </a:t>
            </a:r>
            <a:r>
              <a:rPr lang="en-AU" i="1" u="sng" dirty="0" smtClean="0"/>
              <a:t>are hotter than their rural surroundings</a:t>
            </a:r>
            <a:r>
              <a:rPr lang="en-AU" dirty="0" smtClean="0"/>
              <a:t> and this heat </a:t>
            </a:r>
            <a:r>
              <a:rPr lang="en-AU" i="1" u="sng" dirty="0" smtClean="0"/>
              <a:t>is superimposed</a:t>
            </a:r>
            <a:r>
              <a:rPr lang="en-AU" i="1" dirty="0" smtClean="0"/>
              <a:t> up</a:t>
            </a:r>
            <a:r>
              <a:rPr lang="en-AU" dirty="0" smtClean="0"/>
              <a:t>on greenhouse-gas (GHG) induced climate change</a:t>
            </a:r>
          </a:p>
          <a:p>
            <a:pPr marL="514350" indent="-514350">
              <a:buAutoNum type="arabicPeriod"/>
            </a:pPr>
            <a:r>
              <a:rPr lang="en-AU" dirty="0" smtClean="0"/>
              <a:t>Cities and urban areas are especially vulnerable in the face of climate change, especially in relation to </a:t>
            </a:r>
            <a:r>
              <a:rPr lang="en-AU" i="1" dirty="0" smtClean="0"/>
              <a:t>heat</a:t>
            </a:r>
            <a:r>
              <a:rPr lang="en-AU" dirty="0" smtClean="0"/>
              <a:t>, </a:t>
            </a:r>
            <a:r>
              <a:rPr lang="en-AU" i="1" dirty="0" smtClean="0"/>
              <a:t>water scarcity </a:t>
            </a:r>
            <a:r>
              <a:rPr lang="en-AU" dirty="0" smtClean="0"/>
              <a:t>and </a:t>
            </a:r>
            <a:r>
              <a:rPr lang="en-AU" i="1" dirty="0" smtClean="0"/>
              <a:t>sea level rise </a:t>
            </a:r>
          </a:p>
          <a:p>
            <a:pPr marL="514350" indent="-514350">
              <a:buAutoNum type="arabicPeriod"/>
            </a:pPr>
            <a:r>
              <a:rPr lang="en-AU" dirty="0" smtClean="0"/>
              <a:t>Although highly vulnerable, cities globally </a:t>
            </a:r>
            <a:r>
              <a:rPr lang="en-AU" i="1" u="sng" dirty="0" smtClean="0"/>
              <a:t>do provide unique opportunities </a:t>
            </a:r>
            <a:r>
              <a:rPr lang="en-AU" dirty="0" smtClean="0"/>
              <a:t>for adaptation to climate </a:t>
            </a:r>
            <a:r>
              <a:rPr lang="en-AU" dirty="0" smtClean="0"/>
              <a:t>change, including direct climate intervention.  </a:t>
            </a:r>
            <a:r>
              <a:rPr lang="en-AU" dirty="0" smtClean="0"/>
              <a:t>Strategies required immediately</a:t>
            </a:r>
          </a:p>
          <a:p>
            <a:pPr marL="514350" indent="-514350">
              <a:buAutoNum type="arabicPeriod"/>
            </a:pPr>
            <a:endParaRPr lang="en-AU" dirty="0" smtClean="0"/>
          </a:p>
          <a:p>
            <a:pPr marL="514350" indent="-514350">
              <a:buAutoNum type="arabicPeriod"/>
            </a:pPr>
            <a:endParaRPr lang="en-AU" dirty="0" smtClean="0"/>
          </a:p>
          <a:p>
            <a:pPr marL="514350" indent="-514350">
              <a:buAutoNum type="arabicPeriod"/>
            </a:pPr>
            <a:endParaRPr lang="en-AU" dirty="0" smtClean="0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9688" y="6542089"/>
            <a:ext cx="144462" cy="122237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fld id="{73D34A18-4C0A-CD49-A373-E0DBFDA6D4CE}" type="slidenum">
              <a:rPr lang="en-AU" sz="900">
                <a:solidFill>
                  <a:srgbClr val="393938"/>
                </a:solidFill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2</a:t>
            </a:fld>
            <a:endParaRPr lang="en-AU" sz="900">
              <a:solidFill>
                <a:srgbClr val="393938"/>
              </a:solidFill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 rot="19577034">
            <a:off x="1947712" y="2573540"/>
            <a:ext cx="8448975" cy="145643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marL="266700" indent="-26670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  These are</a:t>
            </a:r>
            <a:r>
              <a:rPr lang="en-US" sz="2800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critical </a:t>
            </a:r>
            <a:r>
              <a:rPr lang="en-US" sz="2800" smtClean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considerations </a:t>
            </a:r>
            <a:r>
              <a:rPr lang="en-US" sz="2800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for urban dwellers </a:t>
            </a:r>
            <a:r>
              <a:rPr lang="en-US" sz="2800" b="1" u="sng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in Australia and around the world </a:t>
            </a:r>
            <a:r>
              <a:rPr lang="en-US" sz="2800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and for those who</a:t>
            </a:r>
            <a:r>
              <a:rPr lang="en-US" sz="2800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 manage, plan</a:t>
            </a:r>
            <a:r>
              <a:rPr lang="en-US" sz="2800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, design and build our </a:t>
            </a:r>
            <a:r>
              <a:rPr lang="en-US" sz="2800" dirty="0">
                <a:solidFill>
                  <a:srgbClr val="FF0000"/>
                </a:solidFill>
                <a:latin typeface="Helvetica Neue" pitchFamily="-107" charset="0"/>
                <a:ea typeface="Helvetica Neue" pitchFamily="-107" charset="0"/>
                <a:cs typeface="Helvetica Neue" pitchFamily="-107" charset="0"/>
                <a:sym typeface="Helvetica Neue" pitchFamily="-107" charset="0"/>
              </a:rPr>
              <a:t>cities</a:t>
            </a:r>
            <a:endParaRPr lang="en-US" sz="2800" dirty="0">
              <a:solidFill>
                <a:srgbClr val="FF0000"/>
              </a:solidFill>
              <a:latin typeface="Helvetica Neue" pitchFamily="-107" charset="0"/>
              <a:ea typeface="Helvetica Neue" pitchFamily="-107" charset="0"/>
              <a:cs typeface="Helvetica Neue" pitchFamily="-107" charset="0"/>
              <a:sym typeface="Helvetica Neue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/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76" y="199496"/>
            <a:ext cx="9223022" cy="1039757"/>
          </a:xfrm>
        </p:spPr>
        <p:txBody>
          <a:bodyPr>
            <a:normAutofit fontScale="90000"/>
          </a:bodyPr>
          <a:lstStyle/>
          <a:p>
            <a:r>
              <a:rPr lang="en-CA" sz="4800" dirty="0" smtClean="0">
                <a:latin typeface="+mn-lt"/>
              </a:rPr>
              <a:t>Possible Adaptation Indicators (1</a:t>
            </a:r>
            <a:r>
              <a:rPr lang="en-CA" sz="4800" baseline="30000" dirty="0" smtClean="0">
                <a:latin typeface="+mn-lt"/>
              </a:rPr>
              <a:t>st</a:t>
            </a:r>
            <a:r>
              <a:rPr lang="en-CA" sz="4800" dirty="0" smtClean="0">
                <a:latin typeface="+mn-lt"/>
              </a:rPr>
              <a:t> </a:t>
            </a:r>
            <a:r>
              <a:rPr lang="en-CA" sz="4800" dirty="0" smtClean="0">
                <a:latin typeface="+mn-lt"/>
              </a:rPr>
              <a:t>cut tabled TOPC-20, March 2018)</a:t>
            </a:r>
            <a:endParaRPr lang="en-CA" sz="4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5074" y="5646821"/>
            <a:ext cx="1876926" cy="1211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09689"/>
              </p:ext>
            </p:extLst>
          </p:nvPr>
        </p:nvGraphicFramePr>
        <p:xfrm>
          <a:off x="2085472" y="1868118"/>
          <a:ext cx="7860631" cy="4384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733"/>
                <a:gridCol w="1479804"/>
                <a:gridCol w="1148584"/>
                <a:gridCol w="1567570"/>
                <a:gridCol w="1913940"/>
              </a:tblGrid>
              <a:tr h="90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Realm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Possible Indicator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Physical or Financial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Data Source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Scope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(for global, need to consider their global representativeness)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</a:tr>
              <a:tr h="1200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Urban Environments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1.Vegetation Fraction (Greenness)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Impervious Fraction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Complete Surface Fraction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</a:t>
                      </a:r>
                      <a:r>
                        <a:rPr lang="en-US" sz="1000" dirty="0" smtClean="0">
                          <a:effectLst/>
                        </a:rPr>
                        <a:t>Albedo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5. Urban air temperature mitigation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Satellite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Satellite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Satellite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Satellite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Weather station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Global 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Global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Global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Global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Global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</a:tr>
              <a:tr h="90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Agriculture and Forestry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Shifting agricultural zones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Prescribed burning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Investment in fire suppression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P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F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Satellite (LULC)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Satellite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Fire </a:t>
                      </a:r>
                      <a:r>
                        <a:rPr lang="en-US" sz="1000" dirty="0">
                          <a:effectLst/>
                        </a:rPr>
                        <a:t>Agencies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Global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Country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Country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</a:tr>
              <a:tr h="135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Coastal Infrastructure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Adapting existing infrastructure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Infrastructure for hazard management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Insurances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disaster relief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 and 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F </a:t>
                      </a:r>
                      <a:r>
                        <a:rPr lang="en-US" sz="1000" dirty="0">
                          <a:effectLst/>
                        </a:rPr>
                        <a:t>and 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F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National agencies/ Satellite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National </a:t>
                      </a:r>
                      <a:r>
                        <a:rPr lang="en-US" sz="1000" dirty="0">
                          <a:effectLst/>
                        </a:rPr>
                        <a:t>agencies/Satellite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Reinsurance </a:t>
                      </a:r>
                      <a:r>
                        <a:rPr lang="en-US" sz="1000" dirty="0">
                          <a:effectLst/>
                        </a:rPr>
                        <a:t>companies/ national agencies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Country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Country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Global</a:t>
                      </a:r>
                      <a:r>
                        <a:rPr lang="en-US" sz="1000" dirty="0">
                          <a:effectLst/>
                        </a:rPr>
                        <a:t>, country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267" marR="56267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85472" y="2762250"/>
            <a:ext cx="7860631" cy="1295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28700" y="196306"/>
            <a:ext cx="9512300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SzPct val="25000"/>
            </a:pPr>
            <a:r>
              <a:rPr lang="en-AU" dirty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Origins </a:t>
            </a:r>
            <a:r>
              <a:rPr lang="en-AU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of </a:t>
            </a:r>
            <a:r>
              <a:rPr lang="en-AU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the Monash </a:t>
            </a:r>
            <a:r>
              <a:rPr lang="en-AU" dirty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Urban Cooling Initiative</a:t>
            </a:r>
            <a:endParaRPr lang="en" dirty="0">
              <a:solidFill>
                <a:srgbClr val="07376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32773" y="1669730"/>
            <a:ext cx="9286484" cy="30827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The </a:t>
            </a:r>
            <a:r>
              <a:rPr lang="en-AU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Australian </a:t>
            </a: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“</a:t>
            </a:r>
            <a:r>
              <a:rPr lang="en" dirty="0" err="1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Millenium</a:t>
            </a: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Drought” began in 1997 and lasted until 2009 – saw two of Australia’s largest cities (Melbourne and Brisbane) come perilously close to running out of </a:t>
            </a: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water</a:t>
            </a:r>
            <a:endParaRPr lang="en-AU" dirty="0">
              <a:solidFill>
                <a:srgbClr val="073763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Intense </a:t>
            </a:r>
            <a:r>
              <a:rPr lang="en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heat and associated mortality, dust storms and forest fires characterized the latter stages of the drought.  Official temperatures approached 50°C </a:t>
            </a: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during </a:t>
            </a:r>
            <a:r>
              <a:rPr lang="en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extreme heat </a:t>
            </a: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event</a:t>
            </a:r>
            <a:r>
              <a:rPr lang="en-AU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in </a:t>
            </a: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Melbourne</a:t>
            </a:r>
            <a:r>
              <a:rPr lang="en-AU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, Adelaide and Western Sydney.</a:t>
            </a:r>
          </a:p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In </a:t>
            </a:r>
            <a:r>
              <a:rPr lang="en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2008 the Victorian State Government, as part of their climate change adaptation planning asked our research group to assist by developing a heat warning system</a:t>
            </a:r>
          </a:p>
        </p:txBody>
      </p:sp>
      <p:pic>
        <p:nvPicPr>
          <p:cNvPr id="4" name="Picture Placeholder 4" descr="Perth_2016-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6024" y="2026278"/>
            <a:ext cx="2086741" cy="32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201472" y="196306"/>
            <a:ext cx="7981425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SzPct val="25000"/>
            </a:pP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Melbourne </a:t>
            </a:r>
            <a:r>
              <a:rPr lang="mr-IN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–</a:t>
            </a: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 Heat Threshold for Excess Deaths in &gt;64 year olds.</a:t>
            </a:r>
            <a:endParaRPr lang="en" b="1" dirty="0">
              <a:solidFill>
                <a:srgbClr val="07376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15" y="1464622"/>
            <a:ext cx="7130549" cy="52211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2381395" y="3687725"/>
            <a:ext cx="2234843" cy="4205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133" dirty="0"/>
              <a:t>Mortality anomaly</a:t>
            </a:r>
            <a:endParaRPr lang="en-US" sz="2133" dirty="0"/>
          </a:p>
        </p:txBody>
      </p:sp>
      <p:sp>
        <p:nvSpPr>
          <p:cNvPr id="9" name="TextBox 8"/>
          <p:cNvSpPr txBox="1"/>
          <p:nvPr/>
        </p:nvSpPr>
        <p:spPr>
          <a:xfrm>
            <a:off x="8770737" y="4600550"/>
            <a:ext cx="173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~17% excess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6170740" y="3591683"/>
            <a:ext cx="4481848" cy="49244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Threshold Temperature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736" y="1596977"/>
            <a:ext cx="935149" cy="5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01471" y="3378024"/>
            <a:ext cx="9104887" cy="1231096"/>
          </a:xfrm>
          <a:prstGeom prst="rect">
            <a:avLst/>
          </a:prstGeom>
          <a:solidFill>
            <a:sysClr val="window" lastClr="FFFFFF"/>
          </a:solidFill>
          <a:ln w="28575" cmpd="sng">
            <a:solidFill>
              <a:srgbClr val="FF0000"/>
            </a:solidFill>
          </a:ln>
        </p:spPr>
        <p:txBody>
          <a:bodyPr wrap="square" lIns="121907" tIns="60955" rIns="121907" bIns="60955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cs typeface="Arial"/>
              </a:rPr>
              <a:t>Suggested that even a slight temperature reduction (1-2° C) in extreme heat events (i.e. 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Arial"/>
              </a:rPr>
              <a:t>heat mitigation, a target to aim for</a:t>
            </a:r>
            <a:r>
              <a:rPr lang="en-US" sz="2400" kern="0" dirty="0">
                <a:solidFill>
                  <a:srgbClr val="FF0000"/>
                </a:solidFill>
                <a:latin typeface="Arial"/>
                <a:cs typeface="Arial"/>
              </a:rPr>
              <a:t>) would be sufficient to save many lives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162" y="5248897"/>
            <a:ext cx="3489556" cy="615553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Nicholls, Skinner, </a:t>
            </a:r>
            <a:r>
              <a:rPr lang="en-US" sz="1600" i="1" dirty="0" err="1">
                <a:latin typeface="Arial"/>
                <a:cs typeface="Arial"/>
              </a:rPr>
              <a:t>Loughnan</a:t>
            </a:r>
            <a:r>
              <a:rPr lang="en-US" sz="1600" i="1" dirty="0">
                <a:latin typeface="Arial"/>
                <a:cs typeface="Arial"/>
              </a:rPr>
              <a:t> and Tapper, 2008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5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968008" y="222299"/>
            <a:ext cx="8926969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SzPct val="25000"/>
            </a:pP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Mapping the Heat Vulnerability Index for Australian Cities</a:t>
            </a:r>
            <a:endParaRPr lang="en-AU" b="1" dirty="0">
              <a:solidFill>
                <a:srgbClr val="07376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" name="Shape 56"/>
          <p:cNvSpPr txBox="1">
            <a:spLocks noGrp="1"/>
          </p:cNvSpPr>
          <p:nvPr>
            <p:ph type="body" idx="1"/>
          </p:nvPr>
        </p:nvSpPr>
        <p:spPr>
          <a:xfrm>
            <a:off x="432772" y="1669730"/>
            <a:ext cx="10669731" cy="30827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-AU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Critical </a:t>
            </a:r>
            <a:r>
              <a:rPr lang="en-AU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risk factors identified ‘a priori’ from the literature</a:t>
            </a:r>
          </a:p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-AU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Hot days (EHEs) were defined for each city and associated adverse health outcomes (AHOs) identified</a:t>
            </a:r>
          </a:p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-AU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Stepwise regression used to select best variables (risk factors) for each city.  Appropriately weighted values applied to define VI for each city postcode</a:t>
            </a:r>
          </a:p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-AU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An alternative, but similar VI for each postcode was defined using Principal Components Analysis PCA</a:t>
            </a:r>
          </a:p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n-AU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Ability of both approaches to predict AHOs at the postcode level was assessed</a:t>
            </a:r>
          </a:p>
          <a:p>
            <a:pPr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endParaRPr lang="en" dirty="0">
              <a:solidFill>
                <a:srgbClr val="07376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1" name="Picture 10" descr="Ris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1" y="1669731"/>
            <a:ext cx="7236730" cy="485924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4711" y="1831023"/>
            <a:ext cx="3458156" cy="4877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870860" y="1793562"/>
            <a:ext cx="202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Melbourne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061341" y="6488669"/>
            <a:ext cx="3435083" cy="369332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r>
              <a:rPr lang="en-US" sz="1600" i="1" dirty="0" err="1"/>
              <a:t>Loughnan</a:t>
            </a:r>
            <a:r>
              <a:rPr lang="en-US" sz="1600" i="1" dirty="0"/>
              <a:t>, Tapper and Phan, 2013 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 rot="20160000">
            <a:off x="1179216" y="2482151"/>
            <a:ext cx="9199332" cy="2215789"/>
          </a:xfrm>
          <a:prstGeom prst="rect">
            <a:avLst/>
          </a:prstGeom>
          <a:solidFill>
            <a:sysClr val="window" lastClr="FFFFFF"/>
          </a:solidFill>
          <a:ln w="28575" cmpd="sng">
            <a:solidFill>
              <a:srgbClr val="FF0000"/>
            </a:solidFill>
          </a:ln>
        </p:spPr>
        <p:txBody>
          <a:bodyPr wrap="square" lIns="121907" tIns="60955" rIns="121907" bIns="60955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</a:rPr>
              <a:t>Evidence suggests that excess deaths during extreme heat events were reduced by at least 50% between 2009 and 2015 </a:t>
            </a:r>
            <a:r>
              <a:rPr lang="en-US" sz="2400" dirty="0"/>
              <a:t>Nicholls, </a:t>
            </a:r>
            <a:r>
              <a:rPr lang="en-US" sz="2400" dirty="0" err="1"/>
              <a:t>Loughnan</a:t>
            </a:r>
            <a:r>
              <a:rPr lang="en-US" sz="2400" dirty="0"/>
              <a:t> and Tapper, 2016  Climate Services for Health, </a:t>
            </a:r>
            <a:r>
              <a:rPr lang="en-US" sz="2400" dirty="0"/>
              <a:t>WMO/WHO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19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534" b="7378"/>
          <a:stretch/>
        </p:blipFill>
        <p:spPr bwMode="auto">
          <a:xfrm>
            <a:off x="0" y="0"/>
            <a:ext cx="12192000" cy="692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116" y="3543626"/>
            <a:ext cx="2727960" cy="830997"/>
          </a:xfrm>
          <a:prstGeom prst="rect">
            <a:avLst/>
          </a:prstGeom>
          <a:solidFill>
            <a:srgbClr val="D0CECC"/>
          </a:solidFill>
          <a:effectLst>
            <a:softEdge rad="63500"/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400" b="1" i="1" dirty="0"/>
              <a:t>Form: </a:t>
            </a:r>
            <a:br>
              <a:rPr lang="en-US" sz="2400" b="1" i="1" dirty="0"/>
            </a:br>
            <a:r>
              <a:rPr lang="en-US" b="1" i="1" dirty="0"/>
              <a:t>Geometric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8180" y="5853668"/>
            <a:ext cx="2743200" cy="738664"/>
          </a:xfrm>
          <a:prstGeom prst="rect">
            <a:avLst/>
          </a:prstGeom>
          <a:solidFill>
            <a:srgbClr val="D0CECC"/>
          </a:solidFill>
          <a:effectLst>
            <a:reflection blurRad="6350" stA="52000" endA="300" endPos="35000" dir="5400000" sy="-100000" algn="bl" rotWithShape="0"/>
            <a:softEdge rad="63500"/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b="1" i="1" dirty="0" smtClean="0"/>
              <a:t>Surface Cover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1600" b="1" i="1" dirty="0"/>
              <a:t>(impervious, vegetated)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38182" y="1609303"/>
            <a:ext cx="2453640" cy="1107996"/>
          </a:xfrm>
          <a:prstGeom prst="rect">
            <a:avLst/>
          </a:prstGeom>
          <a:solidFill>
            <a:srgbClr val="D0CECC"/>
          </a:solidFill>
          <a:effectLst>
            <a:softEdge rad="63500"/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b="1" i="1" dirty="0" smtClean="0"/>
              <a:t>Metabolism </a:t>
            </a:r>
            <a:br>
              <a:rPr lang="en-US" sz="2000" b="1" i="1" dirty="0" smtClean="0"/>
            </a:br>
            <a:r>
              <a:rPr lang="en-US" sz="2000" b="1" i="1" dirty="0" smtClean="0"/>
              <a:t>(emissions of  water, heat, pollutants)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466582" y="5082510"/>
            <a:ext cx="2743200" cy="492443"/>
          </a:xfrm>
          <a:prstGeom prst="rect">
            <a:avLst/>
          </a:prstGeom>
          <a:solidFill>
            <a:srgbClr val="D0CECC"/>
          </a:solidFill>
          <a:effectLst>
            <a:softEdge rad="63500"/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b="1" i="1" dirty="0"/>
              <a:t>City Size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" y="1217815"/>
            <a:ext cx="3267456" cy="1107996"/>
          </a:xfrm>
          <a:prstGeom prst="rect">
            <a:avLst/>
          </a:prstGeom>
          <a:solidFill>
            <a:srgbClr val="D0CECC"/>
          </a:solidFill>
          <a:effectLst>
            <a:softEdge rad="63500"/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400" b="1" i="1" dirty="0"/>
              <a:t>Materials</a:t>
            </a:r>
            <a:br>
              <a:rPr lang="en-US" sz="2400" b="1" i="1" dirty="0"/>
            </a:br>
            <a:r>
              <a:rPr lang="en-US" b="1" i="1" dirty="0"/>
              <a:t>(</a:t>
            </a:r>
            <a:r>
              <a:rPr lang="en-US" b="1" i="1" dirty="0" err="1"/>
              <a:t>radiative</a:t>
            </a:r>
            <a:r>
              <a:rPr lang="en-US" b="1" i="1" dirty="0"/>
              <a:t>, thermal, moisture, aerodynamic)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0"/>
            <a:ext cx="11453622" cy="677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on Urban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Climates are linked to Adaptation 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6889" y="3934732"/>
            <a:ext cx="4323643" cy="1692225"/>
            <a:chOff x="1636889" y="3934732"/>
            <a:chExt cx="4323643" cy="169222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870222" y="3934732"/>
              <a:ext cx="1261" cy="132589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791200" y="4301067"/>
              <a:ext cx="169332" cy="47807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" name="Straight Connector 14"/>
            <p:cNvCxnSpPr>
              <a:endCxn id="9" idx="1"/>
            </p:cNvCxnSpPr>
            <p:nvPr/>
          </p:nvCxnSpPr>
          <p:spPr>
            <a:xfrm flipV="1">
              <a:off x="1636889" y="4540105"/>
              <a:ext cx="4154311" cy="108685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45" y="1252379"/>
            <a:ext cx="7882353" cy="53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262251"/>
            <a:ext cx="10515600" cy="70731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Surface Cover demonstrates Energy Balance Control</a:t>
            </a:r>
            <a:endParaRPr lang="en-CA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6478262"/>
            <a:ext cx="3976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808080"/>
                </a:solidFill>
              </a:rPr>
              <a:t>Oke et al. (2017)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2575" y="3095625"/>
            <a:ext cx="30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Consider also moisture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500783" y="3696837"/>
            <a:ext cx="217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evaporative </a:t>
            </a:r>
            <a:r>
              <a:rPr lang="en-CA" dirty="0"/>
              <a:t>flux ratio</a:t>
            </a:r>
          </a:p>
        </p:txBody>
      </p:sp>
    </p:spTree>
    <p:extLst>
      <p:ext uri="{BB962C8B-B14F-4D97-AF65-F5344CB8AC3E}">
        <p14:creationId xmlns:p14="http://schemas.microsoft.com/office/powerpoint/2010/main" val="28703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854933" y="1"/>
            <a:ext cx="10851200" cy="763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SzPct val="25000"/>
            </a:pP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Towards </a:t>
            </a:r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°</a:t>
            </a: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C</a:t>
            </a:r>
            <a:r>
              <a:rPr lang="en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Cooling : R</a:t>
            </a:r>
            <a:r>
              <a:rPr lang="en" b="1" dirty="0" err="1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esearch</a:t>
            </a:r>
            <a:r>
              <a:rPr lang="en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Q</a:t>
            </a:r>
            <a:r>
              <a:rPr lang="en" b="1" dirty="0" err="1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uestions</a:t>
            </a:r>
            <a:r>
              <a:rPr lang="en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" b="1" dirty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and </a:t>
            </a: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A</a:t>
            </a:r>
            <a:r>
              <a:rPr lang="en" b="1" dirty="0" err="1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pproach</a:t>
            </a:r>
            <a:r>
              <a:rPr lang="en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AU" b="1" dirty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F</a:t>
            </a:r>
            <a:r>
              <a:rPr lang="en-AU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or Our </a:t>
            </a:r>
            <a:r>
              <a:rPr lang="en" b="1" dirty="0" smtClean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Urban Research </a:t>
            </a:r>
            <a:r>
              <a:rPr lang="en" b="1" dirty="0">
                <a:solidFill>
                  <a:srgbClr val="073763"/>
                </a:solidFill>
                <a:latin typeface="Anton"/>
                <a:ea typeface="Anton"/>
                <a:cs typeface="Anton"/>
                <a:sym typeface="Anton"/>
              </a:rPr>
              <a:t>Program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12400" y="1671400"/>
            <a:ext cx="4173333" cy="4915667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0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25000"/>
              <a:buNone/>
            </a:pP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How 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effective </a:t>
            </a:r>
            <a:r>
              <a:rPr lang="en-AU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are</a:t>
            </a:r>
            <a:r>
              <a:rPr lang="en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tree cover, green infrastructure and water sensitive urban design (</a:t>
            </a:r>
            <a:r>
              <a:rPr lang="en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WSUD</a:t>
            </a:r>
            <a:r>
              <a:rPr lang="en-AU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technologies</a:t>
            </a:r>
            <a:r>
              <a:rPr lang="en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) 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in </a:t>
            </a:r>
            <a:r>
              <a:rPr lang="en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cooling 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urban climates at a range of scales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?</a:t>
            </a:r>
            <a:endParaRPr lang="en-AU" sz="1867" b="1" dirty="0">
              <a:solidFill>
                <a:srgbClr val="073763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25000"/>
              <a:buNone/>
            </a:pPr>
            <a:endParaRPr lang="en" sz="1867" b="1" dirty="0">
              <a:solidFill>
                <a:srgbClr val="073763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25000"/>
              <a:buNone/>
            </a:pP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What are the key </a:t>
            </a:r>
            <a:r>
              <a:rPr lang="en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configurations</a:t>
            </a:r>
            <a:r>
              <a:rPr lang="en-AU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of the above</a:t>
            </a:r>
            <a:r>
              <a:rPr lang="en" sz="1867" b="1" dirty="0" smtClean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required to reduce temperatures to save lives under heat wave conditions and to enhance human thermal comfort and 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livability</a:t>
            </a:r>
            <a:r>
              <a:rPr lang="en" sz="1867" b="1" dirty="0">
                <a:solidFill>
                  <a:srgbClr val="073763"/>
                </a:solidFill>
                <a:latin typeface="PT Serif"/>
                <a:ea typeface="PT Serif"/>
                <a:cs typeface="PT Serif"/>
                <a:sym typeface="PT Serif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33" y="1419024"/>
            <a:ext cx="546339" cy="5420419"/>
          </a:xfrm>
          <a:prstGeom prst="rect">
            <a:avLst/>
          </a:prstGeom>
        </p:spPr>
      </p:pic>
      <p:grpSp>
        <p:nvGrpSpPr>
          <p:cNvPr id="6" name="Group 81"/>
          <p:cNvGrpSpPr/>
          <p:nvPr/>
        </p:nvGrpSpPr>
        <p:grpSpPr>
          <a:xfrm>
            <a:off x="4932073" y="1494433"/>
            <a:ext cx="3344412" cy="5269601"/>
            <a:chOff x="5875604" y="754480"/>
            <a:chExt cx="3062792" cy="5151266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965" y="4602752"/>
              <a:ext cx="1321533" cy="130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604" y="3452731"/>
              <a:ext cx="3051372" cy="107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604" y="1851527"/>
              <a:ext cx="1274557" cy="15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604" y="754480"/>
              <a:ext cx="3051372" cy="102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98" y="1851527"/>
              <a:ext cx="1705478" cy="15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373" y="4602752"/>
              <a:ext cx="1651023" cy="1302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26" y="1459736"/>
            <a:ext cx="1488821" cy="111661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 cstate="print"/>
          <a:srcRect l="23936" t="20745" r="3811" b="10993"/>
          <a:stretch>
            <a:fillRect/>
          </a:stretch>
        </p:blipFill>
        <p:spPr bwMode="auto">
          <a:xfrm>
            <a:off x="9154626" y="3149601"/>
            <a:ext cx="1488821" cy="128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26" y="5004781"/>
            <a:ext cx="1488821" cy="1470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67315" y="2576353"/>
            <a:ext cx="2863443" cy="492443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Observations</a:t>
            </a:r>
            <a:endParaRPr lang="en-AU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7428" y="4389106"/>
            <a:ext cx="2863443" cy="492443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Remote sensing</a:t>
            </a:r>
            <a:endParaRPr lang="en-AU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9067" y="6427113"/>
            <a:ext cx="3343631" cy="492443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Numerical Modelling</a:t>
            </a:r>
            <a:endParaRPr lang="en-AU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1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16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6056</TotalTime>
  <Words>1342</Words>
  <Application>Microsoft Macintosh PowerPoint</Application>
  <PresentationFormat>Widescreen</PresentationFormat>
  <Paragraphs>201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Anton</vt:lpstr>
      <vt:lpstr>Calibri</vt:lpstr>
      <vt:lpstr>Calibri Light</vt:lpstr>
      <vt:lpstr>Helvetica Neue</vt:lpstr>
      <vt:lpstr>Mangal</vt:lpstr>
      <vt:lpstr>ＭＳ Ｐゴシック</vt:lpstr>
      <vt:lpstr>PT Serif</vt:lpstr>
      <vt:lpstr>Times New Roman</vt:lpstr>
      <vt:lpstr>Wingdings</vt:lpstr>
      <vt:lpstr>Arial</vt:lpstr>
      <vt:lpstr>Office Theme</vt:lpstr>
      <vt:lpstr>Importance of Human Adaptation to Climate Change in Cities and Identification of Appropriate Indicators for GCOS-TOPC</vt:lpstr>
      <vt:lpstr>Five Key Messages in Relation to Cities, Climate Change and Adaptation</vt:lpstr>
      <vt:lpstr>Possible Adaptation Indicators (1st cut tabled TOPC-20, March 2018)</vt:lpstr>
      <vt:lpstr>Origins of the Monash Urban Cooling Initiative</vt:lpstr>
      <vt:lpstr>Melbourne – Heat Threshold for Excess Deaths in &gt;64 year olds.</vt:lpstr>
      <vt:lpstr>Mapping the Heat Vulnerability Index for Australian Cities</vt:lpstr>
      <vt:lpstr>PowerPoint Presentation</vt:lpstr>
      <vt:lpstr>Surface Cover demonstrates Energy Balance Control</vt:lpstr>
      <vt:lpstr>Towards 2°C Cooling : Research Questions and Approach For Our Urban Research Program </vt:lpstr>
      <vt:lpstr>Scale of Approach</vt:lpstr>
      <vt:lpstr>Summer Cooling at  Microscale</vt:lpstr>
      <vt:lpstr>Summer Cooling at  Local Scale (Suburban to City)</vt:lpstr>
      <vt:lpstr>So…….</vt:lpstr>
      <vt:lpstr>Urban Surface Characteristics &amp; Remote Sensing: WUDAPT (World Urban Database and Access Portal Tools)</vt:lpstr>
      <vt:lpstr>Urban Air Temperature Measurements?</vt:lpstr>
      <vt:lpstr>Guidelines exist to measure urban Tair</vt:lpstr>
      <vt:lpstr>Metadata are key for any urban meteorological observation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Voogt</dc:creator>
  <cp:lastModifiedBy>Microsoft Office User</cp:lastModifiedBy>
  <cp:revision>87</cp:revision>
  <dcterms:created xsi:type="dcterms:W3CDTF">2018-03-01T03:24:13Z</dcterms:created>
  <dcterms:modified xsi:type="dcterms:W3CDTF">2018-03-21T05:53:24Z</dcterms:modified>
</cp:coreProperties>
</file>