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3" r:id="rId3"/>
    <p:sldId id="344" r:id="rId4"/>
    <p:sldId id="380" r:id="rId5"/>
    <p:sldId id="346" r:id="rId6"/>
    <p:sldId id="347" r:id="rId7"/>
    <p:sldId id="349" r:id="rId8"/>
    <p:sldId id="378" r:id="rId9"/>
    <p:sldId id="379" r:id="rId10"/>
    <p:sldId id="381" r:id="rId11"/>
    <p:sldId id="334" r:id="rId12"/>
    <p:sldId id="363" r:id="rId13"/>
    <p:sldId id="364" r:id="rId14"/>
    <p:sldId id="263" r:id="rId15"/>
    <p:sldId id="310" r:id="rId16"/>
    <p:sldId id="313" r:id="rId17"/>
    <p:sldId id="270" r:id="rId18"/>
    <p:sldId id="273" r:id="rId19"/>
    <p:sldId id="342" r:id="rId20"/>
    <p:sldId id="383" r:id="rId21"/>
    <p:sldId id="384" r:id="rId22"/>
    <p:sldId id="382" r:id="rId23"/>
    <p:sldId id="368" r:id="rId24"/>
    <p:sldId id="369" r:id="rId25"/>
    <p:sldId id="385" r:id="rId26"/>
    <p:sldId id="372" r:id="rId2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Mücke" initials="WM" lastIdx="1" clrIdx="0">
    <p:extLst>
      <p:ext uri="{19B8F6BF-5375-455C-9EA6-DF929625EA0E}">
        <p15:presenceInfo xmlns:p15="http://schemas.microsoft.com/office/powerpoint/2012/main" userId="S-1-5-21-2946862839-782403720-4285649394-189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AF"/>
    <a:srgbClr val="FFFFFF"/>
    <a:srgbClr val="95795D"/>
    <a:srgbClr val="EFE6DF"/>
    <a:srgbClr val="D9C0A5"/>
    <a:srgbClr val="008000"/>
    <a:srgbClr val="9900FF"/>
    <a:srgbClr val="663300"/>
    <a:srgbClr val="17C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08" autoAdjust="0"/>
    <p:restoredTop sz="86436" autoAdjust="0"/>
  </p:normalViewPr>
  <p:slideViewPr>
    <p:cSldViewPr>
      <p:cViewPr varScale="1">
        <p:scale>
          <a:sx n="141" d="100"/>
          <a:sy n="141" d="100"/>
        </p:scale>
        <p:origin x="146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urits-andersen\Desktop\14.NEW_USER_DATA_01.02.2018%20-%20Kop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urits-andersen\Desktop\14.NEW_USER_DATA_01.02.2018%20-%20Kopi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geo\Home\Staff\ww\Presentations\2018-03-15-Phi-Unit-Frascati\Growth%20Dynamic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geo\Home\Staff\ww\Presentations\2018-03-15-Phi-Unit-Frascati\Growth%20Dynamic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[14.NEW_USER_DATA_01.02.2018 - Kopie.xlsx]Zeitverlauf Organisationen!PivotTable6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5.8126311972774035E-2"/>
          <c:y val="0.19446144346682875"/>
          <c:w val="0.87271543648879191"/>
          <c:h val="0.55527317952326272"/>
        </c:manualLayout>
      </c:layout>
      <c:lineChart>
        <c:grouping val="standard"/>
        <c:varyColors val="0"/>
        <c:ser>
          <c:idx val="0"/>
          <c:order val="0"/>
          <c:tx>
            <c:strRef>
              <c:f>'Zeitverlauf Organisationen'!$B$8:$B$9</c:f>
              <c:strCache>
                <c:ptCount val="1"/>
                <c:pt idx="0">
                  <c:v>Non profit organisation</c:v>
                </c:pt>
              </c:strCache>
            </c:strRef>
          </c:tx>
          <c:spPr>
            <a:ln w="28575" cap="rnd">
              <a:solidFill>
                <a:srgbClr val="8064A2"/>
              </a:solidFill>
              <a:round/>
            </a:ln>
            <a:effectLst/>
          </c:spPr>
          <c:marker>
            <c:symbol val="none"/>
          </c:marker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Organisationen'!$B$10:$B$16</c:f>
              <c:numCache>
                <c:formatCode>General</c:formatCode>
                <c:ptCount val="6"/>
                <c:pt idx="0">
                  <c:v>22</c:v>
                </c:pt>
                <c:pt idx="1">
                  <c:v>25</c:v>
                </c:pt>
                <c:pt idx="2">
                  <c:v>56</c:v>
                </c:pt>
                <c:pt idx="3">
                  <c:v>78</c:v>
                </c:pt>
                <c:pt idx="4">
                  <c:v>58</c:v>
                </c:pt>
                <c:pt idx="5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B3-4937-A98D-B419DEE93BD2}"/>
            </c:ext>
          </c:extLst>
        </c:ser>
        <c:ser>
          <c:idx val="1"/>
          <c:order val="1"/>
          <c:tx>
            <c:strRef>
              <c:f>'Zeitverlauf Organisationen'!$C$8:$C$9</c:f>
              <c:strCache>
                <c:ptCount val="1"/>
                <c:pt idx="0">
                  <c:v>Private company</c:v>
                </c:pt>
              </c:strCache>
            </c:strRef>
          </c:tx>
          <c:spPr>
            <a:ln w="28575" cap="rnd">
              <a:solidFill>
                <a:srgbClr val="F79646"/>
              </a:solidFill>
              <a:round/>
            </a:ln>
            <a:effectLst/>
          </c:spPr>
          <c:marker>
            <c:symbol val="none"/>
          </c:marker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Organisationen'!$C$10:$C$16</c:f>
              <c:numCache>
                <c:formatCode>General</c:formatCode>
                <c:ptCount val="6"/>
                <c:pt idx="0">
                  <c:v>17</c:v>
                </c:pt>
                <c:pt idx="1">
                  <c:v>28</c:v>
                </c:pt>
                <c:pt idx="2">
                  <c:v>35</c:v>
                </c:pt>
                <c:pt idx="3">
                  <c:v>45</c:v>
                </c:pt>
                <c:pt idx="4">
                  <c:v>43</c:v>
                </c:pt>
                <c:pt idx="5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B3-4937-A98D-B419DEE93BD2}"/>
            </c:ext>
          </c:extLst>
        </c:ser>
        <c:ser>
          <c:idx val="2"/>
          <c:order val="2"/>
          <c:tx>
            <c:strRef>
              <c:f>'Zeitverlauf Organisationen'!$D$8:$D$9</c:f>
              <c:strCache>
                <c:ptCount val="1"/>
                <c:pt idx="0">
                  <c:v>Public body</c:v>
                </c:pt>
              </c:strCache>
            </c:strRef>
          </c:tx>
          <c:spPr>
            <a:ln w="28575" cap="rnd">
              <a:solidFill>
                <a:srgbClr val="C0504D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Organisationen'!$D$10:$D$16</c:f>
              <c:numCache>
                <c:formatCode>General</c:formatCode>
                <c:ptCount val="6"/>
                <c:pt idx="0">
                  <c:v>28</c:v>
                </c:pt>
                <c:pt idx="1">
                  <c:v>42</c:v>
                </c:pt>
                <c:pt idx="2">
                  <c:v>53</c:v>
                </c:pt>
                <c:pt idx="3">
                  <c:v>67</c:v>
                </c:pt>
                <c:pt idx="4">
                  <c:v>64</c:v>
                </c:pt>
                <c:pt idx="5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B3-4937-A98D-B419DEE93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2265520"/>
        <c:axId val="232266080"/>
      </c:lineChart>
      <c:catAx>
        <c:axId val="23226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2266080"/>
        <c:crosses val="autoZero"/>
        <c:auto val="1"/>
        <c:lblAlgn val="ctr"/>
        <c:lblOffset val="100"/>
        <c:noMultiLvlLbl val="0"/>
      </c:catAx>
      <c:valAx>
        <c:axId val="232266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22655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[14.NEW_USER_DATA_01.02.2018 - Kopie.xlsx]Zeitverlauf Organisationen!PivotTable6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b="1" dirty="0" smtClean="0"/>
              <a:t>New Users per Year</a:t>
            </a:r>
            <a:endParaRPr lang="de-AT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7835910293598006E-2"/>
          <c:y val="0.17129664816516579"/>
          <c:w val="0.46129295540120702"/>
          <c:h val="0.721564352021388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'Zeitverlauf Organisationen'!$B$8:$B$9</c:f>
              <c:strCache>
                <c:ptCount val="1"/>
                <c:pt idx="0">
                  <c:v>Higher or secondary education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Organisationen'!$B$10:$B$16</c:f>
              <c:numCache>
                <c:formatCode>General</c:formatCode>
                <c:ptCount val="6"/>
                <c:pt idx="0">
                  <c:v>91</c:v>
                </c:pt>
                <c:pt idx="1">
                  <c:v>130</c:v>
                </c:pt>
                <c:pt idx="2">
                  <c:v>287</c:v>
                </c:pt>
                <c:pt idx="3">
                  <c:v>349</c:v>
                </c:pt>
                <c:pt idx="4">
                  <c:v>356</c:v>
                </c:pt>
                <c:pt idx="5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D6-4497-9FFE-EF83930DEAD2}"/>
            </c:ext>
          </c:extLst>
        </c:ser>
        <c:ser>
          <c:idx val="1"/>
          <c:order val="1"/>
          <c:tx>
            <c:strRef>
              <c:f>'Zeitverlauf Organisationen'!$C$8:$C$9</c:f>
              <c:strCache>
                <c:ptCount val="1"/>
                <c:pt idx="0">
                  <c:v>Non profit organisation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Organisationen'!$C$10:$C$16</c:f>
              <c:numCache>
                <c:formatCode>General</c:formatCode>
                <c:ptCount val="6"/>
                <c:pt idx="0">
                  <c:v>22</c:v>
                </c:pt>
                <c:pt idx="1">
                  <c:v>25</c:v>
                </c:pt>
                <c:pt idx="2">
                  <c:v>56</c:v>
                </c:pt>
                <c:pt idx="3">
                  <c:v>78</c:v>
                </c:pt>
                <c:pt idx="4">
                  <c:v>58</c:v>
                </c:pt>
                <c:pt idx="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D6-4497-9FFE-EF83930DEAD2}"/>
            </c:ext>
          </c:extLst>
        </c:ser>
        <c:ser>
          <c:idx val="2"/>
          <c:order val="2"/>
          <c:tx>
            <c:strRef>
              <c:f>'Zeitverlauf Organisationen'!$D$8:$D$9</c:f>
              <c:strCache>
                <c:ptCount val="1"/>
                <c:pt idx="0">
                  <c:v>Private company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Organisationen'!$D$10:$D$16</c:f>
              <c:numCache>
                <c:formatCode>General</c:formatCode>
                <c:ptCount val="6"/>
                <c:pt idx="0">
                  <c:v>17</c:v>
                </c:pt>
                <c:pt idx="1">
                  <c:v>28</c:v>
                </c:pt>
                <c:pt idx="2">
                  <c:v>35</c:v>
                </c:pt>
                <c:pt idx="3">
                  <c:v>45</c:v>
                </c:pt>
                <c:pt idx="4">
                  <c:v>43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D6-4497-9FFE-EF83930DEAD2}"/>
            </c:ext>
          </c:extLst>
        </c:ser>
        <c:ser>
          <c:idx val="3"/>
          <c:order val="3"/>
          <c:tx>
            <c:strRef>
              <c:f>'Zeitverlauf Organisationen'!$E$8:$E$9</c:f>
              <c:strCache>
                <c:ptCount val="1"/>
                <c:pt idx="0">
                  <c:v>Public body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Organisationen'!$E$10:$E$16</c:f>
              <c:numCache>
                <c:formatCode>General</c:formatCode>
                <c:ptCount val="6"/>
                <c:pt idx="0">
                  <c:v>28</c:v>
                </c:pt>
                <c:pt idx="1">
                  <c:v>42</c:v>
                </c:pt>
                <c:pt idx="2">
                  <c:v>53</c:v>
                </c:pt>
                <c:pt idx="3">
                  <c:v>67</c:v>
                </c:pt>
                <c:pt idx="4">
                  <c:v>64</c:v>
                </c:pt>
                <c:pt idx="5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D6-4497-9FFE-EF83930DEAD2}"/>
            </c:ext>
          </c:extLst>
        </c:ser>
        <c:ser>
          <c:idx val="4"/>
          <c:order val="4"/>
          <c:tx>
            <c:strRef>
              <c:f>'Zeitverlauf Organisationen'!$F$8:$F$9</c:f>
              <c:strCache>
                <c:ptCount val="1"/>
                <c:pt idx="0">
                  <c:v>Research organisation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'Zeitverlauf Organisationen'!$A$10:$A$16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'Zeitverlauf Organisationen'!$F$10:$F$16</c:f>
              <c:numCache>
                <c:formatCode>General</c:formatCode>
                <c:ptCount val="6"/>
                <c:pt idx="0">
                  <c:v>143</c:v>
                </c:pt>
                <c:pt idx="1">
                  <c:v>170</c:v>
                </c:pt>
                <c:pt idx="2">
                  <c:v>337</c:v>
                </c:pt>
                <c:pt idx="3">
                  <c:v>391</c:v>
                </c:pt>
                <c:pt idx="4">
                  <c:v>426</c:v>
                </c:pt>
                <c:pt idx="5">
                  <c:v>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D6-4497-9FFE-EF83930DE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36432640"/>
        <c:axId val="236433200"/>
      </c:barChart>
      <c:catAx>
        <c:axId val="23643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6433200"/>
        <c:crosses val="autoZero"/>
        <c:auto val="1"/>
        <c:lblAlgn val="ctr"/>
        <c:lblOffset val="100"/>
        <c:noMultiLvlLbl val="0"/>
      </c:catAx>
      <c:valAx>
        <c:axId val="236433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643264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13082080572042"/>
          <c:y val="8.4530259118434786E-2"/>
          <c:w val="0.40658885960462227"/>
          <c:h val="0.86479946069590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[14.NEW_USER_DATA_01.02.2018 - Kopie.xlsx]Zeitverlauf SBA!PivotTable1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Annual development</a:t>
            </a:r>
            <a:endParaRPr lang="de-AT"/>
          </a:p>
        </c:rich>
      </c:tx>
      <c:layout>
        <c:manualLayout>
          <c:xMode val="edge"/>
          <c:yMode val="edge"/>
          <c:x val="0.36388069976351833"/>
          <c:y val="3.796052575354874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ivotFmts>
      <c:pivotFmt>
        <c:idx val="0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rgbClr val="CC00CC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rgbClr val="FFC000"/>
          </a:solidFill>
          <a:ln>
            <a:noFill/>
          </a:ln>
          <a:effectLst/>
        </c:spPr>
      </c:pivotFmt>
      <c:pivotFmt>
        <c:idx val="5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rgbClr val="CC00CC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tx2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rgbClr val="CC00CC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4.0092285978548109E-2"/>
          <c:y val="0.16974942991589106"/>
          <c:w val="0.75546367863888142"/>
          <c:h val="0.7820168143386512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'Zeitverlauf SBA'!$B$9:$B$10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SBA'!$B$11:$B$18</c:f>
              <c:numCache>
                <c:formatCode>General</c:formatCode>
                <c:ptCount val="7"/>
                <c:pt idx="1">
                  <c:v>7</c:v>
                </c:pt>
                <c:pt idx="2">
                  <c:v>4</c:v>
                </c:pt>
                <c:pt idx="3">
                  <c:v>6</c:v>
                </c:pt>
                <c:pt idx="4">
                  <c:v>4</c:v>
                </c:pt>
                <c:pt idx="5">
                  <c:v>10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F7-4987-875F-302094DF8DCB}"/>
            </c:ext>
          </c:extLst>
        </c:ser>
        <c:ser>
          <c:idx val="1"/>
          <c:order val="1"/>
          <c:tx>
            <c:strRef>
              <c:f>'Zeitverlauf SBA'!$C$9:$C$10</c:f>
              <c:strCache>
                <c:ptCount val="1"/>
                <c:pt idx="0">
                  <c:v>Health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SBA'!$C$11:$C$18</c:f>
              <c:numCache>
                <c:formatCode>General</c:formatCode>
                <c:ptCount val="7"/>
                <c:pt idx="0">
                  <c:v>5</c:v>
                </c:pt>
                <c:pt idx="1">
                  <c:v>6</c:v>
                </c:pt>
                <c:pt idx="2">
                  <c:v>14</c:v>
                </c:pt>
                <c:pt idx="3">
                  <c:v>10</c:v>
                </c:pt>
                <c:pt idx="4">
                  <c:v>10</c:v>
                </c:pt>
                <c:pt idx="5">
                  <c:v>11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F7-4987-875F-302094DF8DCB}"/>
            </c:ext>
          </c:extLst>
        </c:ser>
        <c:ser>
          <c:idx val="2"/>
          <c:order val="2"/>
          <c:tx>
            <c:strRef>
              <c:f>'Zeitverlauf SBA'!$D$9:$D$10</c:f>
              <c:strCache>
                <c:ptCount val="1"/>
                <c:pt idx="0">
                  <c:v>Weather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SBA'!$D$11:$D$18</c:f>
              <c:numCache>
                <c:formatCode>General</c:formatCode>
                <c:ptCount val="7"/>
                <c:pt idx="0">
                  <c:v>8</c:v>
                </c:pt>
                <c:pt idx="1">
                  <c:v>16</c:v>
                </c:pt>
                <c:pt idx="2">
                  <c:v>14</c:v>
                </c:pt>
                <c:pt idx="3">
                  <c:v>33</c:v>
                </c:pt>
                <c:pt idx="4">
                  <c:v>37</c:v>
                </c:pt>
                <c:pt idx="5">
                  <c:v>34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F7-4987-875F-302094DF8DCB}"/>
            </c:ext>
          </c:extLst>
        </c:ser>
        <c:ser>
          <c:idx val="3"/>
          <c:order val="3"/>
          <c:tx>
            <c:strRef>
              <c:f>'Zeitverlauf SBA'!$E$9:$E$10</c:f>
              <c:strCache>
                <c:ptCount val="1"/>
                <c:pt idx="0">
                  <c:v>Disasters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SBA'!$E$11:$E$18</c:f>
              <c:numCache>
                <c:formatCode>General</c:formatCode>
                <c:ptCount val="7"/>
                <c:pt idx="0">
                  <c:v>29</c:v>
                </c:pt>
                <c:pt idx="1">
                  <c:v>53</c:v>
                </c:pt>
                <c:pt idx="2">
                  <c:v>57</c:v>
                </c:pt>
                <c:pt idx="3">
                  <c:v>51</c:v>
                </c:pt>
                <c:pt idx="4">
                  <c:v>71</c:v>
                </c:pt>
                <c:pt idx="5">
                  <c:v>64</c:v>
                </c:pt>
                <c:pt idx="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F7-4987-875F-302094DF8DCB}"/>
            </c:ext>
          </c:extLst>
        </c:ser>
        <c:ser>
          <c:idx val="4"/>
          <c:order val="4"/>
          <c:tx>
            <c:strRef>
              <c:f>'Zeitverlauf SBA'!$F$9:$F$10</c:f>
              <c:strCache>
                <c:ptCount val="1"/>
                <c:pt idx="0">
                  <c:v>Ecosystems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SBA'!$F$11:$F$18</c:f>
              <c:numCache>
                <c:formatCode>General</c:formatCode>
                <c:ptCount val="7"/>
                <c:pt idx="0">
                  <c:v>53</c:v>
                </c:pt>
                <c:pt idx="1">
                  <c:v>56</c:v>
                </c:pt>
                <c:pt idx="2">
                  <c:v>139</c:v>
                </c:pt>
                <c:pt idx="3">
                  <c:v>131</c:v>
                </c:pt>
                <c:pt idx="4">
                  <c:v>148</c:v>
                </c:pt>
                <c:pt idx="5">
                  <c:v>215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F7-4987-875F-302094DF8DCB}"/>
            </c:ext>
          </c:extLst>
        </c:ser>
        <c:ser>
          <c:idx val="5"/>
          <c:order val="5"/>
          <c:tx>
            <c:strRef>
              <c:f>'Zeitverlauf SBA'!$G$9:$G$10</c:f>
              <c:strCache>
                <c:ptCount val="1"/>
                <c:pt idx="0">
                  <c:v>Agriculture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SBA'!$G$11:$G$18</c:f>
              <c:numCache>
                <c:formatCode>General</c:formatCode>
                <c:ptCount val="7"/>
                <c:pt idx="0">
                  <c:v>27</c:v>
                </c:pt>
                <c:pt idx="1">
                  <c:v>44</c:v>
                </c:pt>
                <c:pt idx="2">
                  <c:v>116</c:v>
                </c:pt>
                <c:pt idx="3">
                  <c:v>196</c:v>
                </c:pt>
                <c:pt idx="4">
                  <c:v>186</c:v>
                </c:pt>
                <c:pt idx="5">
                  <c:v>253</c:v>
                </c:pt>
                <c:pt idx="6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F7-4987-875F-302094DF8DCB}"/>
            </c:ext>
          </c:extLst>
        </c:ser>
        <c:ser>
          <c:idx val="6"/>
          <c:order val="6"/>
          <c:tx>
            <c:strRef>
              <c:f>'Zeitverlauf SBA'!$H$9:$H$10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'Zeitverlauf SBA'!$A$11:$A$18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 </c:v>
                </c:pt>
                <c:pt idx="6">
                  <c:v>2018</c:v>
                </c:pt>
              </c:strCache>
            </c:strRef>
          </c:cat>
          <c:val>
            <c:numRef>
              <c:f>'Zeitverlauf SBA'!$H$11:$H$18</c:f>
              <c:numCache>
                <c:formatCode>General</c:formatCode>
                <c:ptCount val="7"/>
                <c:pt idx="0">
                  <c:v>85</c:v>
                </c:pt>
                <c:pt idx="1">
                  <c:v>140</c:v>
                </c:pt>
                <c:pt idx="2">
                  <c:v>228</c:v>
                </c:pt>
                <c:pt idx="3">
                  <c:v>182</c:v>
                </c:pt>
                <c:pt idx="4">
                  <c:v>199</c:v>
                </c:pt>
                <c:pt idx="5">
                  <c:v>255</c:v>
                </c:pt>
                <c:pt idx="6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F7-4987-875F-302094DF8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1043264"/>
        <c:axId val="171042872"/>
      </c:barChart>
      <c:catAx>
        <c:axId val="1710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1042872"/>
        <c:crosses val="autoZero"/>
        <c:auto val="1"/>
        <c:lblAlgn val="ctr"/>
        <c:lblOffset val="100"/>
        <c:noMultiLvlLbl val="0"/>
      </c:catAx>
      <c:valAx>
        <c:axId val="1710428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104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186601786309454"/>
          <c:y val="0.3281958590771169"/>
          <c:w val="0.14028513200914183"/>
          <c:h val="0.42023535846444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pivotSource>
    <c:name>[14.NEW_USER_DATA_01.02.2018 - Kopie.xlsx]Continent!PivotTable1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de-A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Users by continent</a:t>
            </a:r>
          </a:p>
        </c:rich>
      </c:tx>
      <c:layout>
        <c:manualLayout>
          <c:xMode val="edge"/>
          <c:yMode val="edge"/>
          <c:x val="0.41724600356251151"/>
          <c:y val="2.5740741900879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ivotFmts>
      <c:pivotFmt>
        <c:idx val="0"/>
        <c:spPr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5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rgbClr val="CC00CC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rgbClr val="CC00CC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rgbClr val="CC00CC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29554107691344106"/>
          <c:y val="0.1446901575989106"/>
          <c:w val="0.54141683035659482"/>
          <c:h val="0.807246117584782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Continent!$B$7:$B$8</c:f>
              <c:strCache>
                <c:ptCount val="1"/>
                <c:pt idx="0">
                  <c:v>ESA CCI SM v0.1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Continent!$A$9:$A$15</c:f>
              <c:strCache>
                <c:ptCount val="6"/>
                <c:pt idx="0">
                  <c:v>Asia</c:v>
                </c:pt>
                <c:pt idx="1">
                  <c:v>Europe</c:v>
                </c:pt>
                <c:pt idx="2">
                  <c:v>North America</c:v>
                </c:pt>
                <c:pt idx="3">
                  <c:v>Africa</c:v>
                </c:pt>
                <c:pt idx="4">
                  <c:v>South America</c:v>
                </c:pt>
                <c:pt idx="5">
                  <c:v>Oceania</c:v>
                </c:pt>
              </c:strCache>
            </c:strRef>
          </c:cat>
          <c:val>
            <c:numRef>
              <c:f>Continent!$B$9:$B$15</c:f>
              <c:numCache>
                <c:formatCode>General</c:formatCode>
                <c:ptCount val="6"/>
                <c:pt idx="0">
                  <c:v>367</c:v>
                </c:pt>
                <c:pt idx="1">
                  <c:v>401</c:v>
                </c:pt>
                <c:pt idx="2">
                  <c:v>277</c:v>
                </c:pt>
                <c:pt idx="3">
                  <c:v>42</c:v>
                </c:pt>
                <c:pt idx="4">
                  <c:v>54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D7-499F-829C-F85A14DD7C89}"/>
            </c:ext>
          </c:extLst>
        </c:ser>
        <c:ser>
          <c:idx val="1"/>
          <c:order val="1"/>
          <c:tx>
            <c:strRef>
              <c:f>Continent!$C$7:$C$8</c:f>
              <c:strCache>
                <c:ptCount val="1"/>
                <c:pt idx="0">
                  <c:v>ESA CCI SM v02.x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Continent!$A$9:$A$15</c:f>
              <c:strCache>
                <c:ptCount val="6"/>
                <c:pt idx="0">
                  <c:v>Asia</c:v>
                </c:pt>
                <c:pt idx="1">
                  <c:v>Europe</c:v>
                </c:pt>
                <c:pt idx="2">
                  <c:v>North America</c:v>
                </c:pt>
                <c:pt idx="3">
                  <c:v>Africa</c:v>
                </c:pt>
                <c:pt idx="4">
                  <c:v>South America</c:v>
                </c:pt>
                <c:pt idx="5">
                  <c:v>Oceania</c:v>
                </c:pt>
              </c:strCache>
            </c:strRef>
          </c:cat>
          <c:val>
            <c:numRef>
              <c:f>Continent!$C$9:$C$15</c:f>
              <c:numCache>
                <c:formatCode>General</c:formatCode>
                <c:ptCount val="6"/>
                <c:pt idx="0">
                  <c:v>960</c:v>
                </c:pt>
                <c:pt idx="1">
                  <c:v>643</c:v>
                </c:pt>
                <c:pt idx="2">
                  <c:v>460</c:v>
                </c:pt>
                <c:pt idx="3">
                  <c:v>129</c:v>
                </c:pt>
                <c:pt idx="4">
                  <c:v>98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D7-499F-829C-F85A14DD7C89}"/>
            </c:ext>
          </c:extLst>
        </c:ser>
        <c:ser>
          <c:idx val="2"/>
          <c:order val="2"/>
          <c:tx>
            <c:strRef>
              <c:f>Continent!$D$7:$D$8</c:f>
              <c:strCache>
                <c:ptCount val="1"/>
                <c:pt idx="0">
                  <c:v>ESA CCI SM v03.x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Continent!$A$9:$A$15</c:f>
              <c:strCache>
                <c:ptCount val="6"/>
                <c:pt idx="0">
                  <c:v>Asia</c:v>
                </c:pt>
                <c:pt idx="1">
                  <c:v>Europe</c:v>
                </c:pt>
                <c:pt idx="2">
                  <c:v>North America</c:v>
                </c:pt>
                <c:pt idx="3">
                  <c:v>Africa</c:v>
                </c:pt>
                <c:pt idx="4">
                  <c:v>South America</c:v>
                </c:pt>
                <c:pt idx="5">
                  <c:v>Oceania</c:v>
                </c:pt>
              </c:strCache>
            </c:strRef>
          </c:cat>
          <c:val>
            <c:numRef>
              <c:f>Continent!$D$9:$D$15</c:f>
              <c:numCache>
                <c:formatCode>General</c:formatCode>
                <c:ptCount val="6"/>
                <c:pt idx="0">
                  <c:v>594</c:v>
                </c:pt>
                <c:pt idx="1">
                  <c:v>379</c:v>
                </c:pt>
                <c:pt idx="2">
                  <c:v>217</c:v>
                </c:pt>
                <c:pt idx="3">
                  <c:v>76</c:v>
                </c:pt>
                <c:pt idx="4">
                  <c:v>57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D7-499F-829C-F85A14DD7C89}"/>
            </c:ext>
          </c:extLst>
        </c:ser>
        <c:ser>
          <c:idx val="3"/>
          <c:order val="3"/>
          <c:tx>
            <c:strRef>
              <c:f>Continent!$E$7:$E$8</c:f>
              <c:strCache>
                <c:ptCount val="1"/>
                <c:pt idx="0">
                  <c:v>ESA CCI SM v04.x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strRef>
              <c:f>Continent!$A$9:$A$15</c:f>
              <c:strCache>
                <c:ptCount val="6"/>
                <c:pt idx="0">
                  <c:v>Asia</c:v>
                </c:pt>
                <c:pt idx="1">
                  <c:v>Europe</c:v>
                </c:pt>
                <c:pt idx="2">
                  <c:v>North America</c:v>
                </c:pt>
                <c:pt idx="3">
                  <c:v>Africa</c:v>
                </c:pt>
                <c:pt idx="4">
                  <c:v>South America</c:v>
                </c:pt>
                <c:pt idx="5">
                  <c:v>Oceania</c:v>
                </c:pt>
              </c:strCache>
            </c:strRef>
          </c:cat>
          <c:val>
            <c:numRef>
              <c:f>Continent!$E$9:$E$15</c:f>
              <c:numCache>
                <c:formatCode>General</c:formatCode>
                <c:ptCount val="6"/>
                <c:pt idx="0">
                  <c:v>133</c:v>
                </c:pt>
                <c:pt idx="1">
                  <c:v>94</c:v>
                </c:pt>
                <c:pt idx="2">
                  <c:v>30</c:v>
                </c:pt>
                <c:pt idx="3">
                  <c:v>20</c:v>
                </c:pt>
                <c:pt idx="4">
                  <c:v>20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D7-499F-829C-F85A14DD7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991032"/>
        <c:axId val="176991424"/>
      </c:barChart>
      <c:catAx>
        <c:axId val="176991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6991424"/>
        <c:crosses val="autoZero"/>
        <c:auto val="1"/>
        <c:lblAlgn val="ctr"/>
        <c:lblOffset val="100"/>
        <c:noMultiLvlLbl val="0"/>
      </c:catAx>
      <c:valAx>
        <c:axId val="17699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699103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607035946623214"/>
          <c:y val="0.1575978471070944"/>
          <c:w val="0.34299599621936855"/>
          <c:h val="0.255335998676295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ysClr val="window" lastClr="FFFFFF">
        <a:alpha val="0"/>
      </a:sysClr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[14.NEW_USER_DATA_01.02.2018 - Kopie.xlsx]Continent -User and Timeline!PivotTable5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bin-NG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in-NG" b="1" baseline="0" noProof="0" dirty="0" smtClean="0"/>
              <a:t>New users </a:t>
            </a:r>
            <a:r>
              <a:rPr lang="bin-NG" b="1" baseline="0" noProof="0" dirty="0"/>
              <a:t>by </a:t>
            </a:r>
            <a:r>
              <a:rPr lang="bin-NG" b="1" baseline="0" noProof="0" dirty="0" smtClean="0"/>
              <a:t>continent and year</a:t>
            </a:r>
            <a:endParaRPr lang="bin-NG" b="1" noProof="0" dirty="0"/>
          </a:p>
        </c:rich>
      </c:tx>
      <c:layout>
        <c:manualLayout>
          <c:xMode val="edge"/>
          <c:yMode val="edge"/>
          <c:x val="0.2187056131220769"/>
          <c:y val="1.3843796598337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bin-NG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'Continent -User and Timeline'!$B$34:$B$35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'Continent -User and Timeline'!$A$36:$A$43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'Continent -User and Timeline'!$B$36:$B$43</c:f>
              <c:numCache>
                <c:formatCode>General</c:formatCode>
                <c:ptCount val="7"/>
                <c:pt idx="0">
                  <c:v>92</c:v>
                </c:pt>
                <c:pt idx="1">
                  <c:v>166</c:v>
                </c:pt>
                <c:pt idx="2">
                  <c:v>295</c:v>
                </c:pt>
                <c:pt idx="3">
                  <c:v>384</c:v>
                </c:pt>
                <c:pt idx="4">
                  <c:v>419</c:v>
                </c:pt>
                <c:pt idx="5">
                  <c:v>528</c:v>
                </c:pt>
                <c:pt idx="6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2-4602-B134-78ADDC4ED624}"/>
            </c:ext>
          </c:extLst>
        </c:ser>
        <c:ser>
          <c:idx val="1"/>
          <c:order val="1"/>
          <c:tx>
            <c:strRef>
              <c:f>'Continent -User and Timeline'!$C$34:$C$35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'Continent -User and Timeline'!$A$36:$A$43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'Continent -User and Timeline'!$C$36:$C$43</c:f>
              <c:numCache>
                <c:formatCode>General</c:formatCode>
                <c:ptCount val="7"/>
                <c:pt idx="0">
                  <c:v>139</c:v>
                </c:pt>
                <c:pt idx="1">
                  <c:v>160</c:v>
                </c:pt>
                <c:pt idx="2">
                  <c:v>254</c:v>
                </c:pt>
                <c:pt idx="3">
                  <c:v>260</c:v>
                </c:pt>
                <c:pt idx="4">
                  <c:v>244</c:v>
                </c:pt>
                <c:pt idx="5">
                  <c:v>348</c:v>
                </c:pt>
                <c:pt idx="6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D2-4602-B134-78ADDC4ED624}"/>
            </c:ext>
          </c:extLst>
        </c:ser>
        <c:ser>
          <c:idx val="2"/>
          <c:order val="2"/>
          <c:tx>
            <c:strRef>
              <c:f>'Continent -User and Timeline'!$D$34:$D$35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'Continent -User and Timeline'!$A$36:$A$43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'Continent -User and Timeline'!$D$36:$D$43</c:f>
              <c:numCache>
                <c:formatCode>General</c:formatCode>
                <c:ptCount val="7"/>
                <c:pt idx="0">
                  <c:v>71</c:v>
                </c:pt>
                <c:pt idx="1">
                  <c:v>116</c:v>
                </c:pt>
                <c:pt idx="2">
                  <c:v>203</c:v>
                </c:pt>
                <c:pt idx="3">
                  <c:v>174</c:v>
                </c:pt>
                <c:pt idx="4">
                  <c:v>177</c:v>
                </c:pt>
                <c:pt idx="5">
                  <c:v>205</c:v>
                </c:pt>
                <c:pt idx="6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D2-4602-B134-78ADDC4ED624}"/>
            </c:ext>
          </c:extLst>
        </c:ser>
        <c:ser>
          <c:idx val="3"/>
          <c:order val="3"/>
          <c:tx>
            <c:strRef>
              <c:f>'Continent -User and Timeline'!$E$34:$E$35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'Continent -User and Timeline'!$A$36:$A$43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'Continent -User and Timeline'!$E$36:$E$43</c:f>
              <c:numCache>
                <c:formatCode>General</c:formatCode>
                <c:ptCount val="7"/>
                <c:pt idx="0">
                  <c:v>13</c:v>
                </c:pt>
                <c:pt idx="1">
                  <c:v>16</c:v>
                </c:pt>
                <c:pt idx="2">
                  <c:v>42</c:v>
                </c:pt>
                <c:pt idx="3">
                  <c:v>49</c:v>
                </c:pt>
                <c:pt idx="4">
                  <c:v>53</c:v>
                </c:pt>
                <c:pt idx="5">
                  <c:v>68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D2-4602-B134-78ADDC4ED624}"/>
            </c:ext>
          </c:extLst>
        </c:ser>
        <c:ser>
          <c:idx val="4"/>
          <c:order val="4"/>
          <c:tx>
            <c:strRef>
              <c:f>'Continent -User and Timeline'!$F$34:$F$35</c:f>
              <c:strCache>
                <c:ptCount val="1"/>
                <c:pt idx="0">
                  <c:v>South America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'Continent -User and Timeline'!$A$36:$A$43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'Continent -User and Timeline'!$F$36:$F$43</c:f>
              <c:numCache>
                <c:formatCode>General</c:formatCode>
                <c:ptCount val="7"/>
                <c:pt idx="0">
                  <c:v>14</c:v>
                </c:pt>
                <c:pt idx="1">
                  <c:v>19</c:v>
                </c:pt>
                <c:pt idx="2">
                  <c:v>39</c:v>
                </c:pt>
                <c:pt idx="3">
                  <c:v>40</c:v>
                </c:pt>
                <c:pt idx="4">
                  <c:v>40</c:v>
                </c:pt>
                <c:pt idx="5">
                  <c:v>56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D2-4602-B134-78ADDC4ED624}"/>
            </c:ext>
          </c:extLst>
        </c:ser>
        <c:ser>
          <c:idx val="5"/>
          <c:order val="5"/>
          <c:tx>
            <c:strRef>
              <c:f>'Continent -User and Timeline'!$G$34:$G$35</c:f>
              <c:strCache>
                <c:ptCount val="1"/>
                <c:pt idx="0">
                  <c:v>Oceania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'Continent -User and Timeline'!$A$36:$A$43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'Continent -User and Timeline'!$G$36:$G$43</c:f>
              <c:numCache>
                <c:formatCode>General</c:formatCode>
                <c:ptCount val="7"/>
                <c:pt idx="0">
                  <c:v>11</c:v>
                </c:pt>
                <c:pt idx="1">
                  <c:v>8</c:v>
                </c:pt>
                <c:pt idx="2">
                  <c:v>15</c:v>
                </c:pt>
                <c:pt idx="3">
                  <c:v>23</c:v>
                </c:pt>
                <c:pt idx="4">
                  <c:v>14</c:v>
                </c:pt>
                <c:pt idx="5">
                  <c:v>30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D2-4602-B134-78ADDC4ED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7505704"/>
        <c:axId val="407506096"/>
      </c:barChart>
      <c:catAx>
        <c:axId val="407505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7506096"/>
        <c:crosses val="autoZero"/>
        <c:auto val="1"/>
        <c:lblAlgn val="ctr"/>
        <c:lblOffset val="100"/>
        <c:noMultiLvlLbl val="0"/>
      </c:catAx>
      <c:valAx>
        <c:axId val="407506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7505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Sheet1!$B$3:$B$22</c:f>
              <c:numCache>
                <c:formatCode>0.0</c:formatCode>
                <c:ptCount val="20"/>
                <c:pt idx="0" formatCode="General">
                  <c:v>1</c:v>
                </c:pt>
                <c:pt idx="1">
                  <c:v>1.25</c:v>
                </c:pt>
                <c:pt idx="2">
                  <c:v>1.5625</c:v>
                </c:pt>
                <c:pt idx="3">
                  <c:v>1.953125</c:v>
                </c:pt>
                <c:pt idx="4">
                  <c:v>2.44140625</c:v>
                </c:pt>
                <c:pt idx="5">
                  <c:v>3.0517578125</c:v>
                </c:pt>
                <c:pt idx="6">
                  <c:v>3.814697265625</c:v>
                </c:pt>
                <c:pt idx="7">
                  <c:v>4.76837158203125</c:v>
                </c:pt>
                <c:pt idx="8">
                  <c:v>5.9604644775390625</c:v>
                </c:pt>
                <c:pt idx="9">
                  <c:v>7.4505805969238281</c:v>
                </c:pt>
                <c:pt idx="10">
                  <c:v>9.3132257461547852</c:v>
                </c:pt>
                <c:pt idx="11">
                  <c:v>11.641532182693481</c:v>
                </c:pt>
                <c:pt idx="12">
                  <c:v>14.551915228366852</c:v>
                </c:pt>
                <c:pt idx="13">
                  <c:v>18.189894035458565</c:v>
                </c:pt>
                <c:pt idx="14">
                  <c:v>22.737367544323206</c:v>
                </c:pt>
                <c:pt idx="15">
                  <c:v>28.421709430404007</c:v>
                </c:pt>
                <c:pt idx="16">
                  <c:v>35.527136788005009</c:v>
                </c:pt>
                <c:pt idx="17">
                  <c:v>44.408920985006262</c:v>
                </c:pt>
                <c:pt idx="18">
                  <c:v>55.511151231257827</c:v>
                </c:pt>
                <c:pt idx="19">
                  <c:v>69.388939039072284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AB-486A-9B3D-64EDFACCA79E}"/>
            </c:ext>
          </c:extLst>
        </c:ser>
        <c:ser>
          <c:idx val="1"/>
          <c:order val="1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Sheet1!$C$3:$C$22</c:f>
              <c:numCache>
                <c:formatCode>0.0</c:formatCode>
                <c:ptCount val="20"/>
                <c:pt idx="0">
                  <c:v>0</c:v>
                </c:pt>
                <c:pt idx="1">
                  <c:v>0.15999999999999992</c:v>
                </c:pt>
                <c:pt idx="2">
                  <c:v>0.42559999999999976</c:v>
                </c:pt>
                <c:pt idx="3">
                  <c:v>0.8500959999999993</c:v>
                </c:pt>
                <c:pt idx="4">
                  <c:v>1.5111353599999986</c:v>
                </c:pt>
                <c:pt idx="5">
                  <c:v>2.5213258575999973</c:v>
                </c:pt>
                <c:pt idx="6">
                  <c:v>4.0433507092159955</c:v>
                </c:pt>
                <c:pt idx="7">
                  <c:v>6.3114760624945525</c:v>
                </c:pt>
                <c:pt idx="8">
                  <c:v>9.6621207012423174</c:v>
                </c:pt>
                <c:pt idx="9">
                  <c:v>14.577264505157917</c:v>
                </c:pt>
                <c:pt idx="10">
                  <c:v>21.746035847780472</c:v>
                </c:pt>
                <c:pt idx="11">
                  <c:v>32.152026664755226</c:v>
                </c:pt>
                <c:pt idx="12">
                  <c:v>47.197002746535823</c:v>
                </c:pt>
                <c:pt idx="13">
                  <c:v>68.876080309154204</c:v>
                </c:pt>
                <c:pt idx="14">
                  <c:v>100.02565628158079</c:v>
                </c:pt>
                <c:pt idx="15">
                  <c:v>144.67415416412061</c:v>
                </c:pt>
                <c:pt idx="16">
                  <c:v>208.53803088027468</c:v>
                </c:pt>
                <c:pt idx="17">
                  <c:v>299.72296542726809</c:v>
                </c:pt>
                <c:pt idx="18">
                  <c:v>429.71480861004898</c:v>
                </c:pt>
                <c:pt idx="19">
                  <c:v>614.77966433717029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AB-486A-9B3D-64EDFACCA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7962272"/>
        <c:axId val="227962832"/>
      </c:barChart>
      <c:catAx>
        <c:axId val="2279622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7962832"/>
        <c:crosses val="autoZero"/>
        <c:auto val="1"/>
        <c:lblAlgn val="ctr"/>
        <c:lblOffset val="100"/>
        <c:noMultiLvlLbl val="0"/>
      </c:catAx>
      <c:valAx>
        <c:axId val="22796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79622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Sheet1!$B$3:$B$22</c:f>
              <c:numCache>
                <c:formatCode>0.0</c:formatCode>
                <c:ptCount val="20"/>
                <c:pt idx="0" formatCode="General">
                  <c:v>1</c:v>
                </c:pt>
                <c:pt idx="1">
                  <c:v>1.25</c:v>
                </c:pt>
                <c:pt idx="2">
                  <c:v>1.5625</c:v>
                </c:pt>
                <c:pt idx="3">
                  <c:v>1.953125</c:v>
                </c:pt>
                <c:pt idx="4">
                  <c:v>2.44140625</c:v>
                </c:pt>
                <c:pt idx="5">
                  <c:v>3.0517578125</c:v>
                </c:pt>
                <c:pt idx="6">
                  <c:v>3.814697265625</c:v>
                </c:pt>
                <c:pt idx="7">
                  <c:v>4.76837158203125</c:v>
                </c:pt>
                <c:pt idx="8">
                  <c:v>5.9604644775390625</c:v>
                </c:pt>
                <c:pt idx="9">
                  <c:v>7.4505805969238281</c:v>
                </c:pt>
                <c:pt idx="10">
                  <c:v>9.3132257461547852</c:v>
                </c:pt>
                <c:pt idx="11">
                  <c:v>11.641532182693481</c:v>
                </c:pt>
                <c:pt idx="12">
                  <c:v>14.551915228366852</c:v>
                </c:pt>
                <c:pt idx="13">
                  <c:v>18.189894035458565</c:v>
                </c:pt>
                <c:pt idx="14">
                  <c:v>22.737367544323206</c:v>
                </c:pt>
                <c:pt idx="15">
                  <c:v>28.421709430404007</c:v>
                </c:pt>
                <c:pt idx="16">
                  <c:v>35.527136788005009</c:v>
                </c:pt>
                <c:pt idx="17">
                  <c:v>44.408920985006262</c:v>
                </c:pt>
                <c:pt idx="18">
                  <c:v>55.511151231257827</c:v>
                </c:pt>
                <c:pt idx="19">
                  <c:v>69.388939039072284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9-4981-9852-6344E1C41E6D}"/>
            </c:ext>
          </c:extLst>
        </c:ser>
        <c:ser>
          <c:idx val="1"/>
          <c:order val="1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Sheet1!$C$3:$C$22</c:f>
              <c:numCache>
                <c:formatCode>0.0</c:formatCode>
                <c:ptCount val="20"/>
                <c:pt idx="0">
                  <c:v>0</c:v>
                </c:pt>
                <c:pt idx="1">
                  <c:v>0.15999999999999992</c:v>
                </c:pt>
                <c:pt idx="2">
                  <c:v>0.42559999999999976</c:v>
                </c:pt>
                <c:pt idx="3">
                  <c:v>0.8500959999999993</c:v>
                </c:pt>
                <c:pt idx="4">
                  <c:v>1.5111353599999986</c:v>
                </c:pt>
                <c:pt idx="5">
                  <c:v>2.5213258575999973</c:v>
                </c:pt>
                <c:pt idx="6">
                  <c:v>4.0433507092159955</c:v>
                </c:pt>
                <c:pt idx="7">
                  <c:v>6.3114760624945525</c:v>
                </c:pt>
                <c:pt idx="8">
                  <c:v>9.6621207012423174</c:v>
                </c:pt>
                <c:pt idx="9">
                  <c:v>14.577264505157917</c:v>
                </c:pt>
                <c:pt idx="10">
                  <c:v>21.746035847780472</c:v>
                </c:pt>
                <c:pt idx="11">
                  <c:v>32.152026664755226</c:v>
                </c:pt>
                <c:pt idx="12">
                  <c:v>47.197002746535823</c:v>
                </c:pt>
                <c:pt idx="13">
                  <c:v>68.876080309154204</c:v>
                </c:pt>
                <c:pt idx="14">
                  <c:v>100.02565628158079</c:v>
                </c:pt>
                <c:pt idx="15">
                  <c:v>144.67415416412061</c:v>
                </c:pt>
                <c:pt idx="16">
                  <c:v>208.53803088027468</c:v>
                </c:pt>
                <c:pt idx="17">
                  <c:v>299.72296542726809</c:v>
                </c:pt>
                <c:pt idx="18">
                  <c:v>429.71480861004898</c:v>
                </c:pt>
                <c:pt idx="19">
                  <c:v>614.77966433717029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9-4981-9852-6344E1C41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7965632"/>
        <c:axId val="227966192"/>
      </c:barChart>
      <c:catAx>
        <c:axId val="2279656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7966192"/>
        <c:crosses val="autoZero"/>
        <c:auto val="1"/>
        <c:lblAlgn val="ctr"/>
        <c:lblOffset val="100"/>
        <c:noMultiLvlLbl val="0"/>
      </c:catAx>
      <c:valAx>
        <c:axId val="22796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279656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C8D578A-0F3A-416E-A634-8DB7CCAD1A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08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D36C8B3-ED1C-46D4-AD59-2D04E97AD5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65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36C8B3-ED1C-46D4-AD59-2D04E97AD51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18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1752600" y="50292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752600"/>
            <a:ext cx="7916862" cy="1143000"/>
          </a:xfrm>
          <a:ln w="9525"/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0325" y="3124200"/>
            <a:ext cx="6478588" cy="10668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6013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6013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022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022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Sie</a:t>
            </a:r>
            <a:r>
              <a:rPr lang="en-GB" noProof="0" dirty="0" smtClean="0"/>
              <a:t>, um das </a:t>
            </a:r>
            <a:r>
              <a:rPr lang="en-GB" noProof="0" dirty="0" err="1" smtClean="0"/>
              <a:t>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zu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392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209278"/>
            <a:ext cx="1115617" cy="532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210125"/>
            <a:ext cx="1152128" cy="5312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AF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484784"/>
            <a:ext cx="7916862" cy="1143000"/>
          </a:xfrm>
          <a:ln w="19050"/>
        </p:spPr>
        <p:txBody>
          <a:bodyPr/>
          <a:lstStyle/>
          <a:p>
            <a:r>
              <a:rPr lang="en-US" b="1" dirty="0" smtClean="0"/>
              <a:t>Observing Soil Moisture Changes</a:t>
            </a:r>
            <a:br>
              <a:rPr lang="en-US" b="1" dirty="0" smtClean="0"/>
            </a:br>
            <a:r>
              <a:rPr lang="en-US" b="1" dirty="0" smtClean="0"/>
              <a:t>and their Impact on Agriculture</a:t>
            </a:r>
            <a:endParaRPr lang="en-GB" b="1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0325" y="2780928"/>
            <a:ext cx="6478588" cy="1066800"/>
          </a:xfrm>
        </p:spPr>
        <p:txBody>
          <a:bodyPr/>
          <a:lstStyle/>
          <a:p>
            <a:pPr eaLnBrk="1" hangingPunct="1"/>
            <a:r>
              <a:rPr lang="en-GB" noProof="0" dirty="0" smtClean="0"/>
              <a:t>Wolfgang Wagner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987824" y="4393311"/>
            <a:ext cx="5976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/>
              <a:t>Department of Geodesy and Geoinformation (GEO)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/>
              <a:t>Vienna University of Technology  (TU Wien</a:t>
            </a:r>
            <a:r>
              <a:rPr lang="en-AU" sz="2000" dirty="0" smtClean="0"/>
              <a:t>)</a:t>
            </a:r>
            <a:endParaRPr lang="en-AU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4" y="5445224"/>
            <a:ext cx="1874001" cy="86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93096"/>
            <a:ext cx="1835696" cy="875531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87824" y="5525470"/>
            <a:ext cx="5976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/>
              <a:t>Earth Observation Data Centre for Water Resources Monitoring (EODC)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cap="none" dirty="0" smtClean="0"/>
              <a:t>Moving into the Cloud</a:t>
            </a:r>
            <a:endParaRPr lang="en-GB" sz="3600" cap="none" dirty="0"/>
          </a:p>
        </p:txBody>
      </p:sp>
    </p:spTree>
    <p:extLst>
      <p:ext uri="{BB962C8B-B14F-4D97-AF65-F5344CB8AC3E}">
        <p14:creationId xmlns:p14="http://schemas.microsoft.com/office/powerpoint/2010/main" val="15088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687540"/>
              </p:ext>
            </p:extLst>
          </p:nvPr>
        </p:nvGraphicFramePr>
        <p:xfrm>
          <a:off x="539552" y="177391"/>
          <a:ext cx="819065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525846"/>
              </p:ext>
            </p:extLst>
          </p:nvPr>
        </p:nvGraphicFramePr>
        <p:xfrm>
          <a:off x="545232" y="177391"/>
          <a:ext cx="819065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3648" y="1890456"/>
            <a:ext cx="54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2"/>
                </a:solidFill>
              </a:rPr>
              <a:t>► </a:t>
            </a:r>
            <a:r>
              <a:rPr lang="en-GB" sz="3200" dirty="0">
                <a:solidFill>
                  <a:schemeClr val="tx2"/>
                </a:solidFill>
              </a:rPr>
              <a:t>Data Volume</a:t>
            </a:r>
          </a:p>
          <a:p>
            <a:endParaRPr lang="en-GB" sz="1800" dirty="0" smtClean="0"/>
          </a:p>
          <a:p>
            <a:r>
              <a:rPr lang="en-GB" sz="2800" dirty="0">
                <a:solidFill>
                  <a:srgbClr val="008000"/>
                </a:solidFill>
              </a:rPr>
              <a:t>► Number of </a:t>
            </a:r>
            <a:r>
              <a:rPr lang="en-GB" sz="2800" dirty="0" smtClean="0">
                <a:solidFill>
                  <a:srgbClr val="008000"/>
                </a:solidFill>
              </a:rPr>
              <a:t>transistors </a:t>
            </a:r>
            <a:r>
              <a:rPr lang="en-US" sz="1600" dirty="0" smtClean="0">
                <a:solidFill>
                  <a:srgbClr val="008000"/>
                </a:solidFill>
              </a:rPr>
              <a:t>(Moore’s </a:t>
            </a:r>
            <a:r>
              <a:rPr lang="en-US" sz="1600" dirty="0">
                <a:solidFill>
                  <a:srgbClr val="008000"/>
                </a:solidFill>
              </a:rPr>
              <a:t>law) </a:t>
            </a:r>
            <a:endParaRPr lang="en-GB" sz="1600" dirty="0">
              <a:solidFill>
                <a:srgbClr val="008000"/>
              </a:solidFill>
            </a:endParaRPr>
          </a:p>
          <a:p>
            <a:endParaRPr lang="en-GB" sz="1800" dirty="0">
              <a:solidFill>
                <a:srgbClr val="008000"/>
              </a:solidFill>
            </a:endParaRPr>
          </a:p>
          <a:p>
            <a:r>
              <a:rPr lang="en-GB" sz="2800" dirty="0" smtClean="0">
                <a:solidFill>
                  <a:srgbClr val="008000"/>
                </a:solidFill>
              </a:rPr>
              <a:t>► Disk</a:t>
            </a:r>
            <a:endParaRPr lang="en-GB" sz="2800" dirty="0">
              <a:solidFill>
                <a:srgbClr val="008000"/>
              </a:solidFill>
            </a:endParaRPr>
          </a:p>
          <a:p>
            <a:endParaRPr lang="en-GB" sz="1600" dirty="0">
              <a:solidFill>
                <a:srgbClr val="008000"/>
              </a:solidFill>
            </a:endParaRPr>
          </a:p>
          <a:p>
            <a:r>
              <a:rPr lang="en-GB" sz="2800" dirty="0" smtClean="0">
                <a:solidFill>
                  <a:srgbClr val="008000"/>
                </a:solidFill>
              </a:rPr>
              <a:t>► CPU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43498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tx2"/>
                </a:solidFill>
                <a:sym typeface="Symbol" panose="05050102010706020507" pitchFamily="18" charset="2"/>
              </a:rPr>
              <a:t></a:t>
            </a:r>
            <a:r>
              <a:rPr lang="en-GB" sz="4000" dirty="0" smtClean="0">
                <a:solidFill>
                  <a:schemeClr val="tx2"/>
                </a:solidFill>
              </a:rPr>
              <a:t>40 %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sz="3200" dirty="0" smtClean="0">
                <a:solidFill>
                  <a:schemeClr val="tx2"/>
                </a:solidFill>
              </a:rPr>
              <a:t>per year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533895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/>
                </a:solidFill>
                <a:sym typeface="Symbol" panose="05050102010706020507" pitchFamily="18" charset="2"/>
              </a:rPr>
              <a:t>Doubling every two years</a:t>
            </a:r>
            <a:endParaRPr lang="en-GB" sz="32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3578" y="6132469"/>
            <a:ext cx="701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err="1" smtClean="0"/>
              <a:t>Years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72131" y="3573016"/>
            <a:ext cx="2021708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Bandwidth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  <a:sym typeface="Symbol" panose="05050102010706020507" pitchFamily="18" charset="2"/>
              </a:rPr>
              <a:t></a:t>
            </a:r>
            <a:r>
              <a:rPr lang="en-GB" sz="32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25</a:t>
            </a:r>
            <a:r>
              <a:rPr lang="en-GB" sz="3200" b="1" dirty="0" smtClean="0">
                <a:solidFill>
                  <a:srgbClr val="FF0000"/>
                </a:solidFill>
              </a:rPr>
              <a:t> %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per year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/>
              <a:t>EO Ground Segment – </a:t>
            </a:r>
            <a:r>
              <a:rPr lang="en-GB" altLang="de-DE" dirty="0" smtClean="0">
                <a:solidFill>
                  <a:srgbClr val="FF0000"/>
                </a:solidFill>
              </a:rPr>
              <a:t>The Past</a:t>
            </a:r>
            <a:endParaRPr lang="de-AT" altLang="de-DE" dirty="0" smtClean="0">
              <a:solidFill>
                <a:srgbClr val="FF0000"/>
              </a:solidFill>
            </a:endParaRPr>
          </a:p>
        </p:txBody>
      </p:sp>
      <p:pic>
        <p:nvPicPr>
          <p:cNvPr id="1945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0"/>
            <a:ext cx="69532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1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EO Ground Segment – </a:t>
            </a:r>
            <a:r>
              <a:rPr lang="en-GB" altLang="de-DE" dirty="0">
                <a:solidFill>
                  <a:srgbClr val="FF0000"/>
                </a:solidFill>
              </a:rPr>
              <a:t>The </a:t>
            </a:r>
            <a:r>
              <a:rPr lang="en-GB" altLang="de-DE" dirty="0" smtClean="0">
                <a:solidFill>
                  <a:srgbClr val="FF0000"/>
                </a:solidFill>
              </a:rPr>
              <a:t>Future</a:t>
            </a:r>
            <a:endParaRPr lang="de-AT" altLang="de-DE" dirty="0" smtClean="0">
              <a:solidFill>
                <a:srgbClr val="FF0000"/>
              </a:solidFill>
            </a:endParaRPr>
          </a:p>
        </p:txBody>
      </p:sp>
      <p:pic>
        <p:nvPicPr>
          <p:cNvPr id="2048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0"/>
            <a:ext cx="69532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Formation of a Network of EO Cloud Platforms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Reaching a critical mass is essential for survival</a:t>
            </a:r>
          </a:p>
          <a:p>
            <a:r>
              <a:rPr lang="en-GB" dirty="0" smtClean="0"/>
              <a:t>How to scale up?</a:t>
            </a:r>
            <a:endParaRPr lang="en-GB" dirty="0"/>
          </a:p>
          <a:p>
            <a:pPr lvl="1"/>
            <a:r>
              <a:rPr lang="en-GB" dirty="0" smtClean="0">
                <a:solidFill>
                  <a:srgbClr val="0070AF"/>
                </a:solidFill>
              </a:rPr>
              <a:t>Venture </a:t>
            </a:r>
            <a:r>
              <a:rPr lang="en-GB" dirty="0">
                <a:solidFill>
                  <a:srgbClr val="0070AF"/>
                </a:solidFill>
              </a:rPr>
              <a:t>capital </a:t>
            </a:r>
            <a:r>
              <a:rPr lang="en-GB" dirty="0" smtClean="0">
                <a:sym typeface="Symbol" panose="05050102010706020507" pitchFamily="18" charset="2"/>
              </a:rPr>
              <a:t> </a:t>
            </a:r>
            <a:r>
              <a:rPr lang="en-GB" dirty="0" smtClean="0"/>
              <a:t>Google</a:t>
            </a:r>
            <a:r>
              <a:rPr lang="en-GB" dirty="0"/>
              <a:t>, Amazon, …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Public </a:t>
            </a:r>
            <a:r>
              <a:rPr lang="en-GB" dirty="0" smtClean="0">
                <a:solidFill>
                  <a:srgbClr val="00B050"/>
                </a:solidFill>
              </a:rPr>
              <a:t>investments </a:t>
            </a:r>
            <a:r>
              <a:rPr lang="en-GB" dirty="0" smtClean="0">
                <a:sym typeface="Symbol" panose="05050102010706020507" pitchFamily="18" charset="2"/>
              </a:rPr>
              <a:t> </a:t>
            </a:r>
            <a:r>
              <a:rPr lang="en-GB" dirty="0" smtClean="0"/>
              <a:t>CODE-DE</a:t>
            </a:r>
            <a:r>
              <a:rPr lang="en-GB" dirty="0"/>
              <a:t>, </a:t>
            </a:r>
            <a:r>
              <a:rPr lang="en-GB" dirty="0" smtClean="0"/>
              <a:t>DIAS …</a:t>
            </a:r>
            <a:endParaRPr lang="en-GB" dirty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Cooperatives</a:t>
            </a:r>
            <a:r>
              <a:rPr lang="en-GB" dirty="0" smtClean="0"/>
              <a:t> </a:t>
            </a:r>
            <a:r>
              <a:rPr lang="en-GB" dirty="0" smtClean="0">
                <a:sym typeface="Symbol" panose="05050102010706020507" pitchFamily="18" charset="2"/>
              </a:rPr>
              <a:t> </a:t>
            </a:r>
            <a:r>
              <a:rPr lang="en-GB" dirty="0" smtClean="0"/>
              <a:t>EODC</a:t>
            </a:r>
            <a:r>
              <a:rPr lang="en-GB" dirty="0"/>
              <a:t>, Science Centres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2816" r="2778" b="4127"/>
          <a:stretch/>
        </p:blipFill>
        <p:spPr bwMode="auto">
          <a:xfrm>
            <a:off x="1979712" y="2989820"/>
            <a:ext cx="5445295" cy="386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3456639"/>
            <a:ext cx="1566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500" dirty="0">
                <a:solidFill>
                  <a:srgbClr val="00B050"/>
                </a:solidFill>
              </a:rPr>
              <a:t>Publicly-funded</a:t>
            </a:r>
            <a:br>
              <a:rPr lang="en-AU" sz="1500" dirty="0">
                <a:solidFill>
                  <a:srgbClr val="00B050"/>
                </a:solidFill>
              </a:rPr>
            </a:br>
            <a:r>
              <a:rPr lang="en-AU" sz="1500" dirty="0">
                <a:solidFill>
                  <a:srgbClr val="00B050"/>
                </a:solidFill>
              </a:rPr>
              <a:t>Data </a:t>
            </a:r>
            <a:r>
              <a:rPr lang="en-AU" sz="1500" dirty="0" smtClean="0">
                <a:solidFill>
                  <a:srgbClr val="00B050"/>
                </a:solidFill>
              </a:rPr>
              <a:t>Centres</a:t>
            </a:r>
            <a:endParaRPr lang="en-AU" sz="15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732858"/>
            <a:ext cx="18902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500" dirty="0">
                <a:solidFill>
                  <a:srgbClr val="336699"/>
                </a:solidFill>
              </a:rPr>
              <a:t>Commercial</a:t>
            </a:r>
            <a:br>
              <a:rPr lang="en-AU" sz="1500" dirty="0">
                <a:solidFill>
                  <a:srgbClr val="336699"/>
                </a:solidFill>
              </a:rPr>
            </a:br>
            <a:r>
              <a:rPr lang="en-AU" sz="1500" dirty="0" smtClean="0">
                <a:solidFill>
                  <a:srgbClr val="336699"/>
                </a:solidFill>
              </a:rPr>
              <a:t>Data Centres</a:t>
            </a:r>
            <a:endParaRPr lang="en-AU" sz="1500" dirty="0">
              <a:solidFill>
                <a:srgbClr val="3366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9115" y="4437112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dirty="0">
                <a:solidFill>
                  <a:srgbClr val="FF0000"/>
                </a:solidFill>
              </a:rPr>
              <a:t>Cooperative Data </a:t>
            </a:r>
            <a:r>
              <a:rPr lang="en-AU" sz="1500" dirty="0" smtClean="0">
                <a:solidFill>
                  <a:srgbClr val="FF0000"/>
                </a:solidFill>
              </a:rPr>
              <a:t>Centres</a:t>
            </a:r>
            <a:endParaRPr lang="en-AU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419872" y="1522182"/>
            <a:ext cx="5640595" cy="3263632"/>
          </a:xfrm>
        </p:spPr>
        <p:txBody>
          <a:bodyPr>
            <a:normAutofit/>
          </a:bodyPr>
          <a:lstStyle/>
          <a:p>
            <a:r>
              <a:rPr lang="en-GB" dirty="0" smtClean="0"/>
              <a:t>Building </a:t>
            </a:r>
            <a:r>
              <a:rPr lang="en-GB" dirty="0"/>
              <a:t>a </a:t>
            </a:r>
            <a:r>
              <a:rPr lang="en-GB" dirty="0" smtClean="0"/>
              <a:t>federated multi-owner IT infrastructure for</a:t>
            </a:r>
          </a:p>
          <a:p>
            <a:pPr lvl="1"/>
            <a:r>
              <a:rPr lang="en-GB" dirty="0" smtClean="0"/>
              <a:t>Scientists</a:t>
            </a:r>
          </a:p>
          <a:p>
            <a:pPr lvl="1"/>
            <a:r>
              <a:rPr lang="en-GB" dirty="0" smtClean="0"/>
              <a:t>Public services</a:t>
            </a:r>
          </a:p>
          <a:p>
            <a:pPr lvl="1"/>
            <a:r>
              <a:rPr lang="en-GB" dirty="0" smtClean="0"/>
              <a:t>Innovators</a:t>
            </a:r>
          </a:p>
          <a:p>
            <a:r>
              <a:rPr lang="en-GB" dirty="0" smtClean="0"/>
              <a:t>Users are partners who participate in decision making</a:t>
            </a:r>
          </a:p>
          <a:p>
            <a:r>
              <a:rPr lang="en-GB" dirty="0" smtClean="0"/>
              <a:t>Development of collaborative services</a:t>
            </a:r>
          </a:p>
          <a:p>
            <a:pPr lvl="1"/>
            <a:r>
              <a:rPr lang="en-GB" dirty="0" smtClean="0"/>
              <a:t>From data to model predictions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" y="1522182"/>
            <a:ext cx="2561123" cy="171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0" y="461971"/>
            <a:ext cx="1646603" cy="725735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98228" y="488322"/>
            <a:ext cx="8184697" cy="86028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5164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de-DE" sz="3645" dirty="0">
                <a:cs typeface="Calibri" panose="020F0502020204030204" pitchFamily="34" charset="0"/>
              </a:rPr>
              <a:t>Earth Observation Data Centre</a:t>
            </a:r>
          </a:p>
          <a:p>
            <a:r>
              <a:rPr lang="en-GB" altLang="de-DE" sz="2700" dirty="0">
                <a:solidFill>
                  <a:srgbClr val="195EAC"/>
                </a:solidFill>
                <a:cs typeface="Calibri" panose="020F0502020204030204" pitchFamily="34" charset="0"/>
              </a:rPr>
              <a:t>Collaboration for Earth Observation</a:t>
            </a:r>
            <a:endParaRPr lang="en-GB" sz="1890" dirty="0">
              <a:solidFill>
                <a:srgbClr val="195E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654" y="3318171"/>
            <a:ext cx="2508083" cy="1089529"/>
          </a:xfrm>
          <a:prstGeom prst="rect">
            <a:avLst/>
          </a:prstGeom>
          <a:noFill/>
          <a:effectLst/>
          <a:scene3d>
            <a:camera prst="orthographicFront"/>
            <a:lightRig rig="chilly" dir="t"/>
          </a:scene3d>
          <a:sp3d extrusionH="76200" prstMaterial="matte">
            <a:bevelT w="165100" prst="coolSlant"/>
            <a:extrusionClr>
              <a:srgbClr val="FFCC66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160" b="1" dirty="0">
                <a:solidFill>
                  <a:srgbClr val="B4977A"/>
                </a:solidFill>
              </a:rPr>
              <a:t>Petabyte Storage</a:t>
            </a:r>
          </a:p>
          <a:p>
            <a:pPr algn="ctr"/>
            <a:r>
              <a:rPr lang="en-GB" sz="2160" b="1" dirty="0">
                <a:solidFill>
                  <a:srgbClr val="6F604D"/>
                </a:solidFill>
              </a:rPr>
              <a:t>Supercomputing</a:t>
            </a:r>
          </a:p>
          <a:p>
            <a:pPr algn="ctr"/>
            <a:r>
              <a:rPr lang="en-GB" sz="2160" b="1" dirty="0">
                <a:solidFill>
                  <a:srgbClr val="195EAC"/>
                </a:solidFill>
              </a:rPr>
              <a:t>Cloud Platform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691" y="4887149"/>
            <a:ext cx="3309676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30" b="1" dirty="0">
                <a:solidFill>
                  <a:srgbClr val="05164E"/>
                </a:solidFill>
              </a:rPr>
              <a:t>https://www.eodc.eu/</a:t>
            </a:r>
          </a:p>
        </p:txBody>
      </p:sp>
      <p:pic>
        <p:nvPicPr>
          <p:cNvPr id="15" name="Bild 10">
            <a:extLst>
              <a:ext uri="{FF2B5EF4-FFF2-40B4-BE49-F238E27FC236}">
                <a16:creationId xmlns:a16="http://schemas.microsoft.com/office/drawing/2014/main" id="{EE59776E-C460-4900-A0F1-E97FDC7DF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-16" r="3" b="7734"/>
          <a:stretch/>
        </p:blipFill>
        <p:spPr>
          <a:xfrm>
            <a:off x="1796464" y="4702057"/>
            <a:ext cx="7347536" cy="22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62139" y="1716388"/>
            <a:ext cx="5640595" cy="3263632"/>
          </a:xfrm>
        </p:spPr>
        <p:txBody>
          <a:bodyPr>
            <a:normAutofit/>
          </a:bodyPr>
          <a:lstStyle/>
          <a:p>
            <a:r>
              <a:rPr lang="en-GB" dirty="0" smtClean="0"/>
              <a:t>Up-to-date worldwide Sentinel data</a:t>
            </a:r>
          </a:p>
          <a:p>
            <a:r>
              <a:rPr lang="en-GB" dirty="0" smtClean="0"/>
              <a:t>Ready-to-use data cubes</a:t>
            </a:r>
          </a:p>
          <a:p>
            <a:endParaRPr lang="en-GB" dirty="0" smtClean="0"/>
          </a:p>
          <a:p>
            <a:r>
              <a:rPr lang="en-GB" dirty="0" smtClean="0"/>
              <a:t>Sentinel-1</a:t>
            </a:r>
          </a:p>
          <a:p>
            <a:pPr lvl="1"/>
            <a:r>
              <a:rPr lang="en-GB" dirty="0" smtClean="0"/>
              <a:t>Image mosaics</a:t>
            </a:r>
          </a:p>
          <a:p>
            <a:pPr lvl="1"/>
            <a:r>
              <a:rPr lang="en-GB" dirty="0" smtClean="0"/>
              <a:t>Water bodies</a:t>
            </a:r>
          </a:p>
          <a:p>
            <a:pPr lvl="1"/>
            <a:r>
              <a:rPr lang="en-GB" dirty="0" smtClean="0"/>
              <a:t>Soil moisture</a:t>
            </a:r>
          </a:p>
          <a:p>
            <a:pPr lvl="1"/>
            <a:r>
              <a:rPr lang="en-GB" dirty="0" smtClean="0"/>
              <a:t>Wetlands</a:t>
            </a:r>
          </a:p>
          <a:p>
            <a:pPr lvl="1"/>
            <a:r>
              <a:rPr lang="en-GB" dirty="0" smtClean="0"/>
              <a:t>Land cover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28" y="535938"/>
            <a:ext cx="1646603" cy="725735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23528" y="535938"/>
            <a:ext cx="8184697" cy="86028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5164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de-DE" sz="3645" dirty="0">
                <a:cs typeface="Calibri" panose="020F0502020204030204" pitchFamily="34" charset="0"/>
              </a:rPr>
              <a:t>Earth Observation Data Centre</a:t>
            </a:r>
          </a:p>
          <a:p>
            <a:r>
              <a:rPr lang="en-GB" altLang="de-DE" sz="2700" dirty="0">
                <a:solidFill>
                  <a:srgbClr val="195EAC"/>
                </a:solidFill>
                <a:cs typeface="Calibri" panose="020F0502020204030204" pitchFamily="34" charset="0"/>
              </a:rPr>
              <a:t>Sentinel Data Cubes</a:t>
            </a:r>
            <a:endParaRPr lang="en-GB" sz="1890" dirty="0">
              <a:solidFill>
                <a:srgbClr val="195EA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64088" y="1659451"/>
            <a:ext cx="2257071" cy="2328936"/>
            <a:chOff x="1259632" y="4005064"/>
            <a:chExt cx="2799358" cy="2616158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005064"/>
              <a:ext cx="2448272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60689" y="6330806"/>
              <a:ext cx="419895" cy="29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80" b="1" dirty="0"/>
                <a:t>x </a:t>
              </a:r>
              <a:r>
                <a:rPr lang="en-GB" sz="1080" b="1" dirty="0">
                  <a:sym typeface="Wingdings" pitchFamily="2" charset="2"/>
                </a:rPr>
                <a:t> </a:t>
              </a:r>
              <a:endParaRPr lang="en-GB" sz="108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74985" y="6330806"/>
              <a:ext cx="419895" cy="29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80" b="1" dirty="0"/>
                <a:t>y </a:t>
              </a:r>
              <a:r>
                <a:rPr lang="en-GB" sz="1080" b="1" dirty="0">
                  <a:sym typeface="Wingdings" pitchFamily="2" charset="2"/>
                </a:rPr>
                <a:t> </a:t>
              </a:r>
              <a:endParaRPr lang="en-GB" sz="108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613076" y="5456172"/>
              <a:ext cx="571182" cy="320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80" b="1" dirty="0">
                  <a:sym typeface="Wingdings" pitchFamily="2" charset="2"/>
                </a:rPr>
                <a:t>time </a:t>
              </a:r>
              <a:endParaRPr lang="en-GB" sz="1080" b="1" dirty="0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3923928" y="4869160"/>
              <a:ext cx="0" cy="4320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347864" y="6288682"/>
              <a:ext cx="288032" cy="2160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2051720" y="6535618"/>
              <a:ext cx="648072" cy="7200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6518212" y="4463583"/>
            <a:ext cx="251123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20" dirty="0"/>
              <a:t>Agricultural area near Vienna as depicted by Sentinel-1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3"/>
          <a:stretch/>
        </p:blipFill>
        <p:spPr bwMode="auto">
          <a:xfrm>
            <a:off x="2861295" y="4417965"/>
            <a:ext cx="3553959" cy="185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EODC: Creating a Multi-Owner Cloud Infrastructure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7BB006-BF2A-4965-A539-BA90262F1A13}"/>
              </a:ext>
            </a:extLst>
          </p:cNvPr>
          <p:cNvGrpSpPr/>
          <p:nvPr/>
        </p:nvGrpSpPr>
        <p:grpSpPr>
          <a:xfrm>
            <a:off x="35496" y="1124744"/>
            <a:ext cx="8956104" cy="5472608"/>
            <a:chOff x="208532" y="1002310"/>
            <a:chExt cx="8687818" cy="54319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D04453-6489-4114-9626-3CE3E1E1FA81}"/>
                </a:ext>
              </a:extLst>
            </p:cNvPr>
            <p:cNvSpPr/>
            <p:nvPr/>
          </p:nvSpPr>
          <p:spPr>
            <a:xfrm>
              <a:off x="208532" y="4600576"/>
              <a:ext cx="5688083" cy="1833676"/>
            </a:xfrm>
            <a:prstGeom prst="rect">
              <a:avLst/>
            </a:prstGeom>
            <a:solidFill>
              <a:srgbClr val="B49779">
                <a:alpha val="50000"/>
              </a:srgbClr>
            </a:solidFill>
            <a:ln w="38100">
              <a:solidFill>
                <a:srgbClr val="B497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77F950-3858-4ACD-98BB-A348F5FD911B}"/>
                </a:ext>
              </a:extLst>
            </p:cNvPr>
            <p:cNvSpPr/>
            <p:nvPr/>
          </p:nvSpPr>
          <p:spPr>
            <a:xfrm>
              <a:off x="335309" y="4938951"/>
              <a:ext cx="5448953" cy="13799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72BF3C-7BC4-45FE-8A08-556DE3D47950}"/>
                </a:ext>
              </a:extLst>
            </p:cNvPr>
            <p:cNvSpPr/>
            <p:nvPr/>
          </p:nvSpPr>
          <p:spPr>
            <a:xfrm>
              <a:off x="413786" y="5037593"/>
              <a:ext cx="5254213" cy="1202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485A9D-9972-4AF4-9A36-A67B90BF845F}"/>
                </a:ext>
              </a:extLst>
            </p:cNvPr>
            <p:cNvSpPr/>
            <p:nvPr/>
          </p:nvSpPr>
          <p:spPr>
            <a:xfrm>
              <a:off x="208532" y="1002310"/>
              <a:ext cx="8687818" cy="3598266"/>
            </a:xfrm>
            <a:prstGeom prst="rect">
              <a:avLst/>
            </a:prstGeom>
            <a:solidFill>
              <a:srgbClr val="B49779">
                <a:alpha val="50000"/>
              </a:srgbClr>
            </a:solidFill>
            <a:ln w="38100">
              <a:solidFill>
                <a:srgbClr val="B497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1DC2ED-CBF6-4F0D-BE80-28116A684FE6}"/>
                </a:ext>
              </a:extLst>
            </p:cNvPr>
            <p:cNvSpPr/>
            <p:nvPr/>
          </p:nvSpPr>
          <p:spPr>
            <a:xfrm>
              <a:off x="325784" y="1542038"/>
              <a:ext cx="5458478" cy="29442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ACDD95-A511-49E4-A8C4-9AA80C78FBB6}"/>
                </a:ext>
              </a:extLst>
            </p:cNvPr>
            <p:cNvSpPr/>
            <p:nvPr/>
          </p:nvSpPr>
          <p:spPr>
            <a:xfrm>
              <a:off x="404261" y="1689477"/>
              <a:ext cx="5263738" cy="2730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68A360F-07D6-4960-84CD-6C7444E6C3A1}"/>
                </a:ext>
              </a:extLst>
            </p:cNvPr>
            <p:cNvSpPr/>
            <p:nvPr/>
          </p:nvSpPr>
          <p:spPr>
            <a:xfrm>
              <a:off x="6639949" y="1116324"/>
              <a:ext cx="2117596" cy="425714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A51896-B6D4-4D8D-B0B6-3425B498127D}"/>
                </a:ext>
              </a:extLst>
            </p:cNvPr>
            <p:cNvSpPr/>
            <p:nvPr/>
          </p:nvSpPr>
          <p:spPr>
            <a:xfrm>
              <a:off x="6639949" y="1542038"/>
              <a:ext cx="2117596" cy="29442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pic>
          <p:nvPicPr>
            <p:cNvPr id="14" name="Bild 9">
              <a:extLst>
                <a:ext uri="{FF2B5EF4-FFF2-40B4-BE49-F238E27FC236}">
                  <a16:creationId xmlns:a16="http://schemas.microsoft.com/office/drawing/2014/main" id="{5AAA9612-BF55-4065-A4C8-A23E34314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72" y="1200175"/>
              <a:ext cx="232740" cy="31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rrow: Left-Right 15">
              <a:extLst>
                <a:ext uri="{FF2B5EF4-FFF2-40B4-BE49-F238E27FC236}">
                  <a16:creationId xmlns:a16="http://schemas.microsoft.com/office/drawing/2014/main" id="{EC970361-1777-4354-8D54-D91E69519BFE}"/>
                </a:ext>
              </a:extLst>
            </p:cNvPr>
            <p:cNvSpPr/>
            <p:nvPr/>
          </p:nvSpPr>
          <p:spPr>
            <a:xfrm>
              <a:off x="5758749" y="3031249"/>
              <a:ext cx="881199" cy="161316"/>
            </a:xfrm>
            <a:prstGeom prst="left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8ED07E5-D979-44DD-A27A-DDD8F87FACB1}"/>
                </a:ext>
              </a:extLst>
            </p:cNvPr>
            <p:cNvSpPr/>
            <p:nvPr/>
          </p:nvSpPr>
          <p:spPr>
            <a:xfrm>
              <a:off x="325784" y="1116324"/>
              <a:ext cx="5432964" cy="425714"/>
            </a:xfrm>
            <a:prstGeom prst="triangle">
              <a:avLst>
                <a:gd name="adj" fmla="val 49972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pic>
          <p:nvPicPr>
            <p:cNvPr id="17" name="Bild 10">
              <a:extLst>
                <a:ext uri="{FF2B5EF4-FFF2-40B4-BE49-F238E27FC236}">
                  <a16:creationId xmlns:a16="http://schemas.microsoft.com/office/drawing/2014/main" id="{F6397AFA-4F3F-4D1A-81D7-13E12BD4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221" y="1200624"/>
              <a:ext cx="302089" cy="29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324B64-C783-4BD9-8CD8-FFDE44550103}"/>
                </a:ext>
              </a:extLst>
            </p:cNvPr>
            <p:cNvSpPr txBox="1"/>
            <p:nvPr/>
          </p:nvSpPr>
          <p:spPr>
            <a:xfrm>
              <a:off x="5754720" y="3150764"/>
              <a:ext cx="836607" cy="266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GB" sz="900" dirty="0">
                  <a:solidFill>
                    <a:schemeClr val="bg1">
                      <a:lumMod val="50000"/>
                    </a:schemeClr>
                  </a:solidFill>
                </a:rPr>
                <a:t>2 x 10 </a:t>
              </a:r>
              <a:r>
                <a:rPr lang="en-GB" sz="900" dirty="0" err="1">
                  <a:solidFill>
                    <a:schemeClr val="bg1">
                      <a:lumMod val="50000"/>
                    </a:schemeClr>
                  </a:solidFill>
                </a:rPr>
                <a:t>GBit</a:t>
              </a:r>
              <a:endParaRPr lang="en-GB" sz="9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Arrow: Left-Right 19">
              <a:extLst>
                <a:ext uri="{FF2B5EF4-FFF2-40B4-BE49-F238E27FC236}">
                  <a16:creationId xmlns:a16="http://schemas.microsoft.com/office/drawing/2014/main" id="{D649D891-6891-48CF-AA0A-5D0E0252EFDD}"/>
                </a:ext>
              </a:extLst>
            </p:cNvPr>
            <p:cNvSpPr/>
            <p:nvPr/>
          </p:nvSpPr>
          <p:spPr>
            <a:xfrm>
              <a:off x="5763922" y="3375715"/>
              <a:ext cx="881199" cy="161316"/>
            </a:xfrm>
            <a:prstGeom prst="left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15EAF1-A07C-4876-8EFA-C2517A2A203A}"/>
                </a:ext>
              </a:extLst>
            </p:cNvPr>
            <p:cNvSpPr/>
            <p:nvPr/>
          </p:nvSpPr>
          <p:spPr>
            <a:xfrm>
              <a:off x="6735872" y="1682268"/>
              <a:ext cx="1953735" cy="2737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DCBF4B-C3FE-40F8-BFA4-BE69148CE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9301" y="2265147"/>
              <a:ext cx="835432" cy="782721"/>
            </a:xfrm>
            <a:prstGeom prst="rect">
              <a:avLst/>
            </a:prstGeom>
          </p:spPr>
        </p:pic>
        <p:pic>
          <p:nvPicPr>
            <p:cNvPr id="22" name="Picture 21" descr="C:\Users\mtaeubler\Desktop\imageRI9K9JMX.png">
              <a:extLst>
                <a:ext uri="{FF2B5EF4-FFF2-40B4-BE49-F238E27FC236}">
                  <a16:creationId xmlns:a16="http://schemas.microsoft.com/office/drawing/2014/main" id="{1B250D4E-9E9F-44E4-AF74-EBFD12EC7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632" y="3251989"/>
              <a:ext cx="1604845" cy="62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Bild 9">
              <a:extLst>
                <a:ext uri="{FF2B5EF4-FFF2-40B4-BE49-F238E27FC236}">
                  <a16:creationId xmlns:a16="http://schemas.microsoft.com/office/drawing/2014/main" id="{21B425FE-3B9D-438D-99BA-116C8027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031" y="2042750"/>
              <a:ext cx="181371" cy="24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Bild 10">
              <a:extLst>
                <a:ext uri="{FF2B5EF4-FFF2-40B4-BE49-F238E27FC236}">
                  <a16:creationId xmlns:a16="http://schemas.microsoft.com/office/drawing/2014/main" id="{24D76176-CE56-4014-ABFD-5982D9C9A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69" y="3254200"/>
              <a:ext cx="248321" cy="24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Bild 10">
              <a:extLst>
                <a:ext uri="{FF2B5EF4-FFF2-40B4-BE49-F238E27FC236}">
                  <a16:creationId xmlns:a16="http://schemas.microsoft.com/office/drawing/2014/main" id="{FBB368DC-8DF6-49C8-80CB-E9D9A398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978" y="1746516"/>
              <a:ext cx="248321" cy="24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Bild 10">
              <a:extLst>
                <a:ext uri="{FF2B5EF4-FFF2-40B4-BE49-F238E27FC236}">
                  <a16:creationId xmlns:a16="http://schemas.microsoft.com/office/drawing/2014/main" id="{20DE6428-7491-4517-947E-A9E4B16D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47" y="1746516"/>
              <a:ext cx="248321" cy="24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EODC_color_final.png">
              <a:extLst>
                <a:ext uri="{FF2B5EF4-FFF2-40B4-BE49-F238E27FC236}">
                  <a16:creationId xmlns:a16="http://schemas.microsoft.com/office/drawing/2014/main" id="{ED694D2D-D5C7-43B4-8FD3-FE953B022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71" y="1810255"/>
              <a:ext cx="391696" cy="17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2B6090-6EF6-4543-B148-D929A96E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547" y="3111907"/>
              <a:ext cx="654865" cy="170045"/>
            </a:xfrm>
            <a:prstGeom prst="rect">
              <a:avLst/>
            </a:prstGeom>
          </p:spPr>
        </p:pic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7A42BCB2-1C90-4AB8-A70C-021DA82E87F3}"/>
                </a:ext>
              </a:extLst>
            </p:cNvPr>
            <p:cNvSpPr/>
            <p:nvPr/>
          </p:nvSpPr>
          <p:spPr>
            <a:xfrm>
              <a:off x="338540" y="4699217"/>
              <a:ext cx="5445721" cy="235387"/>
            </a:xfrm>
            <a:prstGeom prst="triangle">
              <a:avLst>
                <a:gd name="adj" fmla="val 49972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AT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4E37FEC-F8D0-4B68-A10D-91C615DB9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0625" y="4584917"/>
              <a:ext cx="2362825" cy="1573915"/>
            </a:xfrm>
            <a:prstGeom prst="rect">
              <a:avLst/>
            </a:prstGeom>
          </p:spPr>
        </p:pic>
        <p:pic>
          <p:nvPicPr>
            <p:cNvPr id="31" name="Bild 10">
              <a:extLst>
                <a:ext uri="{FF2B5EF4-FFF2-40B4-BE49-F238E27FC236}">
                  <a16:creationId xmlns:a16="http://schemas.microsoft.com/office/drawing/2014/main" id="{C98027E5-7B78-4845-8548-CF034EF49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085" y="5066446"/>
              <a:ext cx="211985" cy="206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 descr="EODC_color_final.png">
              <a:extLst>
                <a:ext uri="{FF2B5EF4-FFF2-40B4-BE49-F238E27FC236}">
                  <a16:creationId xmlns:a16="http://schemas.microsoft.com/office/drawing/2014/main" id="{F9AF5E0E-6AB7-47A2-8E66-CE8444AF7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47" y="3297611"/>
              <a:ext cx="391696" cy="17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 descr="EODC_color_final.png">
              <a:extLst>
                <a:ext uri="{FF2B5EF4-FFF2-40B4-BE49-F238E27FC236}">
                  <a16:creationId xmlns:a16="http://schemas.microsoft.com/office/drawing/2014/main" id="{1FA20B66-4D2B-41AA-9108-E04DD358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621" y="5082101"/>
              <a:ext cx="391696" cy="17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EODC_color_final.png">
              <a:extLst>
                <a:ext uri="{FF2B5EF4-FFF2-40B4-BE49-F238E27FC236}">
                  <a16:creationId xmlns:a16="http://schemas.microsoft.com/office/drawing/2014/main" id="{A3C809B6-DE31-4AA1-A505-DD3F4F5F6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784" y="5421273"/>
              <a:ext cx="1018108" cy="44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E11ED24-935C-4714-8D57-AE08C8DB0D32}"/>
                </a:ext>
              </a:extLst>
            </p:cNvPr>
            <p:cNvSpPr/>
            <p:nvPr/>
          </p:nvSpPr>
          <p:spPr>
            <a:xfrm>
              <a:off x="6639949" y="5054665"/>
              <a:ext cx="1449149" cy="373533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GB" sz="1500" dirty="0">
                  <a:solidFill>
                    <a:srgbClr val="04154D"/>
                  </a:solidFill>
                </a:rPr>
                <a:t> operated by</a:t>
              </a:r>
              <a:r>
                <a:rPr lang="en-GB" sz="1500" dirty="0"/>
                <a:t>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658E842-813F-4404-B1EE-8AB02F80A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4150" y="1774820"/>
              <a:ext cx="5084960" cy="3716555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/>
        </p:nvSpPr>
        <p:spPr bwMode="auto">
          <a:xfrm>
            <a:off x="6372200" y="5157192"/>
            <a:ext cx="1787220" cy="936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839200" cy="838200"/>
          </a:xfrm>
        </p:spPr>
        <p:txBody>
          <a:bodyPr/>
          <a:lstStyle/>
          <a:p>
            <a:r>
              <a:rPr lang="en-GB" dirty="0" smtClean="0"/>
              <a:t>Data @ EODC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6093296"/>
            <a:ext cx="2707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Data status: </a:t>
            </a:r>
            <a:r>
              <a:rPr lang="en-GB" sz="1600" dirty="0" smtClean="0"/>
              <a:t>21</a:t>
            </a:r>
            <a:r>
              <a:rPr lang="en-GB" sz="1600" dirty="0" smtClean="0"/>
              <a:t> </a:t>
            </a:r>
            <a:r>
              <a:rPr lang="en-GB" sz="1600" dirty="0" smtClean="0"/>
              <a:t>March 2018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899"/>
            <a:ext cx="9144000" cy="48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cap="none" dirty="0" smtClean="0"/>
              <a:t>Use for Agricultural Monitoring</a:t>
            </a:r>
            <a:endParaRPr lang="en-GB" sz="3600" cap="none" dirty="0"/>
          </a:p>
        </p:txBody>
      </p:sp>
    </p:spTree>
    <p:extLst>
      <p:ext uri="{BB962C8B-B14F-4D97-AF65-F5344CB8AC3E}">
        <p14:creationId xmlns:p14="http://schemas.microsoft.com/office/powerpoint/2010/main" val="39700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4663" y="365866"/>
            <a:ext cx="4032448" cy="838200"/>
          </a:xfrm>
        </p:spPr>
        <p:txBody>
          <a:bodyPr/>
          <a:lstStyle/>
          <a:p>
            <a:pPr algn="l"/>
            <a:r>
              <a:rPr lang="en-GB" dirty="0" smtClean="0"/>
              <a:t>Global Climate Observing System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812868" cy="4539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12"/>
          <a:stretch/>
        </p:blipFill>
        <p:spPr>
          <a:xfrm>
            <a:off x="503548" y="332656"/>
            <a:ext cx="3982021" cy="907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6" y="6093296"/>
            <a:ext cx="2736304" cy="66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93" y="116632"/>
            <a:ext cx="2045553" cy="1864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147792" cy="838200"/>
          </a:xfrm>
        </p:spPr>
        <p:txBody>
          <a:bodyPr/>
          <a:lstStyle/>
          <a:p>
            <a:r>
              <a:rPr lang="en-AU" dirty="0" smtClean="0"/>
              <a:t>Vegetation Dynamics from Sentinel-1</a:t>
            </a:r>
            <a:endParaRPr lang="en-AU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724128" y="1240160"/>
            <a:ext cx="3106688" cy="492514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AF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AU" kern="0" dirty="0" smtClean="0">
                <a:solidFill>
                  <a:srgbClr val="FF0000"/>
                </a:solidFill>
              </a:rPr>
              <a:t>Red – June</a:t>
            </a:r>
          </a:p>
          <a:p>
            <a:pPr marL="0" indent="0">
              <a:buFont typeface="Wingdings" pitchFamily="2" charset="2"/>
              <a:buNone/>
            </a:pPr>
            <a:r>
              <a:rPr lang="en-AU" kern="0" dirty="0" smtClean="0">
                <a:solidFill>
                  <a:srgbClr val="006600"/>
                </a:solidFill>
              </a:rPr>
              <a:t>Green – July</a:t>
            </a:r>
          </a:p>
          <a:p>
            <a:pPr marL="0" indent="0">
              <a:buFont typeface="Wingdings" pitchFamily="2" charset="2"/>
              <a:buNone/>
            </a:pPr>
            <a:r>
              <a:rPr lang="en-AU" kern="0" dirty="0" smtClean="0">
                <a:solidFill>
                  <a:srgbClr val="003399"/>
                </a:solidFill>
              </a:rPr>
              <a:t>Blue – August</a:t>
            </a:r>
          </a:p>
          <a:p>
            <a:endParaRPr lang="en-AU" kern="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" y="1196752"/>
            <a:ext cx="5243801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17" y="2493296"/>
            <a:ext cx="280508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985592" y="3501008"/>
            <a:ext cx="93610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921697" y="2493296"/>
            <a:ext cx="867320" cy="10077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921697" y="4797152"/>
            <a:ext cx="867322" cy="12961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3927" y="5876752"/>
            <a:ext cx="528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False colour composite of Sentinel-1 VH images acquired in 2015 over Vienna and surrounding areas</a:t>
            </a:r>
            <a:endParaRPr lang="en-A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171483" y="72639"/>
            <a:ext cx="126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400" dirty="0" smtClean="0"/>
              <a:t>Lower Austria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7573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Food Production in the Desert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" y="1143000"/>
            <a:ext cx="5499720" cy="1359768"/>
          </a:xfrm>
        </p:spPr>
        <p:txBody>
          <a:bodyPr/>
          <a:lstStyle/>
          <a:p>
            <a:r>
              <a:rPr lang="en-GB" dirty="0"/>
              <a:t>Saudi Arabia </a:t>
            </a:r>
            <a:r>
              <a:rPr lang="en-GB" dirty="0" smtClean="0"/>
              <a:t>uses </a:t>
            </a:r>
            <a:r>
              <a:rPr lang="en-GB" dirty="0" err="1" smtClean="0"/>
              <a:t>center</a:t>
            </a:r>
            <a:r>
              <a:rPr lang="en-GB" dirty="0" smtClean="0"/>
              <a:t> </a:t>
            </a:r>
            <a:r>
              <a:rPr lang="en-GB" dirty="0"/>
              <a:t>pivot irrigation </a:t>
            </a:r>
            <a:r>
              <a:rPr lang="en-GB" dirty="0" smtClean="0"/>
              <a:t>to grow crops </a:t>
            </a:r>
            <a:r>
              <a:rPr lang="en-GB" dirty="0"/>
              <a:t>like wheat </a:t>
            </a:r>
            <a:r>
              <a:rPr lang="en-GB" dirty="0" smtClean="0"/>
              <a:t>and </a:t>
            </a:r>
            <a:r>
              <a:rPr lang="en-GB" dirty="0"/>
              <a:t>alfalfa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87312"/>
            <a:ext cx="5729442" cy="4050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5"/>
          <a:stretch/>
        </p:blipFill>
        <p:spPr>
          <a:xfrm>
            <a:off x="6084168" y="990600"/>
            <a:ext cx="2952328" cy="3263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8344" y="2502768"/>
            <a:ext cx="270710" cy="3248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9" name="TextBox 8"/>
          <p:cNvSpPr txBox="1"/>
          <p:nvPr/>
        </p:nvSpPr>
        <p:spPr>
          <a:xfrm>
            <a:off x="7671277" y="2183262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/>
                </a:solidFill>
              </a:rPr>
              <a:t>Al </a:t>
            </a:r>
            <a:r>
              <a:rPr lang="en-GB" sz="1600" dirty="0" err="1" smtClean="0">
                <a:solidFill>
                  <a:schemeClr val="bg2"/>
                </a:solidFill>
              </a:rPr>
              <a:t>Qurayyat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8578" y="5094849"/>
            <a:ext cx="2479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Bi-monthly Sentinel-1</a:t>
            </a:r>
            <a:br>
              <a:rPr lang="en-GB" sz="1600" dirty="0" smtClean="0"/>
            </a:br>
            <a:r>
              <a:rPr lang="en-GB" sz="1600" dirty="0" smtClean="0"/>
              <a:t>VH image mosaics for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9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Satellite versus In Situ Soil Moisture Data over HOAL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26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229200"/>
            <a:ext cx="1242485" cy="931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37312"/>
            <a:ext cx="3672408" cy="48201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83526" y="4005064"/>
            <a:ext cx="50263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70AF"/>
                </a:solidFill>
              </a:rPr>
              <a:t>CRNS: </a:t>
            </a:r>
            <a:r>
              <a:rPr lang="en-GB" sz="1600" dirty="0">
                <a:solidFill>
                  <a:srgbClr val="0070AF"/>
                </a:solidFill>
              </a:rPr>
              <a:t>Cosmic Ray Neutron </a:t>
            </a:r>
            <a:r>
              <a:rPr lang="en-GB" sz="1600" dirty="0" smtClean="0">
                <a:solidFill>
                  <a:srgbClr val="0070AF"/>
                </a:solidFill>
              </a:rPr>
              <a:t>Sensor</a:t>
            </a:r>
          </a:p>
          <a:p>
            <a:r>
              <a:rPr lang="en-GB" sz="1600" dirty="0" smtClean="0">
                <a:solidFill>
                  <a:srgbClr val="7030A0"/>
                </a:solidFill>
              </a:rPr>
              <a:t>HOAL: Catchment average of 31 TDT measurements</a:t>
            </a:r>
          </a:p>
          <a:p>
            <a:r>
              <a:rPr lang="en-GB" sz="1600" dirty="0" smtClean="0"/>
              <a:t>ASCAT: 25 km ASCAT soil moisture retrievals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S-1: 1 km Sentinel-1 soil moisture retrievals</a:t>
            </a:r>
          </a:p>
          <a:p>
            <a:endParaRPr lang="en-GB" sz="1600" dirty="0">
              <a:solidFill>
                <a:srgbClr val="FF0000"/>
              </a:solidFill>
            </a:endParaRPr>
          </a:p>
          <a:p>
            <a:endParaRPr lang="en-GB" sz="1600" dirty="0" smtClean="0"/>
          </a:p>
          <a:p>
            <a:r>
              <a:rPr lang="en-GB" sz="1600" dirty="0" smtClean="0"/>
              <a:t>Hydrological </a:t>
            </a:r>
            <a:r>
              <a:rPr lang="en-GB" sz="1600" dirty="0"/>
              <a:t>Open Air </a:t>
            </a:r>
            <a:r>
              <a:rPr lang="en-GB" sz="1600" dirty="0" smtClean="0"/>
              <a:t>Laboratory </a:t>
            </a:r>
            <a:br>
              <a:rPr lang="en-GB" sz="1600" dirty="0" smtClean="0"/>
            </a:br>
            <a:r>
              <a:rPr lang="en-GB" sz="1600" dirty="0" smtClean="0"/>
              <a:t>(HOAL) in </a:t>
            </a:r>
            <a:r>
              <a:rPr lang="en-GB" sz="1600" dirty="0" err="1" smtClean="0"/>
              <a:t>Petzenkirchen</a:t>
            </a:r>
            <a:r>
              <a:rPr lang="en-GB" sz="1600" dirty="0" smtClean="0"/>
              <a:t>, Austria</a:t>
            </a: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0" y="4071552"/>
            <a:ext cx="3743184" cy="26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in-NG" dirty="0" smtClean="0"/>
              <a:t>Sentinel-1 SSM &amp; Precipitation Radar</a:t>
            </a:r>
            <a:endParaRPr lang="bin-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78" y="1196752"/>
            <a:ext cx="3915294" cy="4680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7532"/>
          <a:stretch/>
        </p:blipFill>
        <p:spPr>
          <a:xfrm>
            <a:off x="408296" y="1196752"/>
            <a:ext cx="3947680" cy="46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713" y="1296631"/>
            <a:ext cx="23262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2016-07-22 05:57:13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559420" y="4869160"/>
            <a:ext cx="983083" cy="863845"/>
            <a:chOff x="3882116" y="4574832"/>
            <a:chExt cx="983083" cy="8638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3" r="27440"/>
            <a:stretch/>
          </p:blipFill>
          <p:spPr>
            <a:xfrm>
              <a:off x="3882116" y="4574832"/>
              <a:ext cx="983083" cy="8638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4225803" y="4835305"/>
              <a:ext cx="115618" cy="136280"/>
            </a:xfrm>
            <a:prstGeom prst="rect">
              <a:avLst/>
            </a:prstGeom>
            <a:no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7049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Irrigation Captured by </a:t>
            </a:r>
            <a:r>
              <a:rPr lang="en-GB" dirty="0" smtClean="0"/>
              <a:t>Satellite Soil Moisture Data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50203"/>
            <a:ext cx="8839200" cy="44084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4" y="5877272"/>
            <a:ext cx="2664296" cy="8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Soil Moisture and Vegetation</a:t>
            </a:r>
            <a:endParaRPr lang="en-GB" dirty="0"/>
          </a:p>
        </p:txBody>
      </p:sp>
      <p:pic>
        <p:nvPicPr>
          <p:cNvPr id="5" name="Picture 2" descr="202_ASCAT_anomaly_Moldova_India_compared_ND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2085"/>
            <a:ext cx="6157044" cy="486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6167264"/>
            <a:ext cx="6336704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err="1" smtClean="0">
                <a:solidFill>
                  <a:srgbClr val="0070AF"/>
                </a:solidFill>
                <a:latin typeface="Arial Unicode MS" pitchFamily="34" charset="-128"/>
              </a:rPr>
              <a:t>Naeimi</a:t>
            </a:r>
            <a:r>
              <a:rPr lang="en-GB" sz="1200" dirty="0" smtClean="0">
                <a:solidFill>
                  <a:srgbClr val="0070AF"/>
                </a:solidFill>
                <a:latin typeface="Arial Unicode MS" pitchFamily="34" charset="-128"/>
              </a:rPr>
              <a:t>, V., W. Wagner (2010). C-band Scatterometers and their Applications, Chapter 13 of "Geoscience and Remote Sensing New Achievements", Pasquale </a:t>
            </a:r>
            <a:r>
              <a:rPr lang="en-GB" sz="1200" dirty="0" err="1" smtClean="0">
                <a:solidFill>
                  <a:srgbClr val="0070AF"/>
                </a:solidFill>
                <a:latin typeface="Arial Unicode MS" pitchFamily="34" charset="-128"/>
              </a:rPr>
              <a:t>Imperatore</a:t>
            </a:r>
            <a:r>
              <a:rPr lang="en-GB" sz="1200" dirty="0" smtClean="0">
                <a:solidFill>
                  <a:srgbClr val="0070AF"/>
                </a:solidFill>
                <a:latin typeface="Arial Unicode MS" pitchFamily="34" charset="-128"/>
              </a:rPr>
              <a:t> and Daniele </a:t>
            </a:r>
            <a:r>
              <a:rPr lang="en-GB" sz="1200" dirty="0" err="1" smtClean="0">
                <a:solidFill>
                  <a:srgbClr val="0070AF"/>
                </a:solidFill>
                <a:latin typeface="Arial Unicode MS" pitchFamily="34" charset="-128"/>
              </a:rPr>
              <a:t>Riccio</a:t>
            </a:r>
            <a:r>
              <a:rPr lang="en-GB" sz="1200" dirty="0" smtClean="0">
                <a:solidFill>
                  <a:srgbClr val="0070AF"/>
                </a:solidFill>
                <a:latin typeface="Arial Unicode MS" pitchFamily="34" charset="-128"/>
              </a:rPr>
              <a:t> (Ed.), INTECH, </a:t>
            </a:r>
            <a:r>
              <a:rPr lang="en-GB" sz="1200" dirty="0" err="1" smtClean="0">
                <a:solidFill>
                  <a:srgbClr val="0070AF"/>
                </a:solidFill>
                <a:latin typeface="Arial Unicode MS" pitchFamily="34" charset="-128"/>
              </a:rPr>
              <a:t>Vukovar</a:t>
            </a:r>
            <a:r>
              <a:rPr lang="en-GB" sz="1200" dirty="0" smtClean="0">
                <a:solidFill>
                  <a:srgbClr val="0070AF"/>
                </a:solidFill>
                <a:latin typeface="Arial Unicode MS" pitchFamily="34" charset="-128"/>
              </a:rPr>
              <a:t>, Croatia, 230-246.</a:t>
            </a:r>
            <a:endParaRPr lang="en-GB" sz="1200" dirty="0">
              <a:solidFill>
                <a:srgbClr val="0070AF"/>
              </a:solidFill>
              <a:latin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1628800"/>
            <a:ext cx="1965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Drought</a:t>
            </a:r>
          </a:p>
          <a:p>
            <a:r>
              <a:rPr lang="en-GB" sz="2000" dirty="0" smtClean="0"/>
              <a:t>Eastern Europe</a:t>
            </a:r>
          </a:p>
          <a:p>
            <a:r>
              <a:rPr lang="en-GB" sz="2000" dirty="0" smtClean="0"/>
              <a:t>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272" y="3443516"/>
            <a:ext cx="1840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Heavy Rainfall</a:t>
            </a:r>
          </a:p>
          <a:p>
            <a:r>
              <a:rPr lang="en-GB" sz="2000" dirty="0" smtClean="0"/>
              <a:t>India</a:t>
            </a:r>
          </a:p>
          <a:p>
            <a:r>
              <a:rPr lang="en-GB" sz="2000" dirty="0" smtClean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171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in-NG" dirty="0" smtClean="0"/>
              <a:t>Conclusions</a:t>
            </a:r>
            <a:endParaRPr lang="bin-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in-NG" dirty="0" smtClean="0"/>
              <a:t>Earth Observation has entered a „Golden Era“</a:t>
            </a:r>
          </a:p>
          <a:p>
            <a:pPr lvl="1"/>
            <a:r>
              <a:rPr lang="bin-NG" dirty="0" smtClean="0"/>
              <a:t>Unprecedented data availability and sensor diversity</a:t>
            </a:r>
            <a:endParaRPr lang="bin-NG" dirty="0" smtClean="0"/>
          </a:p>
          <a:p>
            <a:r>
              <a:rPr lang="bin-NG" dirty="0" smtClean="0"/>
              <a:t>Use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EO </a:t>
            </a:r>
            <a:r>
              <a:rPr lang="de-AT" dirty="0" err="1" smtClean="0"/>
              <a:t>data</a:t>
            </a:r>
            <a:r>
              <a:rPr lang="de-AT" dirty="0" smtClean="0"/>
              <a:t> </a:t>
            </a:r>
            <a:r>
              <a:rPr lang="bin-NG" dirty="0" smtClean="0"/>
              <a:t>still falls short of potential</a:t>
            </a:r>
          </a:p>
          <a:p>
            <a:r>
              <a:rPr lang="bin-NG" dirty="0" smtClean="0"/>
              <a:t>Cooperative approaches may help individual players/users to contribute and benefit</a:t>
            </a:r>
          </a:p>
          <a:p>
            <a:pPr lvl="1"/>
            <a:r>
              <a:rPr lang="bin-NG" dirty="0" smtClean="0"/>
              <a:t>Sharing of data, software and hardware</a:t>
            </a:r>
          </a:p>
          <a:p>
            <a:r>
              <a:rPr lang="bin-NG" dirty="0" smtClean="0"/>
              <a:t>EODC is a cooperative where users have a voice in the decision making</a:t>
            </a:r>
          </a:p>
          <a:p>
            <a:pPr lvl="1"/>
            <a:r>
              <a:rPr lang="bin-NG" dirty="0" smtClean="0"/>
              <a:t>Set priorities for hardware, data, software, and reach-out for new partners</a:t>
            </a:r>
          </a:p>
          <a:p>
            <a:pPr lvl="1"/>
            <a:r>
              <a:rPr lang="bin-NG" dirty="0" smtClean="0"/>
              <a:t>Public partners guarantee stability – scientists and private partners drive innovation and scaling-up</a:t>
            </a:r>
          </a:p>
          <a:p>
            <a:pPr lvl="1"/>
            <a:r>
              <a:rPr lang="bin-NG" dirty="0" smtClean="0"/>
              <a:t>Low costs: In an predictable environment it is much cheaper to develop and operate one’s own infrastructure</a:t>
            </a:r>
          </a:p>
          <a:p>
            <a:pPr lvl="1"/>
            <a:endParaRPr lang="bin-NG" dirty="0" smtClean="0"/>
          </a:p>
          <a:p>
            <a:pPr lvl="1"/>
            <a:endParaRPr lang="bin-NG" dirty="0" smtClean="0"/>
          </a:p>
          <a:p>
            <a:pPr lvl="1"/>
            <a:endParaRPr lang="bin-NG" dirty="0"/>
          </a:p>
        </p:txBody>
      </p:sp>
      <p:sp>
        <p:nvSpPr>
          <p:cNvPr id="4" name="Rectangle 3"/>
          <p:cNvSpPr/>
          <p:nvPr/>
        </p:nvSpPr>
        <p:spPr>
          <a:xfrm>
            <a:off x="395536" y="5229200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in-NG" sz="1600" b="1" dirty="0" smtClean="0"/>
              <a:t>Acknowledgements</a:t>
            </a:r>
          </a:p>
          <a:p>
            <a:r>
              <a:rPr lang="bin-NG" sz="1200" dirty="0" smtClean="0"/>
              <a:t>BMWFW: Kooperationsprojekt GEOCLIM Data Infrastructure Austria</a:t>
            </a:r>
          </a:p>
          <a:p>
            <a:r>
              <a:rPr lang="bin-NG" sz="1200" dirty="0" smtClean="0"/>
              <a:t>European Space Agency: </a:t>
            </a:r>
            <a:r>
              <a:rPr lang="de-AT" sz="1200" dirty="0" smtClean="0"/>
              <a:t>Projects </a:t>
            </a:r>
            <a:r>
              <a:rPr lang="de-AT" sz="1200" dirty="0" smtClean="0"/>
              <a:t>„CCI </a:t>
            </a:r>
            <a:r>
              <a:rPr lang="de-AT" sz="1200" dirty="0" err="1" smtClean="0"/>
              <a:t>Soil</a:t>
            </a:r>
            <a:r>
              <a:rPr lang="de-AT" sz="1200" dirty="0" smtClean="0"/>
              <a:t> </a:t>
            </a:r>
            <a:r>
              <a:rPr lang="de-AT" sz="1200" dirty="0" err="1" smtClean="0"/>
              <a:t>Moisture</a:t>
            </a:r>
            <a:r>
              <a:rPr lang="de-AT" sz="1200" dirty="0" smtClean="0"/>
              <a:t>“, </a:t>
            </a:r>
            <a:r>
              <a:rPr lang="bin-NG" sz="1200" dirty="0" smtClean="0"/>
              <a:t>“TEP Business Model Validation”</a:t>
            </a:r>
            <a:r>
              <a:rPr lang="de-AT" sz="1200" dirty="0" smtClean="0"/>
              <a:t>,</a:t>
            </a:r>
            <a:r>
              <a:rPr lang="bin-NG" sz="1200" dirty="0" smtClean="0"/>
              <a:t> and „Sentinel-1 Global Backscatter Model“</a:t>
            </a:r>
          </a:p>
          <a:p>
            <a:r>
              <a:rPr lang="bin-NG" sz="1200" dirty="0" smtClean="0"/>
              <a:t>European Commission JRC: Framework contract 388533 “Copernicus Global Land”</a:t>
            </a:r>
          </a:p>
          <a:p>
            <a:r>
              <a:rPr lang="bin-NG" sz="1200" dirty="0" smtClean="0"/>
              <a:t>Vienna Business Agency: ID-Nr. 1430171 “Sentinel Big Data Science Cluster”</a:t>
            </a:r>
          </a:p>
          <a:p>
            <a:r>
              <a:rPr lang="bin-NG" sz="1200" dirty="0" smtClean="0"/>
              <a:t>Austrian Space Application Programme: </a:t>
            </a:r>
            <a:r>
              <a:rPr lang="de-AT" sz="1200" dirty="0" smtClean="0"/>
              <a:t>„</a:t>
            </a:r>
            <a:r>
              <a:rPr lang="de-AT" sz="1200" dirty="0" err="1" smtClean="0"/>
              <a:t>VegetationDynamics</a:t>
            </a:r>
            <a:r>
              <a:rPr lang="bin-NG" sz="1200" dirty="0" smtClean="0"/>
              <a:t>”</a:t>
            </a:r>
            <a:endParaRPr lang="bin-NG" sz="1200" dirty="0"/>
          </a:p>
        </p:txBody>
      </p:sp>
    </p:spTree>
    <p:extLst>
      <p:ext uri="{BB962C8B-B14F-4D97-AF65-F5344CB8AC3E}">
        <p14:creationId xmlns:p14="http://schemas.microsoft.com/office/powerpoint/2010/main" val="25153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" y="0"/>
            <a:ext cx="8966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Soil Moisture Observations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92729"/>
            <a:ext cx="8485649" cy="4773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083979"/>
            <a:ext cx="2074033" cy="669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14572"/>
            <a:ext cx="1681699" cy="608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5589240"/>
            <a:ext cx="6016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Dorigo</a:t>
            </a:r>
            <a:r>
              <a:rPr lang="en-GB" sz="1600" dirty="0" smtClean="0"/>
              <a:t> et al. (2018) BAMS State of the Climate 2017, </a:t>
            </a:r>
            <a:r>
              <a:rPr lang="en-GB" sz="1600" dirty="0" smtClean="0"/>
              <a:t>submitted</a:t>
            </a:r>
            <a:r>
              <a:rPr lang="en-GB" sz="1600" dirty="0" smtClean="0"/>
              <a:t>. 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165534" y="2517540"/>
            <a:ext cx="31726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Soil moisture anomalies [m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m</a:t>
            </a:r>
            <a:r>
              <a:rPr lang="en-GB" sz="1600" baseline="30000" dirty="0" smtClean="0"/>
              <a:t>-3</a:t>
            </a:r>
            <a:r>
              <a:rPr lang="en-GB" sz="1600" dirty="0" smtClean="0"/>
              <a:t>]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053745" y="1268760"/>
            <a:ext cx="29899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Global average (land surfaces)</a:t>
            </a:r>
            <a:endParaRPr lang="en-GB" sz="16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779912" y="1556792"/>
            <a:ext cx="714432" cy="93610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741278" y="1728899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Southern hemisphere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7703" y="1763234"/>
            <a:ext cx="1167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17C7D9"/>
                </a:solidFill>
              </a:rPr>
              <a:t>Northern hemisphere</a:t>
            </a:r>
            <a:endParaRPr lang="en-GB" sz="1400" dirty="0">
              <a:solidFill>
                <a:srgbClr val="17C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5467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05" y="5661248"/>
            <a:ext cx="9034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https://www.theguardian.com/world/video/2018/feb/03/cape-town-water-crisis-approaches-day-zero-video-report</a:t>
            </a:r>
          </a:p>
        </p:txBody>
      </p:sp>
    </p:spTree>
    <p:extLst>
      <p:ext uri="{BB962C8B-B14F-4D97-AF65-F5344CB8AC3E}">
        <p14:creationId xmlns:p14="http://schemas.microsoft.com/office/powerpoint/2010/main" val="35698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Crisis in Cape Town as seen by ASCAT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242"/>
            <a:ext cx="9144000" cy="3661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33256"/>
            <a:ext cx="1248138" cy="9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733256"/>
            <a:ext cx="702132" cy="9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CCI </a:t>
            </a:r>
            <a:r>
              <a:rPr lang="de-AT" dirty="0" err="1" smtClean="0"/>
              <a:t>Soil</a:t>
            </a:r>
            <a:r>
              <a:rPr lang="de-AT" dirty="0" smtClean="0"/>
              <a:t> </a:t>
            </a:r>
            <a:r>
              <a:rPr lang="de-AT" dirty="0" err="1" smtClean="0"/>
              <a:t>Moisture</a:t>
            </a:r>
            <a:r>
              <a:rPr lang="de-AT" dirty="0" smtClean="0"/>
              <a:t> Users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Registered users </a:t>
            </a:r>
            <a:r>
              <a:rPr lang="en-US" dirty="0" smtClean="0"/>
              <a:t>&gt; 5200 and </a:t>
            </a:r>
            <a:r>
              <a:rPr lang="en-US" dirty="0"/>
              <a:t>more than 5 registrations per day 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3" name="Diagramm 4">
            <a:extLst>
              <a:ext uri="{FF2B5EF4-FFF2-40B4-BE49-F238E27FC236}">
                <a16:creationId xmlns:a16="http://schemas.microsoft.com/office/drawing/2014/main" id="{ED315748-B1B9-4F21-9304-B5396B9FD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175725"/>
              </p:ext>
            </p:extLst>
          </p:nvPr>
        </p:nvGraphicFramePr>
        <p:xfrm>
          <a:off x="539552" y="3878701"/>
          <a:ext cx="525658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m 5">
            <a:extLst>
              <a:ext uri="{FF2B5EF4-FFF2-40B4-BE49-F238E27FC236}">
                <a16:creationId xmlns:a16="http://schemas.microsoft.com/office/drawing/2014/main" id="{E925A3F4-6592-419E-ADC5-9B7BB9C264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023002"/>
              </p:ext>
            </p:extLst>
          </p:nvPr>
        </p:nvGraphicFramePr>
        <p:xfrm>
          <a:off x="539552" y="1628800"/>
          <a:ext cx="5400600" cy="239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20" y="1902806"/>
            <a:ext cx="2808312" cy="906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0380" y="3064985"/>
            <a:ext cx="235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User statistics prepared by </a:t>
            </a:r>
            <a:r>
              <a:rPr lang="en-GB" sz="1600" dirty="0" err="1" smtClean="0"/>
              <a:t>GeoVille</a:t>
            </a:r>
            <a:endParaRPr lang="en-GB" sz="1600" dirty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31BEB5F8-EC11-4E28-A786-09F89CFEAABA}"/>
              </a:ext>
            </a:extLst>
          </p:cNvPr>
          <p:cNvSpPr/>
          <p:nvPr/>
        </p:nvSpPr>
        <p:spPr>
          <a:xfrm>
            <a:off x="5899652" y="4632618"/>
            <a:ext cx="3059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AU" altLang="de-DE" sz="18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AU" altLang="de-DE" sz="1800" dirty="0">
                <a:latin typeface="+mn-lt"/>
              </a:rPr>
              <a:t>Increasing uptake from NGOs, private companies and public bodies</a:t>
            </a:r>
          </a:p>
        </p:txBody>
      </p:sp>
    </p:spTree>
    <p:extLst>
      <p:ext uri="{BB962C8B-B14F-4D97-AF65-F5344CB8AC3E}">
        <p14:creationId xmlns:p14="http://schemas.microsoft.com/office/powerpoint/2010/main" val="42906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Benefit Areas of CCI Soil Moisture Data</a:t>
            </a:r>
            <a:endParaRPr lang="en-GB" dirty="0"/>
          </a:p>
        </p:txBody>
      </p:sp>
      <p:graphicFrame>
        <p:nvGraphicFramePr>
          <p:cNvPr id="5" name="Diagramm 9">
            <a:extLst>
              <a:ext uri="{FF2B5EF4-FFF2-40B4-BE49-F238E27FC236}">
                <a16:creationId xmlns:a16="http://schemas.microsoft.com/office/drawing/2014/main" id="{720BD7F0-C54C-4061-BD93-8791217C80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398148"/>
              </p:ext>
            </p:extLst>
          </p:nvPr>
        </p:nvGraphicFramePr>
        <p:xfrm>
          <a:off x="683568" y="1556792"/>
          <a:ext cx="806489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" y="5977038"/>
            <a:ext cx="2568949" cy="8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 of CCI Soil Moisture Data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" y="5977038"/>
            <a:ext cx="2568949" cy="829070"/>
          </a:xfrm>
          <a:prstGeom prst="rect">
            <a:avLst/>
          </a:prstGeom>
        </p:spPr>
      </p:pic>
      <p:graphicFrame>
        <p:nvGraphicFramePr>
          <p:cNvPr id="7" name="Diagramm 5">
            <a:extLst>
              <a:ext uri="{FF2B5EF4-FFF2-40B4-BE49-F238E27FC236}">
                <a16:creationId xmlns:a16="http://schemas.microsoft.com/office/drawing/2014/main" id="{427A31E9-FE4A-4914-895E-5573E6BC36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488614"/>
              </p:ext>
            </p:extLst>
          </p:nvPr>
        </p:nvGraphicFramePr>
        <p:xfrm>
          <a:off x="-180528" y="990600"/>
          <a:ext cx="5184576" cy="2825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57CF53C-BDDB-49FC-AD31-60ADE0A988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55799"/>
              </p:ext>
            </p:extLst>
          </p:nvPr>
        </p:nvGraphicFramePr>
        <p:xfrm>
          <a:off x="4494321" y="2132856"/>
          <a:ext cx="4617074" cy="3896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21876CF-5AEB-42FC-8EF8-0CE47B6DAE80}"/>
              </a:ext>
            </a:extLst>
          </p:cNvPr>
          <p:cNvSpPr/>
          <p:nvPr/>
        </p:nvSpPr>
        <p:spPr>
          <a:xfrm>
            <a:off x="683568" y="4537450"/>
            <a:ext cx="3384376" cy="71763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solidFill>
                  <a:schemeClr val="tx1"/>
                </a:solidFill>
              </a:rPr>
              <a:t>Increasing interest from users </a:t>
            </a:r>
            <a:r>
              <a:rPr lang="de-AT" sz="2000" dirty="0" err="1">
                <a:solidFill>
                  <a:schemeClr val="tx1"/>
                </a:solidFill>
              </a:rPr>
              <a:t>from</a:t>
            </a:r>
            <a:r>
              <a:rPr lang="de-AT" sz="2000" dirty="0">
                <a:solidFill>
                  <a:schemeClr val="tx1"/>
                </a:solidFill>
              </a:rPr>
              <a:t> Asia</a:t>
            </a:r>
          </a:p>
        </p:txBody>
      </p:sp>
    </p:spTree>
    <p:extLst>
      <p:ext uri="{BB962C8B-B14F-4D97-AF65-F5344CB8AC3E}">
        <p14:creationId xmlns:p14="http://schemas.microsoft.com/office/powerpoint/2010/main" val="13858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F-Vorlage_eng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PF-Vorlage_en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IPF-Vorlage_engl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F-Vorlage_engl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F-Vorlage_engl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GEO &amp; EODC.potx" id="{F69C87B1-4DA5-4629-9CBF-57BE97D8AFDF}" vid="{B9B73383-27E7-4B74-B2EC-742A150B02A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 GEO &amp; EODC</Template>
  <TotalTime>0</TotalTime>
  <Words>677</Words>
  <Application>Microsoft Office PowerPoint</Application>
  <PresentationFormat>On-screen Show (4:3)</PresentationFormat>
  <Paragraphs>131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 Unicode MS</vt:lpstr>
      <vt:lpstr>Arial</vt:lpstr>
      <vt:lpstr>Calibri</vt:lpstr>
      <vt:lpstr>Symbol</vt:lpstr>
      <vt:lpstr>Times New Roman</vt:lpstr>
      <vt:lpstr>Wingdings</vt:lpstr>
      <vt:lpstr>IPF-Vorlage_engl</vt:lpstr>
      <vt:lpstr>Observing Soil Moisture Changes and their Impact on Agriculture</vt:lpstr>
      <vt:lpstr>Global Climate Observing System</vt:lpstr>
      <vt:lpstr>PowerPoint Presentation</vt:lpstr>
      <vt:lpstr>Global Soil Moisture Observations</vt:lpstr>
      <vt:lpstr>PowerPoint Presentation</vt:lpstr>
      <vt:lpstr>Water Crisis in Cape Town as seen by ASCAT</vt:lpstr>
      <vt:lpstr>CCI Soil Moisture Users</vt:lpstr>
      <vt:lpstr>Social Benefit Areas of CCI Soil Moisture Data</vt:lpstr>
      <vt:lpstr>Origin of CCI Soil Moisture Data</vt:lpstr>
      <vt:lpstr>Moving into the Cloud</vt:lpstr>
      <vt:lpstr>PowerPoint Presentation</vt:lpstr>
      <vt:lpstr>EO Ground Segment – The Past</vt:lpstr>
      <vt:lpstr>EO Ground Segment – The Future</vt:lpstr>
      <vt:lpstr>The Formation of a Network of EO Cloud Platforms</vt:lpstr>
      <vt:lpstr>PowerPoint Presentation</vt:lpstr>
      <vt:lpstr>PowerPoint Presentation</vt:lpstr>
      <vt:lpstr>EODC: Creating a Multi-Owner Cloud Infrastructure</vt:lpstr>
      <vt:lpstr>Data @ EODC</vt:lpstr>
      <vt:lpstr>Use for Agricultural Monitoring</vt:lpstr>
      <vt:lpstr>Vegetation Dynamics from Sentinel-1</vt:lpstr>
      <vt:lpstr>Food Production in the Desert</vt:lpstr>
      <vt:lpstr>Satellite versus In Situ Soil Moisture Data over HOAL</vt:lpstr>
      <vt:lpstr>Sentinel-1 SSM &amp; Precipitation Radar</vt:lpstr>
      <vt:lpstr>Irrigation Captured by Satellite Soil Moisture Data</vt:lpstr>
      <vt:lpstr>Soil Moisture and Vegetation</vt:lpstr>
      <vt:lpstr>Conclusions</vt:lpstr>
    </vt:vector>
  </TitlesOfParts>
  <Company>TU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the VSC for Earth Observation Science</dc:title>
  <dc:creator>Wolfgang Wagner</dc:creator>
  <cp:lastModifiedBy>Wolfgang Wagner</cp:lastModifiedBy>
  <cp:revision>115</cp:revision>
  <cp:lastPrinted>1601-01-01T00:00:00Z</cp:lastPrinted>
  <dcterms:created xsi:type="dcterms:W3CDTF">2018-02-15T13:30:37Z</dcterms:created>
  <dcterms:modified xsi:type="dcterms:W3CDTF">2018-03-21T06:20:48Z</dcterms:modified>
</cp:coreProperties>
</file>