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78" r:id="rId5"/>
    <p:sldId id="279" r:id="rId6"/>
    <p:sldId id="276" r:id="rId7"/>
    <p:sldId id="259" r:id="rId8"/>
    <p:sldId id="280" r:id="rId9"/>
    <p:sldId id="281" r:id="rId10"/>
    <p:sldId id="277"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374"/>
    <a:srgbClr val="0A8F9D"/>
    <a:srgbClr val="F49234"/>
    <a:srgbClr val="0CADEA"/>
    <a:srgbClr val="E2F2EC"/>
    <a:srgbClr val="FAFAFA"/>
    <a:srgbClr val="0684C8"/>
    <a:srgbClr val="2733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autoAdjust="0"/>
    <p:restoredTop sz="81758" autoAdjust="0"/>
  </p:normalViewPr>
  <p:slideViewPr>
    <p:cSldViewPr snapToGrid="0">
      <p:cViewPr>
        <p:scale>
          <a:sx n="73" d="100"/>
          <a:sy n="73" d="100"/>
        </p:scale>
        <p:origin x="-1926" y="-7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09F4D2-30A9-4CF6-965D-9FFD1AC99B17}" type="datetimeFigureOut">
              <a:rPr lang="en-US" smtClean="0"/>
              <a:t>07/06/2017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E7BAD-A572-4B2F-B8E3-BC3F786E478F}" type="slidenum">
              <a:rPr lang="en-US" smtClean="0"/>
              <a:t>‹#›</a:t>
            </a:fld>
            <a:endParaRPr lang="en-US"/>
          </a:p>
        </p:txBody>
      </p:sp>
    </p:spTree>
    <p:extLst>
      <p:ext uri="{BB962C8B-B14F-4D97-AF65-F5344CB8AC3E}">
        <p14:creationId xmlns:p14="http://schemas.microsoft.com/office/powerpoint/2010/main" val="941164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No data – no climate science… it all started with a balloon…</a:t>
            </a:r>
          </a:p>
          <a:p>
            <a:endParaRPr lang="en-US" altLang="en-US" dirty="0" smtClean="0"/>
          </a:p>
          <a:p>
            <a:r>
              <a:rPr lang="en-US" altLang="en-US" b="1" dirty="0" smtClean="0"/>
              <a:t>UN Secretary-General Ban Ki-moon visited GRUAN site </a:t>
            </a:r>
            <a:r>
              <a:rPr lang="en-US" altLang="en-US" b="1" dirty="0" err="1" smtClean="0"/>
              <a:t>Ny-Ålesund</a:t>
            </a:r>
            <a:r>
              <a:rPr lang="en-US" altLang="en-US" b="1" dirty="0" smtClean="0"/>
              <a:t>, NO on 08 July 2015.</a:t>
            </a:r>
          </a:p>
          <a:p>
            <a:r>
              <a:rPr lang="en-US" altLang="en-US" dirty="0" smtClean="0"/>
              <a:t>During his stay in </a:t>
            </a:r>
            <a:r>
              <a:rPr lang="en-US" altLang="en-US" dirty="0" err="1" smtClean="0"/>
              <a:t>Ny-Ålesund</a:t>
            </a:r>
            <a:r>
              <a:rPr lang="en-US" altLang="en-US" dirty="0" smtClean="0"/>
              <a:t>, the Secretary-General of the United Nations Ban Ki-moon and the Norwegian Minister of Foreign Affairs </a:t>
            </a:r>
            <a:r>
              <a:rPr lang="en-US" altLang="en-US" dirty="0" err="1" smtClean="0"/>
              <a:t>Børge</a:t>
            </a:r>
            <a:r>
              <a:rPr lang="en-US" altLang="en-US" dirty="0" smtClean="0"/>
              <a:t> </a:t>
            </a:r>
            <a:r>
              <a:rPr lang="en-US" altLang="en-US" dirty="0" err="1" smtClean="0"/>
              <a:t>Brende</a:t>
            </a:r>
            <a:r>
              <a:rPr lang="en-US" altLang="en-US" dirty="0" smtClean="0"/>
              <a:t> visited the AWIPEV base. They were informed about climate research and work at the AWIPEV Base (French - German Arctic Research Base at </a:t>
            </a:r>
            <a:r>
              <a:rPr lang="en-US" altLang="en-US" dirty="0" err="1" smtClean="0"/>
              <a:t>Ny-Ålesund</a:t>
            </a:r>
            <a:r>
              <a:rPr lang="en-US" altLang="en-US" dirty="0" smtClean="0"/>
              <a:t> / Spitsbergen).</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2</a:t>
            </a:fld>
            <a:endParaRPr lang="en-US"/>
          </a:p>
        </p:txBody>
      </p:sp>
    </p:spTree>
    <p:extLst>
      <p:ext uri="{BB962C8B-B14F-4D97-AF65-F5344CB8AC3E}">
        <p14:creationId xmlns:p14="http://schemas.microsoft.com/office/powerpoint/2010/main" val="3790156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rgbClr val="004494"/>
                </a:solidFill>
                <a:latin typeface="Arial" panose="020B0604020202020204" pitchFamily="34" charset="0"/>
                <a:cs typeface="Arial" panose="020B0604020202020204" pitchFamily="34" charset="0"/>
              </a:rPr>
              <a:t>6 Improve the communication of the state of the climate </a:t>
            </a:r>
          </a:p>
          <a:p>
            <a:endParaRPr lang="en-US" altLang="en-US" dirty="0" smtClean="0"/>
          </a:p>
          <a:p>
            <a:r>
              <a:rPr lang="en-US" altLang="en-US" dirty="0" smtClean="0"/>
              <a:t>Table with detailed information on observational requirements</a:t>
            </a:r>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18</a:t>
            </a:fld>
            <a:endParaRPr lang="en-US"/>
          </a:p>
        </p:txBody>
      </p:sp>
    </p:spTree>
    <p:extLst>
      <p:ext uri="{BB962C8B-B14F-4D97-AF65-F5344CB8AC3E}">
        <p14:creationId xmlns:p14="http://schemas.microsoft.com/office/powerpoint/2010/main" val="2073674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rgbClr val="004494"/>
                </a:solidFill>
                <a:latin typeface="Arial" panose="020B0604020202020204" pitchFamily="34" charset="0"/>
                <a:cs typeface="Arial" panose="020B0604020202020204" pitchFamily="34" charset="0"/>
              </a:rPr>
              <a:t>3 Support adaptation</a:t>
            </a:r>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19</a:t>
            </a:fld>
            <a:endParaRPr lang="en-US"/>
          </a:p>
        </p:txBody>
      </p:sp>
    </p:spTree>
    <p:extLst>
      <p:ext uri="{BB962C8B-B14F-4D97-AF65-F5344CB8AC3E}">
        <p14:creationId xmlns:p14="http://schemas.microsoft.com/office/powerpoint/2010/main" val="1778932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ANIMATED SLIDE!</a:t>
            </a:r>
          </a:p>
          <a:p>
            <a:r>
              <a:rPr lang="en-US" altLang="en-US" dirty="0" smtClean="0"/>
              <a:t>First, we have observations in the different domains: Land, Air and Oceans</a:t>
            </a:r>
          </a:p>
          <a:p>
            <a:r>
              <a:rPr lang="en-US" altLang="en-US" dirty="0" smtClean="0"/>
              <a:t>They all contribute to the knowledge needed for the water energy and carbon cycle.</a:t>
            </a:r>
          </a:p>
          <a:p>
            <a:r>
              <a:rPr lang="en-US" altLang="en-US" dirty="0" smtClean="0"/>
              <a:t>We need to know about these 3 cycles to get some information on Ocean acidification, Deforestation …..</a:t>
            </a:r>
          </a:p>
          <a:p>
            <a:endParaRPr lang="en-US" altLang="en-US" dirty="0" smtClean="0"/>
          </a:p>
          <a:p>
            <a:r>
              <a:rPr lang="en-US" altLang="en-US" dirty="0" smtClean="0"/>
              <a:t>Consistent Observations Across the Earth System Cycles </a:t>
            </a:r>
          </a:p>
          <a:p>
            <a:endParaRPr lang="en-US" altLang="en-US" dirty="0" smtClean="0"/>
          </a:p>
          <a:p>
            <a:r>
              <a:rPr lang="en-US" altLang="en-US" dirty="0" smtClean="0"/>
              <a:t>Current climate change is driven by the interaction of the gaseous phases of the carbon and nitrogen cycles and radiative properties of the atmosphere. </a:t>
            </a:r>
          </a:p>
          <a:p>
            <a:endParaRPr lang="en-US" altLang="en-US" dirty="0" smtClean="0"/>
          </a:p>
          <a:p>
            <a:r>
              <a:rPr lang="en-US" altLang="en-US" dirty="0" smtClean="0"/>
              <a:t>While the original ECVs were designed largely on the basis of individual usefulness, and maturity, in recent years many people have started to use the climate records based on ECVs to close budgets of energy, carbon and water, and to study changes in growth rates of atmospheric composition or interaction between land and atmosphere in a more integrated way. </a:t>
            </a:r>
          </a:p>
          <a:p>
            <a:endParaRPr lang="en-US" altLang="en-US" dirty="0" smtClean="0"/>
          </a:p>
          <a:p>
            <a:r>
              <a:rPr lang="en-US" altLang="en-US" dirty="0" smtClean="0"/>
              <a:t>Closing the Earth's energy balance and the carbon and water cycles through observations remain outstanding scientific issues that requires high quality climate records of key ECVs. </a:t>
            </a:r>
          </a:p>
          <a:p>
            <a:endParaRPr lang="en-US" altLang="en-US" dirty="0" smtClean="0"/>
          </a:p>
          <a:p>
            <a:r>
              <a:rPr lang="en-US" altLang="en-US" dirty="0" smtClean="0"/>
              <a:t>In this implementation plan latent and sensible heat fluxes over the ocean are a new ECV with actions on similar fluxes over land. Key state variables that were missing in previous plans can now also be observed, such as surface temperature over land. </a:t>
            </a:r>
          </a:p>
          <a:p>
            <a:endParaRPr lang="en-US" altLang="en-US" dirty="0" smtClean="0"/>
          </a:p>
          <a:p>
            <a:r>
              <a:rPr lang="en-US" altLang="en-US" dirty="0" smtClean="0"/>
              <a:t>For carbon fluxes, exchanges between the ocean and atmosphere need to be estimated as well as those between land and atmosphere, and between land and ocean through transport of organic material by rivers. The inclusion of a new ECV on anthropogenic fluxes of GHGs provides the key driver of changes of the carbon cycle in the form of fossil fuel combustion, cement production, land use and land-use change. There is a clear link to the fire disturbance, soil carbon, land use and above-ground biomass ECVs. </a:t>
            </a:r>
            <a:endParaRPr lang="en-GB" altLang="en-US" dirty="0" smtClean="0"/>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21</a:t>
            </a:fld>
            <a:endParaRPr lang="en-US"/>
          </a:p>
        </p:txBody>
      </p:sp>
    </p:spTree>
    <p:extLst>
      <p:ext uri="{BB962C8B-B14F-4D97-AF65-F5344CB8AC3E}">
        <p14:creationId xmlns:p14="http://schemas.microsoft.com/office/powerpoint/2010/main" val="47570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i="1" dirty="0" smtClean="0"/>
              <a:t>New Plan in now observing additional parameters. </a:t>
            </a:r>
            <a:r>
              <a:rPr lang="en-US" altLang="en-US" dirty="0" smtClean="0"/>
              <a:t>While most of the ECVs remain unchanged there are a few new ECVs that are now possible to observe and add to our understanding of climate change.</a:t>
            </a:r>
          </a:p>
          <a:p>
            <a:endParaRPr lang="en-US" altLang="en-US" dirty="0" smtClean="0"/>
          </a:p>
          <a:p>
            <a:r>
              <a:rPr lang="fr-CH" altLang="en-US" dirty="0" err="1" smtClean="0"/>
              <a:t>Example</a:t>
            </a:r>
            <a:r>
              <a:rPr lang="fr-CH" altLang="en-US" dirty="0" smtClean="0"/>
              <a:t> </a:t>
            </a:r>
            <a:r>
              <a:rPr lang="fr-CH" altLang="en-US" dirty="0" err="1" smtClean="0"/>
              <a:t>here</a:t>
            </a:r>
            <a:r>
              <a:rPr lang="fr-CH" altLang="en-US" dirty="0" smtClean="0"/>
              <a:t>:</a:t>
            </a:r>
            <a:endParaRPr lang="en-GB" altLang="en-US" dirty="0" smtClean="0"/>
          </a:p>
          <a:p>
            <a:r>
              <a:rPr lang="en-US" altLang="en-US" b="1" i="1" dirty="0" smtClean="0"/>
              <a:t>Lightning. </a:t>
            </a:r>
            <a:r>
              <a:rPr lang="en-US" altLang="en-US" dirty="0" smtClean="0"/>
              <a:t>It is now possible to monitor lightning in a systematic and accurate way. This is important as the impact of increased storms are one topic that many countries are concerned about for adaptation planning. Systematic measurements will provide a baseline and monitoring changes in storminess. </a:t>
            </a:r>
          </a:p>
          <a:p>
            <a:endParaRPr lang="fr-CH" altLang="en-US" dirty="0" smtClean="0"/>
          </a:p>
          <a:p>
            <a:r>
              <a:rPr lang="fr-CH" altLang="en-US" dirty="0" err="1" smtClean="0"/>
              <a:t>Other</a:t>
            </a:r>
            <a:r>
              <a:rPr lang="fr-CH" altLang="en-US" dirty="0" smtClean="0"/>
              <a:t> new observations are:</a:t>
            </a:r>
          </a:p>
          <a:p>
            <a:endParaRPr lang="en-GB" altLang="en-US" dirty="0" smtClean="0"/>
          </a:p>
          <a:p>
            <a:r>
              <a:rPr lang="en-US" altLang="en-US" dirty="0" smtClean="0"/>
              <a:t>GCOS has identified Anthropogenic Greenhouse Gas Fluxes and oceanic N2O as new ECVs. While a complete monitoring system for fluxes may take decades to develop and implement, atmospheric composition measurements (ground-based and satellite) are starting to be able to support existing emission estimates made for the UNFCCC. </a:t>
            </a:r>
          </a:p>
          <a:p>
            <a:endParaRPr lang="en-GB" altLang="en-US" dirty="0" smtClean="0"/>
          </a:p>
          <a:p>
            <a:endParaRPr lang="en-GB" altLang="en-US" dirty="0" smtClean="0"/>
          </a:p>
          <a:p>
            <a:r>
              <a:rPr lang="en-US" altLang="en-US" b="1" i="1" dirty="0" smtClean="0"/>
              <a:t>Biology (marine habitat properties and adding Lake </a:t>
            </a:r>
            <a:r>
              <a:rPr lang="en-US" altLang="en-US" b="1" i="1" dirty="0" err="1" smtClean="0"/>
              <a:t>colour</a:t>
            </a:r>
            <a:r>
              <a:rPr lang="en-US" altLang="en-US" b="1" i="1" dirty="0" smtClean="0"/>
              <a:t> to the Lake ECV) – see following slide.</a:t>
            </a:r>
            <a:endParaRPr lang="en-US" altLang="en-US" dirty="0" smtClean="0"/>
          </a:p>
          <a:p>
            <a:endParaRPr lang="en-GB" altLang="en-US" dirty="0" smtClean="0"/>
          </a:p>
          <a:p>
            <a:endParaRPr lang="en-GB" altLang="en-US" dirty="0" smtClean="0"/>
          </a:p>
          <a:p>
            <a:r>
              <a:rPr lang="en-US" altLang="en-US" b="1" i="1" dirty="0" smtClean="0"/>
              <a:t>Land Surface Temperature (LST). </a:t>
            </a:r>
            <a:r>
              <a:rPr lang="en-US" altLang="en-US" dirty="0" smtClean="0"/>
              <a:t>This differs from surface temperature traditionally measured for weather prediction and used to track climate change (which is an air temperature about 2m above the ground). LST is measured by satellites: it is the radiant surface temperature and is important for vegetation and ecosystem modelling. </a:t>
            </a:r>
          </a:p>
          <a:p>
            <a:endParaRPr lang="en-GB" altLang="en-US" dirty="0" smtClean="0"/>
          </a:p>
          <a:p>
            <a:endParaRPr lang="en-GB" altLang="en-US" dirty="0" smtClean="0"/>
          </a:p>
          <a:p>
            <a:r>
              <a:rPr lang="en-US" altLang="en-US" b="1" i="1" dirty="0" smtClean="0"/>
              <a:t>Two Ocean properties (ocean surface stress, ocean surface heat flux)</a:t>
            </a:r>
            <a:r>
              <a:rPr lang="en-US" altLang="en-US" dirty="0" smtClean="0"/>
              <a:t>. These are needed to improve modelling of ocean systems, especially those that have a link to weather impacts such as El Niño and storms. </a:t>
            </a:r>
          </a:p>
          <a:p>
            <a:endParaRPr lang="en-GB" altLang="en-US" dirty="0" smtClean="0"/>
          </a:p>
        </p:txBody>
      </p:sp>
      <p:sp>
        <p:nvSpPr>
          <p:cNvPr id="4" name="Slide Number Placeholder 3"/>
          <p:cNvSpPr>
            <a:spLocks noGrp="1"/>
          </p:cNvSpPr>
          <p:nvPr>
            <p:ph type="sldNum" sz="quarter" idx="10"/>
          </p:nvPr>
        </p:nvSpPr>
        <p:spPr/>
        <p:txBody>
          <a:bodyPr/>
          <a:lstStyle/>
          <a:p>
            <a:fld id="{A54E7BAD-A572-4B2F-B8E3-BC3F786E478F}" type="slidenum">
              <a:rPr lang="en-US" smtClean="0"/>
              <a:t>22</a:t>
            </a:fld>
            <a:endParaRPr lang="en-US"/>
          </a:p>
        </p:txBody>
      </p:sp>
    </p:spTree>
    <p:extLst>
      <p:ext uri="{BB962C8B-B14F-4D97-AF65-F5344CB8AC3E}">
        <p14:creationId xmlns:p14="http://schemas.microsoft.com/office/powerpoint/2010/main" val="3346779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i="1" dirty="0" smtClean="0"/>
              <a:t>Biology (marine habitat properties and adding Lake </a:t>
            </a:r>
            <a:r>
              <a:rPr lang="en-US" altLang="en-US" b="1" i="1" dirty="0" err="1" smtClean="0"/>
              <a:t>colour</a:t>
            </a:r>
            <a:r>
              <a:rPr lang="en-US" altLang="en-US" b="1" i="1" dirty="0" smtClean="0"/>
              <a:t> to the Lake ECV). </a:t>
            </a:r>
            <a:r>
              <a:rPr lang="en-US" altLang="en-US" dirty="0" smtClean="0"/>
              <a:t>Given the importance of fish (protein) to the human diet at a global level, improved monitoring of biological systems and how they are changing is vital. </a:t>
            </a:r>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23</a:t>
            </a:fld>
            <a:endParaRPr lang="en-US"/>
          </a:p>
        </p:txBody>
      </p:sp>
    </p:spTree>
    <p:extLst>
      <p:ext uri="{BB962C8B-B14F-4D97-AF65-F5344CB8AC3E}">
        <p14:creationId xmlns:p14="http://schemas.microsoft.com/office/powerpoint/2010/main" val="56091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Calibri" panose="020F0502020204030204" pitchFamily="34" charset="0"/>
              </a:rPr>
              <a:t>Satellites, combined with ground stations, now allow a global picture the regional distribution of many ECVs, here sea level rise.</a:t>
            </a:r>
          </a:p>
          <a:p>
            <a:endParaRPr lang="en-US" altLang="en-US" dirty="0" smtClean="0"/>
          </a:p>
          <a:p>
            <a:r>
              <a:rPr lang="en-US" altLang="en-US" dirty="0" smtClean="0"/>
              <a:t>The ocean is a central component of Earth’s climate system, essentially carrying the climate memory from short to long temporal scales.</a:t>
            </a:r>
          </a:p>
          <a:p>
            <a:endParaRPr lang="en-US" altLang="en-US" dirty="0" smtClean="0"/>
          </a:p>
          <a:p>
            <a:r>
              <a:rPr lang="en-US" altLang="en-US" dirty="0" smtClean="0"/>
              <a:t> In the context of climate variability and climate change, the global ocean is singularly important due to its full-depth heat and freshwater storage capacity. The ocean warming has resulted in global and regional sea-level rise that has had a profound impact on coastal inundation and erosion. </a:t>
            </a:r>
            <a:endParaRPr lang="en-GB" altLang="en-US" dirty="0" smtClean="0">
              <a:latin typeface="Calibri" panose="020F0502020204030204" pitchFamily="34" charset="0"/>
            </a:endParaRPr>
          </a:p>
          <a:p>
            <a:endParaRPr lang="en-GB" altLang="en-US" dirty="0" smtClean="0"/>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24</a:t>
            </a:fld>
            <a:endParaRPr lang="en-US"/>
          </a:p>
        </p:txBody>
      </p:sp>
    </p:spTree>
    <p:extLst>
      <p:ext uri="{BB962C8B-B14F-4D97-AF65-F5344CB8AC3E}">
        <p14:creationId xmlns:p14="http://schemas.microsoft.com/office/powerpoint/2010/main" val="2493628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GCOS Cooperation Mechanism (GCM) resulted from deliberations at seventeenth session of the UNFCCC Subsidiary Body for Science and technology (New Delhi, 2002), and was formalized in a decision of COP 9. </a:t>
            </a:r>
          </a:p>
          <a:p>
            <a:endParaRPr lang="en-US" altLang="en-US" dirty="0" smtClean="0"/>
          </a:p>
          <a:p>
            <a:r>
              <a:rPr lang="en-US" altLang="en-US" dirty="0" smtClean="0"/>
              <a:t>It was established to address the high-priority needs for stable long-term funding for key elements of global climate observations. The Mechanism consists of: </a:t>
            </a:r>
          </a:p>
          <a:p>
            <a:r>
              <a:rPr lang="en-US" altLang="en-US" dirty="0" smtClean="0"/>
              <a:t>• The GCOS Cooperation Board as the primary means to facilitate cooperation amongst donor countries, recipient countries, and existing funding and implementation mechanisms in addressing high-priority needs for improving climate observing systems in developing countries; and </a:t>
            </a:r>
          </a:p>
          <a:p>
            <a:r>
              <a:rPr lang="en-US" altLang="en-US" dirty="0" smtClean="0"/>
              <a:t>• The GCOS Cooperation Fund as a means to aggregate commitments and voluntary contributions from multiple donors (both in-kind and financial) into a common trust fund. </a:t>
            </a:r>
          </a:p>
          <a:p>
            <a:endParaRPr lang="en-GB" altLang="en-US" dirty="0" smtClean="0"/>
          </a:p>
          <a:p>
            <a:r>
              <a:rPr lang="en-US" altLang="en-US" dirty="0" smtClean="0"/>
              <a:t>The GCM is intended to address priority needs in atmospheric, oceanic, and terrestrial observing systems for climate, including data rescue, analysis, and archiving activities. </a:t>
            </a:r>
          </a:p>
          <a:p>
            <a:endParaRPr lang="en-US" altLang="en-US" dirty="0" smtClean="0"/>
          </a:p>
          <a:p>
            <a:r>
              <a:rPr lang="en-US" altLang="en-US" dirty="0" smtClean="0"/>
              <a:t>However, the activities that it has funded to date have been mainly in the atmospheric domain. It is intended to complement, and work in cooperation with, existing funding and implementation mechanisms (for example, the WMO Voluntary Cooperation and GFCS </a:t>
            </a:r>
            <a:r>
              <a:rPr lang="en-US" altLang="en-US" dirty="0" err="1" smtClean="0"/>
              <a:t>Programme</a:t>
            </a:r>
            <a:r>
              <a:rPr lang="en-US" altLang="en-US" dirty="0" smtClean="0"/>
              <a:t>, the Global Environment Facility (GEF), the United Nations Development </a:t>
            </a:r>
            <a:r>
              <a:rPr lang="en-US" altLang="en-US" dirty="0" err="1" smtClean="0"/>
              <a:t>Programme</a:t>
            </a:r>
            <a:r>
              <a:rPr lang="en-US" altLang="en-US" dirty="0" smtClean="0"/>
              <a:t> (UNDP), and the many national aid agencies), many of which deal with GCOS-related activities and, in particular, support capacity-building. Support needs to be </a:t>
            </a:r>
            <a:r>
              <a:rPr lang="en-US" altLang="en-US" dirty="0" err="1" smtClean="0"/>
              <a:t>focussed</a:t>
            </a:r>
            <a:r>
              <a:rPr lang="en-US" altLang="en-US" dirty="0" smtClean="0"/>
              <a:t> on those in most need and where priority adaptation needs are identified. </a:t>
            </a:r>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25</a:t>
            </a:fld>
            <a:endParaRPr lang="en-US"/>
          </a:p>
        </p:txBody>
      </p:sp>
    </p:spTree>
    <p:extLst>
      <p:ext uri="{BB962C8B-B14F-4D97-AF65-F5344CB8AC3E}">
        <p14:creationId xmlns:p14="http://schemas.microsoft.com/office/powerpoint/2010/main" val="582362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4E7BAD-A572-4B2F-B8E3-BC3F786E478F}" type="slidenum">
              <a:rPr lang="en-US" smtClean="0"/>
              <a:t>26</a:t>
            </a:fld>
            <a:endParaRPr lang="en-US"/>
          </a:p>
        </p:txBody>
      </p:sp>
    </p:spTree>
    <p:extLst>
      <p:ext uri="{BB962C8B-B14F-4D97-AF65-F5344CB8AC3E}">
        <p14:creationId xmlns:p14="http://schemas.microsoft.com/office/powerpoint/2010/main" val="2586725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ltLang="en-US" dirty="0" smtClean="0"/>
              <a:t>ANIMATED slide !</a:t>
            </a:r>
            <a:endParaRPr lang="en-GB" altLang="en-US" dirty="0" smtClean="0"/>
          </a:p>
          <a:p>
            <a:endParaRPr lang="en-GB" altLang="en-US" dirty="0" smtClean="0"/>
          </a:p>
          <a:p>
            <a:endParaRPr lang="en-GB" altLang="en-US" dirty="0" smtClean="0"/>
          </a:p>
          <a:p>
            <a:r>
              <a:rPr lang="en-GB" altLang="en-US" dirty="0" smtClean="0"/>
              <a:t>See www.alp.org/history/climate/20ctrend.html#L_0241</a:t>
            </a:r>
          </a:p>
          <a:p>
            <a:endParaRPr lang="en-GB" altLang="en-US" dirty="0" smtClean="0"/>
          </a:p>
          <a:p>
            <a:r>
              <a:rPr lang="en-GB" altLang="en-US" dirty="0" smtClean="0"/>
              <a:t>The first plot was made by GS </a:t>
            </a:r>
            <a:r>
              <a:rPr lang="en-GB" altLang="en-US" dirty="0" err="1" smtClean="0"/>
              <a:t>Callendar</a:t>
            </a:r>
            <a:r>
              <a:rPr lang="en-GB" altLang="en-US" dirty="0" smtClean="0"/>
              <a:t> and is 10 year running means based on 147 stations globally. He detected .5C rise between 1890 and 1935 and suggested</a:t>
            </a:r>
          </a:p>
          <a:p>
            <a:r>
              <a:rPr lang="en-US" altLang="en-US" dirty="0" smtClean="0"/>
              <a:t>Paris Agreement Aim:  increase in the global average temperature to well below 2 ⁰C above pre-industrial levels and to pursue efforts to limit the temperature increase to 1.5 ⁰C above pre-industrial levels, </a:t>
            </a:r>
            <a:endParaRPr lang="en-GB" altLang="en-US" dirty="0" smtClean="0"/>
          </a:p>
          <a:p>
            <a:r>
              <a:rPr lang="en-GB" altLang="en-US" dirty="0" smtClean="0"/>
              <a:t> this was due to increased CO2 levels.</a:t>
            </a:r>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3</a:t>
            </a:fld>
            <a:endParaRPr lang="en-US"/>
          </a:p>
        </p:txBody>
      </p:sp>
    </p:spTree>
    <p:extLst>
      <p:ext uri="{BB962C8B-B14F-4D97-AF65-F5344CB8AC3E}">
        <p14:creationId xmlns:p14="http://schemas.microsoft.com/office/powerpoint/2010/main" val="272202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ltLang="en-US" dirty="0" smtClean="0"/>
              <a:t>ANIMATED slide !</a:t>
            </a:r>
            <a:endParaRPr lang="en-GB" altLang="en-US" dirty="0" smtClean="0"/>
          </a:p>
          <a:p>
            <a:endParaRPr lang="en-GB" altLang="en-US" dirty="0" smtClean="0"/>
          </a:p>
          <a:p>
            <a:endParaRPr lang="en-GB" altLang="en-US" dirty="0" smtClean="0"/>
          </a:p>
          <a:p>
            <a:r>
              <a:rPr lang="en-GB" altLang="en-US" dirty="0" smtClean="0"/>
              <a:t>The first two plots are the original measurements made by Keeling in 1957,8 and 9 in Antarctica and on top of Mauna Loa. These were made as part of the International Geophysical Year </a:t>
            </a:r>
            <a:r>
              <a:rPr lang="en-GB" altLang="en-US" dirty="0" err="1" smtClean="0"/>
              <a:t>afte</a:t>
            </a:r>
            <a:r>
              <a:rPr lang="en-GB" altLang="en-US" dirty="0" smtClean="0"/>
              <a:t> measurements made in California were too noisy (with local sources9. His aim was to measure a baseline but in fact captured the annual increase at the South Pole.  Funding was found to continue at Mauna Loa (third Plot) although it stopped in Antarctica. The lack of funding resulted in the gap visible in the data in 1964 when the equipment broke down. Now there is a long time series (fourth plot) at Mauna Loa and the South Pole and with increase monitoring it is possible to monitoring the distribution of CO2 across all latitudes (see final picture) See www.alp.org/histroy/climate/Kfunds.htm</a:t>
            </a:r>
          </a:p>
          <a:p>
            <a:endParaRPr lang="en-GB" altLang="en-US" dirty="0" smtClean="0"/>
          </a:p>
          <a:p>
            <a:endParaRPr lang="en-GB" altLang="en-US" dirty="0" smtClean="0"/>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7</a:t>
            </a:fld>
            <a:endParaRPr lang="en-US"/>
          </a:p>
        </p:txBody>
      </p:sp>
    </p:spTree>
    <p:extLst>
      <p:ext uri="{BB962C8B-B14F-4D97-AF65-F5344CB8AC3E}">
        <p14:creationId xmlns:p14="http://schemas.microsoft.com/office/powerpoint/2010/main" val="2138867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Indian story, poem of John Godfrey Saxe's (1873)</a:t>
            </a:r>
          </a:p>
          <a:p>
            <a:endParaRPr lang="en-US" altLang="en-US" dirty="0" smtClean="0"/>
          </a:p>
          <a:p>
            <a:r>
              <a:rPr lang="en-US" altLang="en-US" dirty="0" smtClean="0"/>
              <a:t>Example of how the audience should understand the climate system – and why we need a lot </a:t>
            </a:r>
            <a:r>
              <a:rPr lang="en-US" altLang="en-US" smtClean="0"/>
              <a:t>of complementary  </a:t>
            </a:r>
            <a:r>
              <a:rPr lang="en-US" altLang="en-US" dirty="0" smtClean="0"/>
              <a:t>information to understand what is really looks like. </a:t>
            </a:r>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11</a:t>
            </a:fld>
            <a:endParaRPr lang="en-US"/>
          </a:p>
        </p:txBody>
      </p:sp>
    </p:spTree>
    <p:extLst>
      <p:ext uri="{BB962C8B-B14F-4D97-AF65-F5344CB8AC3E}">
        <p14:creationId xmlns:p14="http://schemas.microsoft.com/office/powerpoint/2010/main" val="3201931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No data – no climate science… it all started with a balloon…</a:t>
            </a:r>
          </a:p>
          <a:p>
            <a:endParaRPr lang="en-US" altLang="en-US" dirty="0" smtClean="0"/>
          </a:p>
          <a:p>
            <a:r>
              <a:rPr lang="en-US" altLang="en-US" b="1" dirty="0" smtClean="0"/>
              <a:t>UN Secretary-General Ban Ki-moon visited GRUAN site </a:t>
            </a:r>
            <a:r>
              <a:rPr lang="en-US" altLang="en-US" b="1" dirty="0" err="1" smtClean="0"/>
              <a:t>Ny-Ålesund</a:t>
            </a:r>
            <a:r>
              <a:rPr lang="en-US" altLang="en-US" b="1" dirty="0" smtClean="0"/>
              <a:t>, NO on 08 July 2015.</a:t>
            </a:r>
          </a:p>
          <a:p>
            <a:r>
              <a:rPr lang="en-US" altLang="en-US" dirty="0" smtClean="0"/>
              <a:t>During his stay in </a:t>
            </a:r>
            <a:r>
              <a:rPr lang="en-US" altLang="en-US" dirty="0" err="1" smtClean="0"/>
              <a:t>Ny-Ålesund</a:t>
            </a:r>
            <a:r>
              <a:rPr lang="en-US" altLang="en-US" dirty="0" smtClean="0"/>
              <a:t>, the Secretary-General of the United Nations Ban Ki-moon and the Norwegian Minister of Foreign Affairs </a:t>
            </a:r>
            <a:r>
              <a:rPr lang="en-US" altLang="en-US" dirty="0" err="1" smtClean="0"/>
              <a:t>Børge</a:t>
            </a:r>
            <a:r>
              <a:rPr lang="en-US" altLang="en-US" dirty="0" smtClean="0"/>
              <a:t> </a:t>
            </a:r>
            <a:r>
              <a:rPr lang="en-US" altLang="en-US" dirty="0" err="1" smtClean="0"/>
              <a:t>Brende</a:t>
            </a:r>
            <a:r>
              <a:rPr lang="en-US" altLang="en-US" dirty="0" smtClean="0"/>
              <a:t> visited the AWIPEV base. They were informed about climate research and work at the AWIPEV Base (French - German Arctic Research Base at </a:t>
            </a:r>
            <a:r>
              <a:rPr lang="en-US" altLang="en-US" dirty="0" err="1" smtClean="0"/>
              <a:t>Ny-Ålesund</a:t>
            </a:r>
            <a:r>
              <a:rPr lang="en-US" altLang="en-US" dirty="0" smtClean="0"/>
              <a:t> / Spitsbergen).</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A54E7BAD-A572-4B2F-B8E3-BC3F786E478F}" type="slidenum">
              <a:rPr lang="en-US" smtClean="0"/>
              <a:t>12</a:t>
            </a:fld>
            <a:endParaRPr lang="en-US"/>
          </a:p>
        </p:txBody>
      </p:sp>
    </p:spTree>
    <p:extLst>
      <p:ext uri="{BB962C8B-B14F-4D97-AF65-F5344CB8AC3E}">
        <p14:creationId xmlns:p14="http://schemas.microsoft.com/office/powerpoint/2010/main" val="356785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solidFill>
                  <a:srgbClr val="01186C"/>
                </a:solidFill>
                <a:cs typeface="Arial" panose="020B0604020202020204" pitchFamily="34" charset="0"/>
              </a:rPr>
              <a:t>GCOS produces ECV Requirements, Adequacy Reports, Plans</a:t>
            </a:r>
          </a:p>
          <a:p>
            <a:r>
              <a:rPr lang="en-US" altLang="en-US" dirty="0" smtClean="0">
                <a:solidFill>
                  <a:srgbClr val="01186C"/>
                </a:solidFill>
                <a:cs typeface="Arial" panose="020B0604020202020204" pitchFamily="34" charset="0"/>
              </a:rPr>
              <a:t>…. which lead to observations, products, open data</a:t>
            </a:r>
          </a:p>
          <a:p>
            <a:r>
              <a:rPr lang="en-US" altLang="en-US" dirty="0" smtClean="0">
                <a:solidFill>
                  <a:srgbClr val="01186C"/>
                </a:solidFill>
                <a:cs typeface="Arial" panose="020B0604020202020204" pitchFamily="34" charset="0"/>
              </a:rPr>
              <a:t>…. which inform science, assessments, policy </a:t>
            </a:r>
          </a:p>
          <a:p>
            <a:r>
              <a:rPr lang="en-US" altLang="en-US" dirty="0" smtClean="0">
                <a:solidFill>
                  <a:srgbClr val="01186C"/>
                </a:solidFill>
                <a:cs typeface="Arial" panose="020B0604020202020204" pitchFamily="34" charset="0"/>
              </a:rPr>
              <a:t>…..which are needed by climate services, risk assessments, early warning &amp;disaster risk reduction policies</a:t>
            </a:r>
          </a:p>
          <a:p>
            <a:r>
              <a:rPr lang="en-US" altLang="en-US" dirty="0" smtClean="0">
                <a:solidFill>
                  <a:srgbClr val="01186C"/>
                </a:solidFill>
                <a:cs typeface="Arial" panose="020B0604020202020204" pitchFamily="34" charset="0"/>
              </a:rPr>
              <a:t>…..which lead to successful adaptation and mitigation, reduced climate risks, enhanced livelihoods, and food &amp;water security.</a:t>
            </a:r>
          </a:p>
        </p:txBody>
      </p:sp>
      <p:sp>
        <p:nvSpPr>
          <p:cNvPr id="4" name="Slide Number Placeholder 3"/>
          <p:cNvSpPr>
            <a:spLocks noGrp="1"/>
          </p:cNvSpPr>
          <p:nvPr>
            <p:ph type="sldNum" sz="quarter" idx="10"/>
          </p:nvPr>
        </p:nvSpPr>
        <p:spPr/>
        <p:txBody>
          <a:bodyPr/>
          <a:lstStyle/>
          <a:p>
            <a:fld id="{A54E7BAD-A572-4B2F-B8E3-BC3F786E478F}" type="slidenum">
              <a:rPr lang="en-US" smtClean="0"/>
              <a:t>13</a:t>
            </a:fld>
            <a:endParaRPr lang="en-US"/>
          </a:p>
        </p:txBody>
      </p:sp>
    </p:spTree>
    <p:extLst>
      <p:ext uri="{BB962C8B-B14F-4D97-AF65-F5344CB8AC3E}">
        <p14:creationId xmlns:p14="http://schemas.microsoft.com/office/powerpoint/2010/main" val="2195574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smtClean="0"/>
          </a:p>
          <a:p>
            <a:r>
              <a:rPr lang="en-US" altLang="en-US" dirty="0" smtClean="0">
                <a:solidFill>
                  <a:schemeClr val="bg1"/>
                </a:solidFill>
              </a:rPr>
              <a:t>3rd plan</a:t>
            </a:r>
          </a:p>
          <a:p>
            <a:r>
              <a:rPr lang="en-US" altLang="en-US" dirty="0" smtClean="0">
                <a:solidFill>
                  <a:schemeClr val="bg1"/>
                </a:solidFill>
              </a:rPr>
              <a:t>And the news here is that…we are supporting </a:t>
            </a:r>
            <a:r>
              <a:rPr lang="en-US" altLang="en-US" dirty="0" err="1" smtClean="0">
                <a:solidFill>
                  <a:schemeClr val="bg1"/>
                </a:solidFill>
              </a:rPr>
              <a:t>adaptation&amp;mitigation</a:t>
            </a:r>
            <a:r>
              <a:rPr lang="en-US" altLang="en-US" dirty="0" smtClean="0">
                <a:solidFill>
                  <a:schemeClr val="bg1"/>
                </a:solidFill>
              </a:rPr>
              <a:t> and ensuring that the cycles are being supported</a:t>
            </a:r>
          </a:p>
          <a:p>
            <a:r>
              <a:rPr lang="en-US" altLang="en-US" dirty="0" smtClean="0">
                <a:solidFill>
                  <a:schemeClr val="bg1"/>
                </a:solidFill>
              </a:rPr>
              <a:t>Emphasis on the need to support developing countries and their observing networks</a:t>
            </a:r>
          </a:p>
          <a:p>
            <a:endParaRPr lang="en-US" altLang="en-US" dirty="0" smtClean="0">
              <a:solidFill>
                <a:schemeClr val="bg1"/>
              </a:solidFill>
            </a:endParaRPr>
          </a:p>
          <a:p>
            <a:pPr eaLnBrk="1" hangingPunct="1"/>
            <a:r>
              <a:rPr lang="en-US" altLang="en-US" dirty="0" smtClean="0">
                <a:solidFill>
                  <a:schemeClr val="bg1"/>
                </a:solidFill>
              </a:rPr>
              <a:t>The Status Report which we have been delivered to COP21 in Paris last year showed that there has been improvement in the adequacy of the existing observing networks since 2010, but for the next decade we have to look into </a:t>
            </a:r>
          </a:p>
          <a:p>
            <a:pPr eaLnBrk="1" hangingPunct="1"/>
            <a:r>
              <a:rPr lang="en-US" altLang="en-US" dirty="0" smtClean="0">
                <a:solidFill>
                  <a:schemeClr val="bg1"/>
                </a:solidFill>
                <a:cs typeface="Arial" panose="020B0604020202020204" pitchFamily="34" charset="0"/>
              </a:rPr>
              <a:t>1. Adaptation &amp; Mitigation</a:t>
            </a:r>
          </a:p>
          <a:p>
            <a:pPr eaLnBrk="1" hangingPunct="1"/>
            <a:r>
              <a:rPr lang="en-US" altLang="en-US" dirty="0" smtClean="0">
                <a:solidFill>
                  <a:schemeClr val="bg1"/>
                </a:solidFill>
                <a:cs typeface="Arial" panose="020B0604020202020204" pitchFamily="34" charset="0"/>
              </a:rPr>
              <a:t>2. Water, Energy and Carbon cycles</a:t>
            </a:r>
          </a:p>
          <a:p>
            <a:pPr eaLnBrk="1" hangingPunct="1"/>
            <a:r>
              <a:rPr lang="en-US" altLang="en-US" dirty="0" smtClean="0">
                <a:solidFill>
                  <a:schemeClr val="bg1"/>
                </a:solidFill>
                <a:cs typeface="Arial" panose="020B0604020202020204" pitchFamily="34" charset="0"/>
              </a:rPr>
              <a:t>3. Additional Essential Climate Variables</a:t>
            </a:r>
          </a:p>
          <a:p>
            <a:pPr eaLnBrk="1" hangingPunct="1"/>
            <a:r>
              <a:rPr lang="en-US" altLang="en-US" dirty="0" smtClean="0">
                <a:solidFill>
                  <a:schemeClr val="bg1"/>
                </a:solidFill>
                <a:cs typeface="Arial" panose="020B0604020202020204" pitchFamily="34" charset="0"/>
              </a:rPr>
              <a:t>4. Emphasis on more help for networks in developing countries  </a:t>
            </a:r>
            <a:endParaRPr lang="en-GB" altLang="en-US" dirty="0" smtClean="0">
              <a:cs typeface="Arial" panose="020B0604020202020204" pitchFamily="34" charset="0"/>
            </a:endParaRPr>
          </a:p>
          <a:p>
            <a:endParaRPr lang="en-US" altLang="en-US" dirty="0" smtClean="0">
              <a:solidFill>
                <a:schemeClr val="bg1"/>
              </a:solidFill>
            </a:endParaRPr>
          </a:p>
        </p:txBody>
      </p:sp>
      <p:sp>
        <p:nvSpPr>
          <p:cNvPr id="4" name="Slide Number Placeholder 3"/>
          <p:cNvSpPr>
            <a:spLocks noGrp="1"/>
          </p:cNvSpPr>
          <p:nvPr>
            <p:ph type="sldNum" sz="quarter" idx="10"/>
          </p:nvPr>
        </p:nvSpPr>
        <p:spPr/>
        <p:txBody>
          <a:bodyPr/>
          <a:lstStyle/>
          <a:p>
            <a:fld id="{A54E7BAD-A572-4B2F-B8E3-BC3F786E478F}" type="slidenum">
              <a:rPr lang="en-US" smtClean="0"/>
              <a:t>14</a:t>
            </a:fld>
            <a:endParaRPr lang="en-US"/>
          </a:p>
        </p:txBody>
      </p:sp>
    </p:spTree>
    <p:extLst>
      <p:ext uri="{BB962C8B-B14F-4D97-AF65-F5344CB8AC3E}">
        <p14:creationId xmlns:p14="http://schemas.microsoft.com/office/powerpoint/2010/main" val="3166071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ct val="0"/>
              </a:spcBef>
              <a:spcAft>
                <a:spcPts val="1200"/>
              </a:spcAft>
            </a:pPr>
            <a:r>
              <a:rPr lang="en-US" altLang="en-US" dirty="0" smtClean="0">
                <a:latin typeface="Arial" panose="020B0604020202020204" pitchFamily="34" charset="0"/>
                <a:cs typeface="Arial" panose="020B0604020202020204" pitchFamily="34" charset="0"/>
              </a:rPr>
              <a:t>COP-21: Paris Agreement Article 7 (7c)</a:t>
            </a:r>
          </a:p>
          <a:p>
            <a:pPr>
              <a:lnSpc>
                <a:spcPct val="120000"/>
              </a:lnSpc>
              <a:spcBef>
                <a:spcPct val="0"/>
              </a:spcBef>
              <a:spcAft>
                <a:spcPts val="1200"/>
              </a:spcAft>
            </a:pPr>
            <a:r>
              <a:rPr lang="en-US" altLang="en-US" dirty="0" smtClean="0">
                <a:latin typeface="Arial" panose="020B0604020202020204" pitchFamily="34" charset="0"/>
                <a:cs typeface="Arial" panose="020B0604020202020204" pitchFamily="34" charset="0"/>
              </a:rPr>
              <a:t>Strengthening scientific knowledge on climate, including research, systematic observation of the climate </a:t>
            </a:r>
          </a:p>
          <a:p>
            <a:pPr>
              <a:lnSpc>
                <a:spcPct val="120000"/>
              </a:lnSpc>
              <a:spcBef>
                <a:spcPct val="0"/>
              </a:spcBef>
              <a:spcAft>
                <a:spcPts val="1200"/>
              </a:spcAft>
            </a:pPr>
            <a:r>
              <a:rPr lang="en-US" altLang="en-US" dirty="0" smtClean="0">
                <a:latin typeface="Arial" panose="020B0604020202020204" pitchFamily="34" charset="0"/>
                <a:cs typeface="Arial" panose="020B0604020202020204" pitchFamily="34" charset="0"/>
              </a:rPr>
              <a:t>system and early warning systems, in a manner that informs climate services and supports decision- making</a:t>
            </a:r>
          </a:p>
          <a:p>
            <a:pPr>
              <a:lnSpc>
                <a:spcPct val="120000"/>
              </a:lnSpc>
              <a:spcBef>
                <a:spcPct val="0"/>
              </a:spcBef>
              <a:spcAft>
                <a:spcPts val="2400"/>
              </a:spcAft>
            </a:pPr>
            <a:endParaRPr lang="en-US" altLang="en-US" dirty="0" smtClean="0">
              <a:latin typeface="Arial" panose="020B0604020202020204" pitchFamily="34" charset="0"/>
              <a:cs typeface="Arial" panose="020B0604020202020204" pitchFamily="34" charset="0"/>
            </a:endParaRPr>
          </a:p>
          <a:p>
            <a:pPr>
              <a:lnSpc>
                <a:spcPct val="120000"/>
              </a:lnSpc>
              <a:spcBef>
                <a:spcPct val="0"/>
              </a:spcBef>
              <a:spcAft>
                <a:spcPts val="2400"/>
              </a:spcAft>
            </a:pPr>
            <a:r>
              <a:rPr lang="en-US" altLang="en-US" dirty="0" smtClean="0">
                <a:latin typeface="Arial" panose="020B0604020202020204" pitchFamily="34" charset="0"/>
                <a:cs typeface="Arial" panose="020B0604020202020204" pitchFamily="34" charset="0"/>
              </a:rPr>
              <a:t>Developing the Transparency Framework (the need to promote transparency, accuracy, completeness, consistency, and comparability, and environmental integrity)</a:t>
            </a:r>
          </a:p>
          <a:p>
            <a:pPr>
              <a:lnSpc>
                <a:spcPct val="120000"/>
              </a:lnSpc>
              <a:spcBef>
                <a:spcPct val="0"/>
              </a:spcBef>
              <a:spcAft>
                <a:spcPts val="2400"/>
              </a:spcAft>
            </a:pPr>
            <a:endParaRPr lang="fr-CH" altLang="en-US" dirty="0" smtClean="0"/>
          </a:p>
          <a:p>
            <a:pPr>
              <a:lnSpc>
                <a:spcPct val="120000"/>
              </a:lnSpc>
              <a:spcBef>
                <a:spcPct val="0"/>
              </a:spcBef>
              <a:spcAft>
                <a:spcPts val="2400"/>
              </a:spcAft>
            </a:pPr>
            <a:r>
              <a:rPr lang="fr-CH" altLang="en-US" dirty="0" smtClean="0"/>
              <a:t>Short Keys:</a:t>
            </a:r>
          </a:p>
          <a:p>
            <a:pPr>
              <a:lnSpc>
                <a:spcPct val="120000"/>
              </a:lnSpc>
              <a:spcBef>
                <a:spcPct val="0"/>
              </a:spcBef>
              <a:spcAft>
                <a:spcPts val="2400"/>
              </a:spcAft>
            </a:pPr>
            <a:r>
              <a:rPr lang="en-GB" altLang="en-US" dirty="0" smtClean="0"/>
              <a:t>Art. 4. Nationally Determined Contribution</a:t>
            </a:r>
          </a:p>
          <a:p>
            <a:pPr>
              <a:lnSpc>
                <a:spcPct val="120000"/>
              </a:lnSpc>
              <a:spcBef>
                <a:spcPct val="0"/>
              </a:spcBef>
              <a:spcAft>
                <a:spcPts val="2400"/>
              </a:spcAft>
            </a:pPr>
            <a:r>
              <a:rPr lang="en-GB" altLang="en-US" dirty="0" smtClean="0"/>
              <a:t>Art. 5. Mitigation (REDD+)</a:t>
            </a:r>
            <a:endParaRPr lang="en-US" altLang="en-US" dirty="0" smtClean="0">
              <a:latin typeface="Arial" panose="020B0604020202020204" pitchFamily="34" charset="0"/>
              <a:cs typeface="Arial" panose="020B0604020202020204" pitchFamily="34" charset="0"/>
            </a:endParaRPr>
          </a:p>
          <a:p>
            <a:pPr>
              <a:lnSpc>
                <a:spcPct val="120000"/>
              </a:lnSpc>
              <a:spcBef>
                <a:spcPct val="0"/>
              </a:spcBef>
              <a:spcAft>
                <a:spcPts val="2400"/>
              </a:spcAft>
            </a:pPr>
            <a:r>
              <a:rPr lang="en-GB" altLang="en-US" dirty="0" smtClean="0"/>
              <a:t>Art. 7. Adaptation &amp; Early Warning Systems. Systematic Observations, Adaption planning</a:t>
            </a:r>
          </a:p>
          <a:p>
            <a:pPr>
              <a:lnSpc>
                <a:spcPct val="120000"/>
              </a:lnSpc>
              <a:spcBef>
                <a:spcPct val="0"/>
              </a:spcBef>
              <a:spcAft>
                <a:spcPts val="2400"/>
              </a:spcAft>
            </a:pPr>
            <a:r>
              <a:rPr lang="en-GB" altLang="en-US" dirty="0" smtClean="0"/>
              <a:t>Art. 8. Loss and damage: Early warning systems, emergency preparedness, slow onset events etc.</a:t>
            </a:r>
          </a:p>
          <a:p>
            <a:pPr>
              <a:lnSpc>
                <a:spcPct val="120000"/>
              </a:lnSpc>
              <a:spcBef>
                <a:spcPct val="0"/>
              </a:spcBef>
              <a:spcAft>
                <a:spcPts val="2400"/>
              </a:spcAft>
            </a:pPr>
            <a:r>
              <a:rPr lang="en-GB" altLang="en-US" dirty="0" smtClean="0"/>
              <a:t>Art. 9 Provide finance</a:t>
            </a:r>
            <a:br>
              <a:rPr lang="en-GB" altLang="en-US" dirty="0" smtClean="0"/>
            </a:br>
            <a:r>
              <a:rPr lang="en-GB" altLang="en-US" dirty="0" smtClean="0"/>
              <a:t>Art. 10 Technology Transfer</a:t>
            </a:r>
          </a:p>
          <a:p>
            <a:pPr>
              <a:lnSpc>
                <a:spcPct val="120000"/>
              </a:lnSpc>
              <a:spcBef>
                <a:spcPct val="0"/>
              </a:spcBef>
              <a:spcAft>
                <a:spcPts val="2400"/>
              </a:spcAft>
            </a:pPr>
            <a:r>
              <a:rPr lang="en-GB" altLang="en-US" dirty="0" smtClean="0"/>
              <a:t>Art. 11 Capacity Development</a:t>
            </a:r>
          </a:p>
          <a:p>
            <a:pPr>
              <a:lnSpc>
                <a:spcPct val="120000"/>
              </a:lnSpc>
              <a:spcBef>
                <a:spcPct val="0"/>
              </a:spcBef>
              <a:spcAft>
                <a:spcPts val="2400"/>
              </a:spcAft>
            </a:pPr>
            <a:r>
              <a:rPr lang="en-GB" altLang="en-US" dirty="0" smtClean="0"/>
              <a:t>Art. 12. Improve Public Communications</a:t>
            </a:r>
            <a:endParaRPr lang="en-US" altLang="en-US" dirty="0" smtClean="0">
              <a:latin typeface="Arial" panose="020B0604020202020204" pitchFamily="34" charset="0"/>
              <a:cs typeface="Arial" panose="020B0604020202020204" pitchFamily="34" charset="0"/>
            </a:endParaRPr>
          </a:p>
          <a:p>
            <a:pPr>
              <a:lnSpc>
                <a:spcPct val="120000"/>
              </a:lnSpc>
              <a:spcBef>
                <a:spcPct val="0"/>
              </a:spcBef>
              <a:spcAft>
                <a:spcPts val="2400"/>
              </a:spcAft>
            </a:pPr>
            <a:r>
              <a:rPr lang="en-GB" altLang="en-US" dirty="0" smtClean="0"/>
              <a:t>Art. 13: para. 7 &amp; 8. Reporting and transparency framework</a:t>
            </a:r>
            <a:br>
              <a:rPr lang="en-GB" altLang="en-US" dirty="0" smtClean="0"/>
            </a:br>
            <a:r>
              <a:rPr lang="en-GB" altLang="en-US" dirty="0" smtClean="0"/>
              <a:t>Art. 14 Global Stocktake</a:t>
            </a:r>
          </a:p>
        </p:txBody>
      </p:sp>
      <p:sp>
        <p:nvSpPr>
          <p:cNvPr id="4" name="Slide Number Placeholder 3"/>
          <p:cNvSpPr>
            <a:spLocks noGrp="1"/>
          </p:cNvSpPr>
          <p:nvPr>
            <p:ph type="sldNum" sz="quarter" idx="10"/>
          </p:nvPr>
        </p:nvSpPr>
        <p:spPr/>
        <p:txBody>
          <a:bodyPr/>
          <a:lstStyle/>
          <a:p>
            <a:fld id="{A54E7BAD-A572-4B2F-B8E3-BC3F786E478F}" type="slidenum">
              <a:rPr lang="en-US" smtClean="0"/>
              <a:t>15</a:t>
            </a:fld>
            <a:endParaRPr lang="en-US"/>
          </a:p>
        </p:txBody>
      </p:sp>
    </p:spTree>
    <p:extLst>
      <p:ext uri="{BB962C8B-B14F-4D97-AF65-F5344CB8AC3E}">
        <p14:creationId xmlns:p14="http://schemas.microsoft.com/office/powerpoint/2010/main" val="853359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1" hangingPunct="1">
              <a:spcBef>
                <a:spcPct val="0"/>
              </a:spcBef>
              <a:spcAft>
                <a:spcPts val="1200"/>
              </a:spcAft>
              <a:buClr>
                <a:srgbClr val="93CDDD"/>
              </a:buClr>
              <a:buFont typeface="+mj-ea"/>
              <a:buNone/>
            </a:pPr>
            <a:r>
              <a:rPr lang="en-US" altLang="en-US" dirty="0" smtClean="0">
                <a:solidFill>
                  <a:srgbClr val="004494"/>
                </a:solidFill>
                <a:latin typeface="Arial" panose="020B0604020202020204" pitchFamily="34" charset="0"/>
                <a:cs typeface="Arial" panose="020B0604020202020204" pitchFamily="34" charset="0"/>
              </a:rPr>
              <a:t>Part I - 2. Implementation will</a:t>
            </a:r>
          </a:p>
          <a:p>
            <a:pPr defTabSz="457200" eaLnBrk="1" hangingPunct="1">
              <a:spcBef>
                <a:spcPct val="0"/>
              </a:spcBef>
              <a:spcAft>
                <a:spcPts val="1200"/>
              </a:spcAft>
              <a:buClr>
                <a:srgbClr val="93CDDD"/>
              </a:buClr>
              <a:buFontTx/>
              <a:buAutoNum type="circleNumDbPlain"/>
            </a:pPr>
            <a:r>
              <a:rPr lang="en-US" altLang="en-US" dirty="0" smtClean="0">
                <a:solidFill>
                  <a:srgbClr val="004494"/>
                </a:solidFill>
                <a:latin typeface="Arial" panose="020B0604020202020204" pitchFamily="34" charset="0"/>
                <a:cs typeface="Arial" panose="020B0604020202020204" pitchFamily="34" charset="0"/>
              </a:rPr>
              <a:t>Ensure that the climate system continues to be monitored</a:t>
            </a:r>
          </a:p>
          <a:p>
            <a:pPr defTabSz="457200" eaLnBrk="1" hangingPunct="1">
              <a:spcBef>
                <a:spcPct val="0"/>
              </a:spcBef>
              <a:spcAft>
                <a:spcPts val="1200"/>
              </a:spcAft>
              <a:buClr>
                <a:srgbClr val="93CDDD"/>
              </a:buClr>
              <a:buFontTx/>
              <a:buAutoNum type="circleNumDbPlain"/>
            </a:pPr>
            <a:r>
              <a:rPr lang="en-US" altLang="en-US" dirty="0" smtClean="0">
                <a:solidFill>
                  <a:srgbClr val="004494"/>
                </a:solidFill>
                <a:latin typeface="Arial" panose="020B0604020202020204" pitchFamily="34" charset="0"/>
                <a:cs typeface="Arial" panose="020B0604020202020204" pitchFamily="34" charset="0"/>
              </a:rPr>
              <a:t>Improve global, regional and local long-term climate forecasts by; Filling gaps in network coverage; Refining ECV Requirements; Improving techniques; Addressing Global Cycles </a:t>
            </a:r>
          </a:p>
          <a:p>
            <a:pPr defTabSz="457200" eaLnBrk="1" hangingPunct="1">
              <a:spcBef>
                <a:spcPct val="0"/>
              </a:spcBef>
              <a:spcAft>
                <a:spcPts val="1200"/>
              </a:spcAft>
              <a:buClr>
                <a:srgbClr val="93CDDD"/>
              </a:buClr>
              <a:buFontTx/>
              <a:buAutoNum type="circleNumDbPlain"/>
            </a:pPr>
            <a:r>
              <a:rPr lang="en-US" altLang="en-US" dirty="0" smtClean="0">
                <a:solidFill>
                  <a:srgbClr val="004494"/>
                </a:solidFill>
                <a:latin typeface="Arial" panose="020B0604020202020204" pitchFamily="34" charset="0"/>
                <a:cs typeface="Arial" panose="020B0604020202020204" pitchFamily="34" charset="0"/>
              </a:rPr>
              <a:t>Support adaptation</a:t>
            </a:r>
          </a:p>
          <a:p>
            <a:pPr defTabSz="457200" eaLnBrk="1" hangingPunct="1">
              <a:spcBef>
                <a:spcPct val="0"/>
              </a:spcBef>
              <a:spcAft>
                <a:spcPts val="1200"/>
              </a:spcAft>
              <a:buClr>
                <a:srgbClr val="93CDDD"/>
              </a:buClr>
              <a:buFontTx/>
              <a:buAutoNum type="circleNumDbPlain"/>
            </a:pPr>
            <a:r>
              <a:rPr lang="en-US" altLang="en-US" dirty="0" smtClean="0">
                <a:solidFill>
                  <a:srgbClr val="004494"/>
                </a:solidFill>
                <a:latin typeface="Arial" panose="020B0604020202020204" pitchFamily="34" charset="0"/>
                <a:cs typeface="Arial" panose="020B0604020202020204" pitchFamily="34" charset="0"/>
              </a:rPr>
              <a:t>Improve the provision of useful information to users </a:t>
            </a:r>
          </a:p>
          <a:p>
            <a:pPr defTabSz="457200" eaLnBrk="1" hangingPunct="1">
              <a:spcBef>
                <a:spcPct val="0"/>
              </a:spcBef>
              <a:spcAft>
                <a:spcPts val="1200"/>
              </a:spcAft>
              <a:buClr>
                <a:srgbClr val="93CDDD"/>
              </a:buClr>
              <a:buFontTx/>
              <a:buAutoNum type="circleNumDbPlain"/>
            </a:pPr>
            <a:r>
              <a:rPr lang="en-US" altLang="en-US" dirty="0" smtClean="0">
                <a:solidFill>
                  <a:srgbClr val="004494"/>
                </a:solidFill>
                <a:latin typeface="Arial" panose="020B0604020202020204" pitchFamily="34" charset="0"/>
                <a:cs typeface="Arial" panose="020B0604020202020204" pitchFamily="34" charset="0"/>
              </a:rPr>
              <a:t>Improve the communication of the state of the climate </a:t>
            </a:r>
          </a:p>
          <a:p>
            <a:pPr defTabSz="457200" eaLnBrk="1" hangingPunct="1">
              <a:spcBef>
                <a:spcPct val="0"/>
              </a:spcBef>
              <a:spcAft>
                <a:spcPts val="1200"/>
              </a:spcAft>
              <a:buClr>
                <a:srgbClr val="93CDDD"/>
              </a:buClr>
              <a:buFontTx/>
              <a:buAutoNum type="circleNumDbPlain"/>
            </a:pPr>
            <a:r>
              <a:rPr lang="en-US" altLang="en-US" dirty="0" smtClean="0">
                <a:solidFill>
                  <a:srgbClr val="004494"/>
                </a:solidFill>
                <a:latin typeface="Arial" panose="020B0604020202020204" pitchFamily="34" charset="0"/>
                <a:cs typeface="Arial" panose="020B0604020202020204" pitchFamily="34" charset="0"/>
              </a:rPr>
              <a:t>Facilitate improvements to national observation systems.</a:t>
            </a:r>
          </a:p>
          <a:p>
            <a:pPr defTabSz="457200" eaLnBrk="1" hangingPunct="1">
              <a:spcBef>
                <a:spcPct val="0"/>
              </a:spcBef>
              <a:spcAft>
                <a:spcPts val="1200"/>
              </a:spcAft>
              <a:buClr>
                <a:srgbClr val="93CDDD"/>
              </a:buClr>
            </a:pPr>
            <a:endParaRPr lang="en-US" altLang="en-US" dirty="0" smtClean="0">
              <a:solidFill>
                <a:srgbClr val="004494"/>
              </a:solidFill>
              <a:latin typeface="Arial" panose="020B0604020202020204" pitchFamily="34" charset="0"/>
              <a:cs typeface="Arial" panose="020B0604020202020204" pitchFamily="34" charset="0"/>
            </a:endParaRPr>
          </a:p>
          <a:p>
            <a:pPr defTabSz="457200" eaLnBrk="1" hangingPunct="1">
              <a:spcBef>
                <a:spcPct val="0"/>
              </a:spcBef>
              <a:spcAft>
                <a:spcPts val="1200"/>
              </a:spcAft>
              <a:buClr>
                <a:srgbClr val="93CDDD"/>
              </a:buClr>
            </a:pPr>
            <a:r>
              <a:rPr lang="en-US" altLang="en-US" dirty="0" smtClean="0">
                <a:solidFill>
                  <a:srgbClr val="004494"/>
                </a:solidFill>
                <a:latin typeface="Arial" panose="020B0604020202020204" pitchFamily="34" charset="0"/>
                <a:cs typeface="Arial" panose="020B0604020202020204" pitchFamily="34" charset="0"/>
              </a:rPr>
              <a:t>The following slides will give examples regarding points 3, 4 and 6 (</a:t>
            </a:r>
            <a:r>
              <a:rPr lang="fr-CH" altLang="en-US" dirty="0" smtClean="0">
                <a:solidFill>
                  <a:schemeClr val="bg1"/>
                </a:solidFill>
                <a:cs typeface="Arial" panose="020B0604020202020204" pitchFamily="34" charset="0"/>
              </a:rPr>
              <a:t>ECV, </a:t>
            </a:r>
            <a:r>
              <a:rPr lang="fr-CH" altLang="en-US" dirty="0" err="1" smtClean="0">
                <a:solidFill>
                  <a:schemeClr val="bg1"/>
                </a:solidFill>
                <a:cs typeface="Arial" panose="020B0604020202020204" pitchFamily="34" charset="0"/>
              </a:rPr>
              <a:t>indicators</a:t>
            </a:r>
            <a:r>
              <a:rPr lang="fr-CH" altLang="en-US" dirty="0" smtClean="0">
                <a:solidFill>
                  <a:schemeClr val="bg1"/>
                </a:solidFill>
                <a:cs typeface="Arial" panose="020B0604020202020204" pitchFamily="34" charset="0"/>
              </a:rPr>
              <a:t> and </a:t>
            </a:r>
            <a:r>
              <a:rPr lang="fr-CH" altLang="en-US" dirty="0" err="1" smtClean="0">
                <a:solidFill>
                  <a:schemeClr val="bg1"/>
                </a:solidFill>
                <a:cs typeface="Arial" panose="020B0604020202020204" pitchFamily="34" charset="0"/>
              </a:rPr>
              <a:t>statement</a:t>
            </a:r>
            <a:r>
              <a:rPr lang="fr-CH" altLang="en-US" dirty="0" smtClean="0">
                <a:solidFill>
                  <a:schemeClr val="bg1"/>
                </a:solidFill>
                <a:cs typeface="Arial" panose="020B0604020202020204" pitchFamily="34" charset="0"/>
              </a:rPr>
              <a:t>)</a:t>
            </a:r>
            <a:r>
              <a:rPr lang="en-US" altLang="en-US" dirty="0" smtClean="0">
                <a:solidFill>
                  <a:srgbClr val="004494"/>
                </a:solidFill>
                <a:latin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A54E7BAD-A572-4B2F-B8E3-BC3F786E478F}" type="slidenum">
              <a:rPr lang="en-US" smtClean="0"/>
              <a:t>17</a:t>
            </a:fld>
            <a:endParaRPr lang="en-US"/>
          </a:p>
        </p:txBody>
      </p:sp>
    </p:spTree>
    <p:extLst>
      <p:ext uri="{BB962C8B-B14F-4D97-AF65-F5344CB8AC3E}">
        <p14:creationId xmlns:p14="http://schemas.microsoft.com/office/powerpoint/2010/main" val="348441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t>07/06/2017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1942063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t>07/06/2017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336696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t>07/06/2017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146427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7CA850-B011-4401-92D3-28535CD655E4}" type="datetimeFigureOut">
              <a:rPr lang="en-US" smtClean="0"/>
              <a:t>07/06/2017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357695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7CA850-B011-4401-92D3-28535CD655E4}" type="datetimeFigureOut">
              <a:rPr lang="en-US" smtClean="0"/>
              <a:t>07/06/2017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385929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7CA850-B011-4401-92D3-28535CD655E4}" type="datetimeFigureOut">
              <a:rPr lang="en-US" smtClean="0"/>
              <a:t>07/06/2017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202458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7CA850-B011-4401-92D3-28535CD655E4}" type="datetimeFigureOut">
              <a:rPr lang="en-US" smtClean="0"/>
              <a:t>07/06/2017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2197678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7CA850-B011-4401-92D3-28535CD655E4}" type="datetimeFigureOut">
              <a:rPr lang="en-US" smtClean="0"/>
              <a:t>07/06/2017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1708874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7CA850-B011-4401-92D3-28535CD655E4}" type="datetimeFigureOut">
              <a:rPr lang="en-US" smtClean="0"/>
              <a:t>07/06/2017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2588778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t>07/06/2017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1926065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7CA850-B011-4401-92D3-28535CD655E4}" type="datetimeFigureOut">
              <a:rPr lang="en-US" smtClean="0"/>
              <a:t>07/06/2017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3691CE-051C-4B7E-A23B-B2E80E9D0906}" type="slidenum">
              <a:rPr lang="en-US" smtClean="0"/>
              <a:t>‹#›</a:t>
            </a:fld>
            <a:endParaRPr lang="en-US"/>
          </a:p>
        </p:txBody>
      </p:sp>
    </p:spTree>
    <p:extLst>
      <p:ext uri="{BB962C8B-B14F-4D97-AF65-F5344CB8AC3E}">
        <p14:creationId xmlns:p14="http://schemas.microsoft.com/office/powerpoint/2010/main" val="3603066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CA850-B011-4401-92D3-28535CD655E4}" type="datetimeFigureOut">
              <a:rPr lang="en-US" smtClean="0"/>
              <a:t>07/06/2017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3691CE-051C-4B7E-A23B-B2E80E9D0906}" type="slidenum">
              <a:rPr lang="en-US" smtClean="0"/>
              <a:t>‹#›</a:t>
            </a:fld>
            <a:endParaRPr lang="en-US"/>
          </a:p>
        </p:txBody>
      </p:sp>
    </p:spTree>
    <p:extLst>
      <p:ext uri="{BB962C8B-B14F-4D97-AF65-F5344CB8AC3E}">
        <p14:creationId xmlns:p14="http://schemas.microsoft.com/office/powerpoint/2010/main" val="210807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txBox="1">
            <a:spLocks/>
          </p:cNvSpPr>
          <p:nvPr/>
        </p:nvSpPr>
        <p:spPr bwMode="auto">
          <a:xfrm>
            <a:off x="0" y="0"/>
            <a:ext cx="12192000" cy="5832909"/>
          </a:xfrm>
          <a:prstGeom prst="rect">
            <a:avLst/>
          </a:prstGeom>
          <a:gradFill flip="none" rotWithShape="1">
            <a:gsLst>
              <a:gs pos="93000">
                <a:srgbClr val="273374"/>
              </a:gs>
              <a:gs pos="0">
                <a:srgbClr val="0684C8"/>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pic>
        <p:nvPicPr>
          <p:cNvPr id="4" name="Picture 3"/>
          <p:cNvPicPr>
            <a:picLocks noChangeAspect="1"/>
          </p:cNvPicPr>
          <p:nvPr/>
        </p:nvPicPr>
        <p:blipFill>
          <a:blip r:embed="rId2"/>
          <a:stretch>
            <a:fillRect/>
          </a:stretch>
        </p:blipFill>
        <p:spPr>
          <a:xfrm>
            <a:off x="-1" y="0"/>
            <a:ext cx="4286019" cy="5832910"/>
          </a:xfrm>
          <a:prstGeom prst="rect">
            <a:avLst/>
          </a:prstGeom>
          <a:ln w="12700">
            <a:noFill/>
          </a:ln>
          <a:effectLst/>
        </p:spPr>
      </p:pic>
      <p:sp>
        <p:nvSpPr>
          <p:cNvPr id="5" name="Rectangle 1"/>
          <p:cNvSpPr>
            <a:spLocks noChangeArrowheads="1"/>
          </p:cNvSpPr>
          <p:nvPr/>
        </p:nvSpPr>
        <p:spPr bwMode="auto">
          <a:xfrm>
            <a:off x="4286017" y="427395"/>
            <a:ext cx="7905983" cy="417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Bef>
                <a:spcPts val="1600"/>
              </a:spcBef>
              <a:spcAft>
                <a:spcPct val="0"/>
              </a:spcAft>
              <a:buFontTx/>
              <a:buNone/>
            </a:pPr>
            <a:r>
              <a:rPr lang="en-US" altLang="en-US" sz="3200" dirty="0">
                <a:solidFill>
                  <a:schemeClr val="bg1"/>
                </a:solidFill>
                <a:latin typeface="+mn-lt"/>
              </a:rPr>
              <a:t>The Global Observing </a:t>
            </a:r>
            <a:r>
              <a:rPr lang="en-US" altLang="en-US" sz="3200" dirty="0" smtClean="0">
                <a:solidFill>
                  <a:schemeClr val="bg1"/>
                </a:solidFill>
                <a:latin typeface="+mn-lt"/>
              </a:rPr>
              <a:t>System for Climate</a:t>
            </a:r>
            <a:endParaRPr lang="en-US" altLang="en-US" sz="3200" dirty="0">
              <a:solidFill>
                <a:schemeClr val="bg1"/>
              </a:solidFill>
              <a:latin typeface="+mn-lt"/>
            </a:endParaRPr>
          </a:p>
          <a:p>
            <a:pPr algn="ctr">
              <a:lnSpc>
                <a:spcPts val="14000"/>
              </a:lnSpc>
              <a:spcAft>
                <a:spcPct val="0"/>
              </a:spcAft>
              <a:buFontTx/>
              <a:buNone/>
            </a:pPr>
            <a:r>
              <a:rPr lang="en-US" altLang="en-US" sz="7200" spc="-300" dirty="0" smtClean="0">
                <a:solidFill>
                  <a:schemeClr val="bg1"/>
                </a:solidFill>
                <a:latin typeface="+mn-lt"/>
              </a:rPr>
              <a:t>IMPLEMENTATION</a:t>
            </a:r>
            <a:r>
              <a:rPr lang="en-US" altLang="en-US" sz="7200" dirty="0" smtClean="0">
                <a:solidFill>
                  <a:schemeClr val="bg1"/>
                </a:solidFill>
                <a:latin typeface="+mn-lt"/>
              </a:rPr>
              <a:t> </a:t>
            </a:r>
            <a:r>
              <a:rPr lang="en-US" altLang="en-US" sz="21000" spc="-1000" dirty="0" smtClean="0">
                <a:gradFill>
                  <a:gsLst>
                    <a:gs pos="100000">
                      <a:srgbClr val="FFC000"/>
                    </a:gs>
                    <a:gs pos="2000">
                      <a:srgbClr val="FF0000"/>
                    </a:gs>
                  </a:gsLst>
                  <a:lin ang="5400000" scaled="1"/>
                </a:gradFill>
                <a:latin typeface="+mn-lt"/>
              </a:rPr>
              <a:t>NEEDS</a:t>
            </a:r>
            <a:endParaRPr lang="en-US" altLang="en-US" sz="21000" spc="-1000" dirty="0">
              <a:gradFill>
                <a:gsLst>
                  <a:gs pos="100000">
                    <a:srgbClr val="FFC000"/>
                  </a:gs>
                  <a:gs pos="2000">
                    <a:srgbClr val="FF0000"/>
                  </a:gs>
                </a:gsLst>
                <a:lin ang="5400000" scaled="1"/>
              </a:gradFill>
              <a:latin typeface="+mn-lt"/>
            </a:endParaRPr>
          </a:p>
        </p:txBody>
      </p:sp>
      <p:sp>
        <p:nvSpPr>
          <p:cNvPr id="6" name="Rectangle 1"/>
          <p:cNvSpPr>
            <a:spLocks noChangeArrowheads="1"/>
          </p:cNvSpPr>
          <p:nvPr/>
        </p:nvSpPr>
        <p:spPr bwMode="auto">
          <a:xfrm>
            <a:off x="5533167" y="4899756"/>
            <a:ext cx="548775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Aft>
                <a:spcPct val="0"/>
              </a:spcAft>
              <a:buFontTx/>
              <a:buNone/>
            </a:pPr>
            <a:r>
              <a:rPr lang="en-US" altLang="en-US" sz="2800" dirty="0">
                <a:solidFill>
                  <a:schemeClr val="bg1"/>
                </a:solidFill>
                <a:latin typeface="+mn-lt"/>
              </a:rPr>
              <a:t>GCOS </a:t>
            </a:r>
            <a:r>
              <a:rPr lang="en-US" altLang="en-US" sz="2800" dirty="0" smtClean="0">
                <a:solidFill>
                  <a:schemeClr val="bg1"/>
                </a:solidFill>
                <a:latin typeface="+mn-lt"/>
              </a:rPr>
              <a:t>Secretariat, WMO</a:t>
            </a:r>
          </a:p>
          <a:p>
            <a:pPr algn="ctr">
              <a:lnSpc>
                <a:spcPct val="100000"/>
              </a:lnSpc>
              <a:spcAft>
                <a:spcPct val="0"/>
              </a:spcAft>
              <a:buFontTx/>
              <a:buNone/>
            </a:pPr>
            <a:r>
              <a:rPr lang="en-US" altLang="en-US" sz="1600" dirty="0" err="1" smtClean="0">
                <a:solidFill>
                  <a:schemeClr val="bg1"/>
                </a:solidFill>
                <a:latin typeface="+mn-lt"/>
              </a:rPr>
              <a:t>Carolin</a:t>
            </a:r>
            <a:r>
              <a:rPr lang="en-US" altLang="en-US" sz="1600" dirty="0" smtClean="0">
                <a:solidFill>
                  <a:schemeClr val="bg1"/>
                </a:solidFill>
                <a:latin typeface="+mn-lt"/>
              </a:rPr>
              <a:t> </a:t>
            </a:r>
            <a:r>
              <a:rPr lang="en-US" altLang="en-US" sz="1600" dirty="0">
                <a:solidFill>
                  <a:schemeClr val="bg1"/>
                </a:solidFill>
                <a:latin typeface="+mn-lt"/>
              </a:rPr>
              <a:t>Richter, Simon Eggleston, Valentin </a:t>
            </a:r>
            <a:r>
              <a:rPr lang="en-US" altLang="en-US" sz="1600" dirty="0" err="1" smtClean="0">
                <a:solidFill>
                  <a:schemeClr val="bg1"/>
                </a:solidFill>
                <a:latin typeface="+mn-lt"/>
              </a:rPr>
              <a:t>Aich</a:t>
            </a:r>
            <a:r>
              <a:rPr lang="en-US" altLang="en-US" sz="1600" dirty="0" smtClean="0">
                <a:solidFill>
                  <a:schemeClr val="bg1"/>
                </a:solidFill>
                <a:latin typeface="+mn-lt"/>
              </a:rPr>
              <a:t>, Tim Oakley</a:t>
            </a:r>
            <a:endParaRPr lang="en-US" altLang="en-US" sz="2800" dirty="0">
              <a:solidFill>
                <a:schemeClr val="bg1"/>
              </a:solidFill>
              <a:latin typeface="+mn-lt"/>
            </a:endParaRPr>
          </a:p>
        </p:txBody>
      </p:sp>
      <p:sp>
        <p:nvSpPr>
          <p:cNvPr id="2" name="Rectangle 1"/>
          <p:cNvSpPr/>
          <p:nvPr/>
        </p:nvSpPr>
        <p:spPr>
          <a:xfrm>
            <a:off x="4876799" y="4181233"/>
            <a:ext cx="6805863" cy="646331"/>
          </a:xfrm>
          <a:prstGeom prst="rect">
            <a:avLst/>
          </a:prstGeom>
        </p:spPr>
        <p:txBody>
          <a:bodyPr wrap="square">
            <a:spAutoFit/>
          </a:bodyPr>
          <a:lstStyle/>
          <a:p>
            <a:pPr algn="ctr"/>
            <a:r>
              <a:rPr lang="en-US" i="1" dirty="0">
                <a:solidFill>
                  <a:schemeClr val="bg1"/>
                </a:solidFill>
                <a:latin typeface="Calibri" charset="0"/>
                <a:ea typeface="Calibri" charset="0"/>
                <a:cs typeface="Calibri" charset="0"/>
              </a:rPr>
              <a:t>Essential climate variables, indicators and actions in </a:t>
            </a:r>
            <a:r>
              <a:rPr lang="en-US" i="1">
                <a:solidFill>
                  <a:schemeClr val="bg1"/>
                </a:solidFill>
                <a:latin typeface="Calibri" charset="0"/>
                <a:ea typeface="Calibri" charset="0"/>
                <a:cs typeface="Calibri" charset="0"/>
              </a:rPr>
              <a:t>the </a:t>
            </a:r>
            <a:r>
              <a:rPr lang="en-US" i="1" smtClean="0">
                <a:solidFill>
                  <a:schemeClr val="bg1"/>
                </a:solidFill>
                <a:latin typeface="Calibri" charset="0"/>
                <a:ea typeface="Calibri" charset="0"/>
                <a:cs typeface="Calibri" charset="0"/>
              </a:rPr>
              <a:t/>
            </a:r>
            <a:br>
              <a:rPr lang="en-US" i="1" smtClean="0">
                <a:solidFill>
                  <a:schemeClr val="bg1"/>
                </a:solidFill>
                <a:latin typeface="Calibri" charset="0"/>
                <a:ea typeface="Calibri" charset="0"/>
                <a:cs typeface="Calibri" charset="0"/>
              </a:rPr>
            </a:br>
            <a:r>
              <a:rPr lang="en-US" i="1" smtClean="0">
                <a:solidFill>
                  <a:schemeClr val="bg1"/>
                </a:solidFill>
                <a:latin typeface="Calibri" charset="0"/>
                <a:ea typeface="Calibri" charset="0"/>
                <a:cs typeface="Calibri" charset="0"/>
              </a:rPr>
              <a:t>2016 </a:t>
            </a:r>
            <a:r>
              <a:rPr lang="en-US" i="1" dirty="0">
                <a:solidFill>
                  <a:schemeClr val="bg1"/>
                </a:solidFill>
                <a:latin typeface="Calibri" charset="0"/>
                <a:ea typeface="Calibri" charset="0"/>
                <a:cs typeface="Calibri" charset="0"/>
              </a:rPr>
              <a:t>GCOS implementation plan to support the Paris Agreement goals</a:t>
            </a:r>
            <a:endParaRPr lang="en-US" dirty="0">
              <a:solidFill>
                <a:schemeClr val="bg1"/>
              </a:solidFill>
              <a:latin typeface="Calibri" charset="0"/>
              <a:ea typeface="Calibri" charset="0"/>
              <a:cs typeface="Calibri" charset="0"/>
            </a:endParaRPr>
          </a:p>
        </p:txBody>
      </p:sp>
      <p:grpSp>
        <p:nvGrpSpPr>
          <p:cNvPr id="7" name="Group 6"/>
          <p:cNvGrpSpPr/>
          <p:nvPr/>
        </p:nvGrpSpPr>
        <p:grpSpPr>
          <a:xfrm>
            <a:off x="5909912" y="5905101"/>
            <a:ext cx="6114181" cy="901159"/>
            <a:chOff x="142581" y="4008281"/>
            <a:chExt cx="12449403" cy="1834896"/>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7584" y="4191400"/>
              <a:ext cx="4361688" cy="143865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3550" y="4032393"/>
              <a:ext cx="3129178" cy="178999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3328" y="4026408"/>
              <a:ext cx="1438656" cy="169164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581" y="4008281"/>
              <a:ext cx="1438656" cy="1834896"/>
            </a:xfrm>
            <a:prstGeom prst="rect">
              <a:avLst/>
            </a:prstGeom>
          </p:spPr>
        </p:pic>
      </p:grpSp>
    </p:spTree>
    <p:extLst>
      <p:ext uri="{BB962C8B-B14F-4D97-AF65-F5344CB8AC3E}">
        <p14:creationId xmlns:p14="http://schemas.microsoft.com/office/powerpoint/2010/main" val="851847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bwMode="auto">
          <a:xfrm>
            <a:off x="0" y="0"/>
            <a:ext cx="12192000" cy="6858000"/>
          </a:xfrm>
          <a:prstGeom prst="rect">
            <a:avLst/>
          </a:prstGeom>
          <a:gradFill flip="none" rotWithShape="1">
            <a:gsLst>
              <a:gs pos="0">
                <a:srgbClr val="0A8F9D"/>
              </a:gs>
              <a:gs pos="50000">
                <a:srgbClr val="0A8F9D">
                  <a:alpha val="50000"/>
                </a:srgbClr>
              </a:gs>
              <a:gs pos="100000">
                <a:srgbClr val="0A8F9D">
                  <a:alpha val="20000"/>
                </a:srgbClr>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sp>
        <p:nvSpPr>
          <p:cNvPr id="19" name="Title 1"/>
          <p:cNvSpPr txBox="1">
            <a:spLocks/>
          </p:cNvSpPr>
          <p:nvPr/>
        </p:nvSpPr>
        <p:spPr>
          <a:xfrm>
            <a:off x="1602564" y="265210"/>
            <a:ext cx="789811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dirty="0" smtClean="0">
                <a:solidFill>
                  <a:schemeClr val="bg1"/>
                </a:solidFill>
                <a:latin typeface="+mn-lt"/>
              </a:rPr>
              <a:t>Global annual total emissions</a:t>
            </a:r>
          </a:p>
          <a:p>
            <a:pPr>
              <a:defRPr/>
            </a:pPr>
            <a:r>
              <a:rPr lang="en-US" b="1" dirty="0" smtClean="0">
                <a:solidFill>
                  <a:schemeClr val="bg1"/>
                </a:solidFill>
                <a:latin typeface="+mn-lt"/>
              </a:rPr>
              <a:t>Optimized</a:t>
            </a:r>
            <a:endParaRPr lang="en-US" b="1" dirty="0">
              <a:solidFill>
                <a:schemeClr val="bg1"/>
              </a:solidFill>
              <a:latin typeface="+mn-lt"/>
            </a:endParaRPr>
          </a:p>
        </p:txBody>
      </p:sp>
      <p:grpSp>
        <p:nvGrpSpPr>
          <p:cNvPr id="21" name="Group 20"/>
          <p:cNvGrpSpPr/>
          <p:nvPr/>
        </p:nvGrpSpPr>
        <p:grpSpPr>
          <a:xfrm rot="16200000">
            <a:off x="-3107110" y="3107583"/>
            <a:ext cx="6858004" cy="643783"/>
            <a:chOff x="508738" y="3792312"/>
            <a:chExt cx="12192004" cy="643783"/>
          </a:xfrm>
        </p:grpSpPr>
        <p:sp>
          <p:nvSpPr>
            <p:cNvPr id="22" name="Rectangle 21"/>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8743" y="4009674"/>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08738" y="4223099"/>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564" y="1705328"/>
            <a:ext cx="7462150" cy="4960135"/>
          </a:xfrm>
          <a:prstGeom prst="rect">
            <a:avLst/>
          </a:prstGeom>
        </p:spPr>
      </p:pic>
      <p:sp>
        <p:nvSpPr>
          <p:cNvPr id="10" name="Rectangle 9"/>
          <p:cNvSpPr/>
          <p:nvPr/>
        </p:nvSpPr>
        <p:spPr>
          <a:xfrm rot="21067201">
            <a:off x="3778018" y="1227797"/>
            <a:ext cx="5066323" cy="954107"/>
          </a:xfrm>
          <a:prstGeom prst="rect">
            <a:avLst/>
          </a:prstGeom>
          <a:solidFill>
            <a:srgbClr val="FF0000"/>
          </a:solidFill>
        </p:spPr>
        <p:txBody>
          <a:bodyPr wrap="none">
            <a:spAutoFit/>
          </a:bodyPr>
          <a:lstStyle/>
          <a:p>
            <a:pPr algn="ctr"/>
            <a:r>
              <a:rPr lang="en-US" sz="2800" b="1" dirty="0">
                <a:solidFill>
                  <a:schemeClr val="bg1"/>
                </a:solidFill>
              </a:rPr>
              <a:t>Use of concentration data being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developed </a:t>
            </a:r>
            <a:r>
              <a:rPr lang="en-US" sz="2800" b="1" dirty="0">
                <a:solidFill>
                  <a:schemeClr val="bg1"/>
                </a:solidFill>
              </a:rPr>
              <a:t>to estimate Emissions</a:t>
            </a:r>
          </a:p>
        </p:txBody>
      </p:sp>
    </p:spTree>
    <p:extLst>
      <p:ext uri="{BB962C8B-B14F-4D97-AF65-F5344CB8AC3E}">
        <p14:creationId xmlns:p14="http://schemas.microsoft.com/office/powerpoint/2010/main" val="37517599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564" y="-188717"/>
            <a:ext cx="12152916" cy="7222959"/>
          </a:xfrm>
          <a:prstGeom prst="rect">
            <a:avLst/>
          </a:prstGeom>
        </p:spPr>
      </p:pic>
      <p:grpSp>
        <p:nvGrpSpPr>
          <p:cNvPr id="13" name="Group 12"/>
          <p:cNvGrpSpPr/>
          <p:nvPr/>
        </p:nvGrpSpPr>
        <p:grpSpPr>
          <a:xfrm rot="16200000">
            <a:off x="-3111973" y="3111973"/>
            <a:ext cx="6858003" cy="634057"/>
            <a:chOff x="508738" y="3792312"/>
            <a:chExt cx="12192003" cy="634057"/>
          </a:xfrm>
        </p:grpSpPr>
        <p:sp>
          <p:nvSpPr>
            <p:cNvPr id="16" name="Rectangle 15"/>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a:spLocks noChangeArrowheads="1"/>
          </p:cNvSpPr>
          <p:nvPr/>
        </p:nvSpPr>
        <p:spPr bwMode="auto">
          <a:xfrm>
            <a:off x="9154758" y="0"/>
            <a:ext cx="3037242" cy="2308324"/>
          </a:xfrm>
          <a:prstGeom prst="rect">
            <a:avLst/>
          </a:prstGeom>
          <a:solidFill>
            <a:srgbClr val="0070C0"/>
          </a:solidFill>
          <a:ln>
            <a:noFill/>
          </a:ln>
        </p:spPr>
        <p:txBody>
          <a:bodyPr wrap="square">
            <a:spAutoFit/>
          </a:bodyPr>
          <a:lstStyle>
            <a:lvl1pPr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r" eaLnBrk="1" hangingPunct="1">
              <a:lnSpc>
                <a:spcPct val="100000"/>
              </a:lnSpc>
              <a:spcAft>
                <a:spcPct val="0"/>
              </a:spcAft>
              <a:buClrTx/>
              <a:buSzTx/>
              <a:buFontTx/>
              <a:buNone/>
            </a:pPr>
            <a:r>
              <a:rPr lang="en-US" altLang="en-US" sz="1600" b="0" dirty="0">
                <a:solidFill>
                  <a:schemeClr val="bg1"/>
                </a:solidFill>
                <a:latin typeface="+mn-lt"/>
                <a:cs typeface="Arial" panose="020B0604020202020204" pitchFamily="34" charset="0"/>
              </a:rPr>
              <a:t>It was six men of </a:t>
            </a:r>
            <a:r>
              <a:rPr lang="en-US" altLang="en-US" sz="1600" b="0" dirty="0" err="1">
                <a:solidFill>
                  <a:schemeClr val="bg1"/>
                </a:solidFill>
                <a:latin typeface="+mn-lt"/>
                <a:cs typeface="Arial" panose="020B0604020202020204" pitchFamily="34" charset="0"/>
              </a:rPr>
              <a:t>Indostan</a:t>
            </a:r>
            <a:endParaRPr lang="en-US" altLang="en-US" sz="1600" b="0" dirty="0">
              <a:solidFill>
                <a:schemeClr val="bg1"/>
              </a:solidFill>
              <a:latin typeface="+mn-lt"/>
              <a:cs typeface="Arial" panose="020B0604020202020204" pitchFamily="34" charset="0"/>
            </a:endParaRPr>
          </a:p>
          <a:p>
            <a:pPr algn="r" eaLnBrk="1" hangingPunct="1">
              <a:lnSpc>
                <a:spcPct val="100000"/>
              </a:lnSpc>
              <a:spcAft>
                <a:spcPct val="0"/>
              </a:spcAft>
              <a:buClrTx/>
              <a:buSzTx/>
              <a:buFontTx/>
              <a:buNone/>
            </a:pPr>
            <a:r>
              <a:rPr lang="en-US" altLang="en-US" sz="1600" b="0" dirty="0">
                <a:solidFill>
                  <a:schemeClr val="bg1"/>
                </a:solidFill>
                <a:latin typeface="+mn-lt"/>
                <a:cs typeface="Arial" panose="020B0604020202020204" pitchFamily="34" charset="0"/>
              </a:rPr>
              <a:t>To learning much inclined,</a:t>
            </a:r>
          </a:p>
          <a:p>
            <a:pPr algn="r" eaLnBrk="1" hangingPunct="1">
              <a:lnSpc>
                <a:spcPct val="100000"/>
              </a:lnSpc>
              <a:spcAft>
                <a:spcPct val="0"/>
              </a:spcAft>
              <a:buClrTx/>
              <a:buSzTx/>
              <a:buFontTx/>
              <a:buNone/>
            </a:pPr>
            <a:r>
              <a:rPr lang="en-US" altLang="en-US" sz="1600" b="0" dirty="0">
                <a:solidFill>
                  <a:schemeClr val="bg1"/>
                </a:solidFill>
                <a:latin typeface="+mn-lt"/>
                <a:cs typeface="Arial" panose="020B0604020202020204" pitchFamily="34" charset="0"/>
              </a:rPr>
              <a:t>Who went to see the Elephant</a:t>
            </a:r>
          </a:p>
          <a:p>
            <a:pPr algn="r" eaLnBrk="1" hangingPunct="1">
              <a:lnSpc>
                <a:spcPct val="100000"/>
              </a:lnSpc>
              <a:spcAft>
                <a:spcPct val="0"/>
              </a:spcAft>
              <a:buClrTx/>
              <a:buSzTx/>
              <a:buFontTx/>
              <a:buNone/>
            </a:pPr>
            <a:r>
              <a:rPr lang="en-US" altLang="en-US" sz="1600" b="0" dirty="0">
                <a:solidFill>
                  <a:schemeClr val="bg1"/>
                </a:solidFill>
                <a:latin typeface="+mn-lt"/>
                <a:cs typeface="Arial" panose="020B0604020202020204" pitchFamily="34" charset="0"/>
              </a:rPr>
              <a:t>(Though all of them were blind),</a:t>
            </a:r>
          </a:p>
          <a:p>
            <a:pPr algn="r" eaLnBrk="1" hangingPunct="1">
              <a:lnSpc>
                <a:spcPct val="100000"/>
              </a:lnSpc>
              <a:spcAft>
                <a:spcPct val="0"/>
              </a:spcAft>
              <a:buClrTx/>
              <a:buSzTx/>
              <a:buFontTx/>
              <a:buNone/>
            </a:pPr>
            <a:r>
              <a:rPr lang="en-US" altLang="en-US" sz="1600" b="0" dirty="0">
                <a:solidFill>
                  <a:schemeClr val="bg1"/>
                </a:solidFill>
                <a:latin typeface="+mn-lt"/>
                <a:cs typeface="Arial" panose="020B0604020202020204" pitchFamily="34" charset="0"/>
              </a:rPr>
              <a:t>That each by observation</a:t>
            </a:r>
          </a:p>
          <a:p>
            <a:pPr algn="r" eaLnBrk="1" hangingPunct="1">
              <a:lnSpc>
                <a:spcPct val="100000"/>
              </a:lnSpc>
              <a:spcAft>
                <a:spcPct val="0"/>
              </a:spcAft>
              <a:buClrTx/>
              <a:buSzTx/>
              <a:buFontTx/>
              <a:buNone/>
            </a:pPr>
            <a:r>
              <a:rPr lang="en-US" altLang="en-US" sz="1600" b="0" dirty="0">
                <a:solidFill>
                  <a:schemeClr val="bg1"/>
                </a:solidFill>
                <a:latin typeface="+mn-lt"/>
                <a:cs typeface="Arial" panose="020B0604020202020204" pitchFamily="34" charset="0"/>
              </a:rPr>
              <a:t>Might satisfy his mind.</a:t>
            </a:r>
            <a:r>
              <a:rPr lang="fr-CH" altLang="en-US" sz="1600" b="0" dirty="0">
                <a:solidFill>
                  <a:schemeClr val="bg1"/>
                </a:solidFill>
                <a:latin typeface="+mn-lt"/>
                <a:cs typeface="Arial" panose="020B0604020202020204" pitchFamily="34" charset="0"/>
              </a:rPr>
              <a:t> [...]</a:t>
            </a:r>
          </a:p>
          <a:p>
            <a:pPr algn="r" eaLnBrk="1" hangingPunct="1">
              <a:lnSpc>
                <a:spcPct val="100000"/>
              </a:lnSpc>
              <a:spcAft>
                <a:spcPct val="0"/>
              </a:spcAft>
              <a:buClrTx/>
              <a:buSzTx/>
              <a:buFontTx/>
              <a:buNone/>
            </a:pPr>
            <a:r>
              <a:rPr lang="en-US" altLang="en-US" sz="1600" b="0" dirty="0">
                <a:solidFill>
                  <a:schemeClr val="bg1"/>
                </a:solidFill>
                <a:latin typeface="+mn-lt"/>
                <a:cs typeface="Arial" panose="020B0604020202020204" pitchFamily="34" charset="0"/>
              </a:rPr>
              <a:t>And prate about an Elephant </a:t>
            </a:r>
          </a:p>
          <a:p>
            <a:pPr algn="r" eaLnBrk="1" hangingPunct="1">
              <a:lnSpc>
                <a:spcPct val="100000"/>
              </a:lnSpc>
              <a:spcAft>
                <a:spcPct val="0"/>
              </a:spcAft>
              <a:buClrTx/>
              <a:buSzTx/>
              <a:buFontTx/>
              <a:buNone/>
            </a:pPr>
            <a:r>
              <a:rPr lang="en-US" altLang="en-US" sz="1600" b="0" dirty="0">
                <a:solidFill>
                  <a:schemeClr val="bg1"/>
                </a:solidFill>
                <a:latin typeface="+mn-lt"/>
                <a:cs typeface="Arial" panose="020B0604020202020204" pitchFamily="34" charset="0"/>
              </a:rPr>
              <a:t>Not one of them has seen! </a:t>
            </a:r>
            <a:endParaRPr lang="en-US" altLang="en-US" sz="1600" b="0" dirty="0" smtClean="0">
              <a:solidFill>
                <a:schemeClr val="bg1"/>
              </a:solidFill>
              <a:latin typeface="+mn-lt"/>
              <a:cs typeface="Arial" panose="020B0604020202020204" pitchFamily="34" charset="0"/>
            </a:endParaRPr>
          </a:p>
          <a:p>
            <a:pPr algn="r" eaLnBrk="1" hangingPunct="1">
              <a:lnSpc>
                <a:spcPct val="100000"/>
              </a:lnSpc>
              <a:spcAft>
                <a:spcPct val="0"/>
              </a:spcAft>
              <a:buClrTx/>
              <a:buSzTx/>
              <a:buFontTx/>
              <a:buNone/>
            </a:pPr>
            <a:r>
              <a:rPr lang="en-US" altLang="en-US" sz="1600" b="0" dirty="0" smtClean="0">
                <a:solidFill>
                  <a:schemeClr val="bg1"/>
                </a:solidFill>
                <a:latin typeface="+mn-lt"/>
                <a:cs typeface="Arial" panose="020B0604020202020204" pitchFamily="34" charset="0"/>
              </a:rPr>
              <a:t>(</a:t>
            </a:r>
            <a:r>
              <a:rPr lang="en-US" altLang="en-US" sz="1600" b="0" dirty="0">
                <a:solidFill>
                  <a:schemeClr val="bg1"/>
                </a:solidFill>
                <a:latin typeface="+mn-lt"/>
                <a:cs typeface="Arial" panose="020B0604020202020204" pitchFamily="34" charset="0"/>
              </a:rPr>
              <a:t>John Godfrey Saxe's)</a:t>
            </a:r>
          </a:p>
        </p:txBody>
      </p:sp>
      <p:grpSp>
        <p:nvGrpSpPr>
          <p:cNvPr id="9" name="Group 8"/>
          <p:cNvGrpSpPr/>
          <p:nvPr/>
        </p:nvGrpSpPr>
        <p:grpSpPr>
          <a:xfrm rot="16200000">
            <a:off x="-3111974" y="3130599"/>
            <a:ext cx="6858003" cy="634057"/>
            <a:chOff x="508738" y="3792312"/>
            <a:chExt cx="12192003" cy="634057"/>
          </a:xfrm>
        </p:grpSpPr>
        <p:sp>
          <p:nvSpPr>
            <p:cNvPr id="10" name="Rectangle 9"/>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7320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04" y="-179092"/>
            <a:ext cx="12152914" cy="7222959"/>
          </a:xfrm>
          <a:prstGeom prst="rect">
            <a:avLst/>
          </a:prstGeom>
        </p:spPr>
      </p:pic>
      <p:sp>
        <p:nvSpPr>
          <p:cNvPr id="3" name="Rectangle 3"/>
          <p:cNvSpPr>
            <a:spLocks noChangeArrowheads="1"/>
          </p:cNvSpPr>
          <p:nvPr/>
        </p:nvSpPr>
        <p:spPr bwMode="auto">
          <a:xfrm>
            <a:off x="8403602" y="903592"/>
            <a:ext cx="175672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round/>
                <a:headEnd/>
                <a:tailEnd/>
              </a14:hiddenLine>
            </a:ext>
          </a:extLst>
        </p:spPr>
        <p:txBody>
          <a:bodyPr lIns="90487" tIns="44450" rIns="90487" bIns="44450"/>
          <a:lstStyle>
            <a:lvl1pPr marL="174625" indent="-174625" defTabSz="762000"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00000"/>
              </a:lnSpc>
              <a:spcBef>
                <a:spcPct val="230000"/>
              </a:spcBef>
              <a:spcAft>
                <a:spcPct val="0"/>
              </a:spcAft>
              <a:buSzTx/>
              <a:buFontTx/>
              <a:buNone/>
            </a:pPr>
            <a:endParaRPr lang="en-US" altLang="en-US" sz="1600" b="0">
              <a:latin typeface="Arial" panose="020B0604020202020204" pitchFamily="34" charset="0"/>
              <a:cs typeface="Arial" panose="020B0604020202020204" pitchFamily="34" charset="0"/>
            </a:endParaRPr>
          </a:p>
        </p:txBody>
      </p:sp>
      <p:sp>
        <p:nvSpPr>
          <p:cNvPr id="5" name="Freeform 9"/>
          <p:cNvSpPr>
            <a:spLocks/>
          </p:cNvSpPr>
          <p:nvPr/>
        </p:nvSpPr>
        <p:spPr bwMode="auto">
          <a:xfrm>
            <a:off x="859729" y="4176516"/>
            <a:ext cx="2399045" cy="1210319"/>
          </a:xfrm>
          <a:custGeom>
            <a:avLst/>
            <a:gdLst>
              <a:gd name="T0" fmla="*/ 2147483647 w 2773"/>
              <a:gd name="T1" fmla="*/ 2147483647 h 1976"/>
              <a:gd name="T2" fmla="*/ 2147483647 w 2773"/>
              <a:gd name="T3" fmla="*/ 2147483647 h 1976"/>
              <a:gd name="T4" fmla="*/ 2147483647 w 2773"/>
              <a:gd name="T5" fmla="*/ 2147483647 h 1976"/>
              <a:gd name="T6" fmla="*/ 2147483647 w 2773"/>
              <a:gd name="T7" fmla="*/ 2147483647 h 1976"/>
              <a:gd name="T8" fmla="*/ 2147483647 w 2773"/>
              <a:gd name="T9" fmla="*/ 0 h 1976"/>
              <a:gd name="T10" fmla="*/ 2147483647 w 2773"/>
              <a:gd name="T11" fmla="*/ 2147483647 h 1976"/>
              <a:gd name="T12" fmla="*/ 2147483647 w 2773"/>
              <a:gd name="T13" fmla="*/ 2147483647 h 1976"/>
              <a:gd name="T14" fmla="*/ 2147483647 w 2773"/>
              <a:gd name="T15" fmla="*/ 2147483647 h 1976"/>
              <a:gd name="T16" fmla="*/ 2147483647 w 2773"/>
              <a:gd name="T17" fmla="*/ 2147483647 h 1976"/>
              <a:gd name="T18" fmla="*/ 2147483647 w 2773"/>
              <a:gd name="T19" fmla="*/ 2147483647 h 1976"/>
              <a:gd name="T20" fmla="*/ 2147483647 w 2773"/>
              <a:gd name="T21" fmla="*/ 2147483647 h 1976"/>
              <a:gd name="T22" fmla="*/ 2147483647 w 2773"/>
              <a:gd name="T23" fmla="*/ 2147483647 h 1976"/>
              <a:gd name="T24" fmla="*/ 2147483647 w 2773"/>
              <a:gd name="T25" fmla="*/ 2147483647 h 1976"/>
              <a:gd name="T26" fmla="*/ 2147483647 w 2773"/>
              <a:gd name="T27" fmla="*/ 2147483647 h 1976"/>
              <a:gd name="T28" fmla="*/ 2147483647 w 2773"/>
              <a:gd name="T29" fmla="*/ 2147483647 h 1976"/>
              <a:gd name="T30" fmla="*/ 2147483647 w 2773"/>
              <a:gd name="T31" fmla="*/ 2147483647 h 1976"/>
              <a:gd name="T32" fmla="*/ 2147483647 w 2773"/>
              <a:gd name="T33" fmla="*/ 2147483647 h 1976"/>
              <a:gd name="T34" fmla="*/ 2147483647 w 2773"/>
              <a:gd name="T35" fmla="*/ 2147483647 h 1976"/>
              <a:gd name="T36" fmla="*/ 2147483647 w 2773"/>
              <a:gd name="T37" fmla="*/ 2147483647 h 1976"/>
              <a:gd name="T38" fmla="*/ 2147483647 w 2773"/>
              <a:gd name="T39" fmla="*/ 2147483647 h 1976"/>
              <a:gd name="T40" fmla="*/ 2147483647 w 2773"/>
              <a:gd name="T41" fmla="*/ 2147483647 h 1976"/>
              <a:gd name="T42" fmla="*/ 2147483647 w 2773"/>
              <a:gd name="T43" fmla="*/ 2147483647 h 1976"/>
              <a:gd name="T44" fmla="*/ 2147483647 w 2773"/>
              <a:gd name="T45" fmla="*/ 2147483647 h 1976"/>
              <a:gd name="T46" fmla="*/ 2147483647 w 2773"/>
              <a:gd name="T47" fmla="*/ 2147483647 h 1976"/>
              <a:gd name="T48" fmla="*/ 2147483647 w 2773"/>
              <a:gd name="T49" fmla="*/ 2147483647 h 1976"/>
              <a:gd name="T50" fmla="*/ 2147483647 w 2773"/>
              <a:gd name="T51" fmla="*/ 2147483647 h 1976"/>
              <a:gd name="T52" fmla="*/ 2147483647 w 2773"/>
              <a:gd name="T53" fmla="*/ 2147483647 h 1976"/>
              <a:gd name="T54" fmla="*/ 2147483647 w 2773"/>
              <a:gd name="T55" fmla="*/ 2147483647 h 1976"/>
              <a:gd name="T56" fmla="*/ 2147483647 w 2773"/>
              <a:gd name="T57" fmla="*/ 2147483647 h 1976"/>
              <a:gd name="T58" fmla="*/ 2147483647 w 2773"/>
              <a:gd name="T59" fmla="*/ 2147483647 h 1976"/>
              <a:gd name="T60" fmla="*/ 2147483647 w 2773"/>
              <a:gd name="T61" fmla="*/ 2147483647 h 1976"/>
              <a:gd name="T62" fmla="*/ 2147483647 w 2773"/>
              <a:gd name="T63" fmla="*/ 2147483647 h 1976"/>
              <a:gd name="T64" fmla="*/ 2147483647 w 2773"/>
              <a:gd name="T65" fmla="*/ 2147483647 h 1976"/>
              <a:gd name="T66" fmla="*/ 2147483647 w 2773"/>
              <a:gd name="T67" fmla="*/ 2147483647 h 1976"/>
              <a:gd name="T68" fmla="*/ 2147483647 w 2773"/>
              <a:gd name="T69" fmla="*/ 2147483647 h 1976"/>
              <a:gd name="T70" fmla="*/ 2147483647 w 2773"/>
              <a:gd name="T71" fmla="*/ 2147483647 h 1976"/>
              <a:gd name="T72" fmla="*/ 2147483647 w 2773"/>
              <a:gd name="T73" fmla="*/ 2147483647 h 1976"/>
              <a:gd name="T74" fmla="*/ 2147483647 w 2773"/>
              <a:gd name="T75" fmla="*/ 2147483647 h 1976"/>
              <a:gd name="T76" fmla="*/ 2147483647 w 2773"/>
              <a:gd name="T77" fmla="*/ 2147483647 h 1976"/>
              <a:gd name="T78" fmla="*/ 2147483647 w 2773"/>
              <a:gd name="T79" fmla="*/ 2147483647 h 1976"/>
              <a:gd name="T80" fmla="*/ 2147483647 w 2773"/>
              <a:gd name="T81" fmla="*/ 2147483647 h 1976"/>
              <a:gd name="T82" fmla="*/ 2147483647 w 2773"/>
              <a:gd name="T83" fmla="*/ 2147483647 h 1976"/>
              <a:gd name="T84" fmla="*/ 2147483647 w 2773"/>
              <a:gd name="T85" fmla="*/ 2147483647 h 1976"/>
              <a:gd name="T86" fmla="*/ 2147483647 w 2773"/>
              <a:gd name="T87" fmla="*/ 2147483647 h 1976"/>
              <a:gd name="T88" fmla="*/ 2147483647 w 2773"/>
              <a:gd name="T89" fmla="*/ 2147483647 h 1976"/>
              <a:gd name="T90" fmla="*/ 2147483647 w 2773"/>
              <a:gd name="T91" fmla="*/ 2147483647 h 1976"/>
              <a:gd name="T92" fmla="*/ 2147483647 w 2773"/>
              <a:gd name="T93" fmla="*/ 2147483647 h 1976"/>
              <a:gd name="T94" fmla="*/ 2147483647 w 2773"/>
              <a:gd name="T95" fmla="*/ 2147483647 h 1976"/>
              <a:gd name="T96" fmla="*/ 2147483647 w 2773"/>
              <a:gd name="T97" fmla="*/ 2147483647 h 1976"/>
              <a:gd name="T98" fmla="*/ 2147483647 w 2773"/>
              <a:gd name="T99" fmla="*/ 2147483647 h 1976"/>
              <a:gd name="T100" fmla="*/ 2147483647 w 2773"/>
              <a:gd name="T101" fmla="*/ 2147483647 h 1976"/>
              <a:gd name="T102" fmla="*/ 2147483647 w 2773"/>
              <a:gd name="T103" fmla="*/ 2147483647 h 1976"/>
              <a:gd name="T104" fmla="*/ 2147483647 w 2773"/>
              <a:gd name="T105" fmla="*/ 2147483647 h 1976"/>
              <a:gd name="T106" fmla="*/ 2147483647 w 2773"/>
              <a:gd name="T107" fmla="*/ 2147483647 h 1976"/>
              <a:gd name="T108" fmla="*/ 2147483647 w 2773"/>
              <a:gd name="T109" fmla="*/ 2147483647 h 1976"/>
              <a:gd name="T110" fmla="*/ 2147483647 w 2773"/>
              <a:gd name="T111" fmla="*/ 2147483647 h 1976"/>
              <a:gd name="T112" fmla="*/ 2147483647 w 2773"/>
              <a:gd name="T113" fmla="*/ 2147483647 h 1976"/>
              <a:gd name="T114" fmla="*/ 2147483647 w 2773"/>
              <a:gd name="T115" fmla="*/ 2147483647 h 1976"/>
              <a:gd name="T116" fmla="*/ 2147483647 w 2773"/>
              <a:gd name="T117" fmla="*/ 2147483647 h 1976"/>
              <a:gd name="T118" fmla="*/ 2147483647 w 2773"/>
              <a:gd name="T119" fmla="*/ 2147483647 h 1976"/>
              <a:gd name="T120" fmla="*/ 2147483647 w 2773"/>
              <a:gd name="T121" fmla="*/ 2147483647 h 1976"/>
              <a:gd name="T122" fmla="*/ 2147483647 w 2773"/>
              <a:gd name="T123" fmla="*/ 2147483647 h 19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73"/>
              <a:gd name="T187" fmla="*/ 0 h 1976"/>
              <a:gd name="T188" fmla="*/ 2773 w 2773"/>
              <a:gd name="T189" fmla="*/ 1976 h 19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0" y="825"/>
                </a:lnTo>
                <a:lnTo>
                  <a:pt x="2441" y="835"/>
                </a:lnTo>
                <a:lnTo>
                  <a:pt x="2432" y="844"/>
                </a:lnTo>
                <a:lnTo>
                  <a:pt x="2421" y="849"/>
                </a:lnTo>
                <a:lnTo>
                  <a:pt x="2412" y="850"/>
                </a:lnTo>
                <a:lnTo>
                  <a:pt x="2403" y="850"/>
                </a:lnTo>
                <a:lnTo>
                  <a:pt x="2394" y="846"/>
                </a:lnTo>
                <a:lnTo>
                  <a:pt x="2387" y="838"/>
                </a:lnTo>
                <a:lnTo>
                  <a:pt x="2382" y="831"/>
                </a:lnTo>
                <a:lnTo>
                  <a:pt x="2379" y="822"/>
                </a:lnTo>
                <a:lnTo>
                  <a:pt x="2378" y="810"/>
                </a:lnTo>
                <a:lnTo>
                  <a:pt x="2376" y="798"/>
                </a:lnTo>
                <a:lnTo>
                  <a:pt x="2376" y="547"/>
                </a:lnTo>
                <a:lnTo>
                  <a:pt x="2375" y="547"/>
                </a:lnTo>
                <a:lnTo>
                  <a:pt x="2375"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68"/>
                </a:lnTo>
                <a:lnTo>
                  <a:pt x="391" y="880"/>
                </a:lnTo>
                <a:lnTo>
                  <a:pt x="388" y="889"/>
                </a:lnTo>
                <a:lnTo>
                  <a:pt x="384" y="897"/>
                </a:lnTo>
                <a:lnTo>
                  <a:pt x="378" y="904"/>
                </a:lnTo>
                <a:lnTo>
                  <a:pt x="369" y="909"/>
                </a:lnTo>
                <a:lnTo>
                  <a:pt x="360" y="909"/>
                </a:lnTo>
                <a:lnTo>
                  <a:pt x="350" y="907"/>
                </a:lnTo>
                <a:lnTo>
                  <a:pt x="341" y="903"/>
                </a:lnTo>
                <a:lnTo>
                  <a:pt x="330" y="894"/>
                </a:lnTo>
                <a:lnTo>
                  <a:pt x="321" y="883"/>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21" y="1152"/>
                </a:lnTo>
                <a:lnTo>
                  <a:pt x="330" y="1140"/>
                </a:lnTo>
                <a:lnTo>
                  <a:pt x="341" y="1131"/>
                </a:lnTo>
                <a:lnTo>
                  <a:pt x="350" y="1127"/>
                </a:lnTo>
                <a:lnTo>
                  <a:pt x="360" y="1125"/>
                </a:lnTo>
                <a:lnTo>
                  <a:pt x="369" y="1127"/>
                </a:lnTo>
                <a:lnTo>
                  <a:pt x="378" y="1130"/>
                </a:lnTo>
                <a:lnTo>
                  <a:pt x="384" y="1137"/>
                </a:lnTo>
                <a:lnTo>
                  <a:pt x="388" y="1145"/>
                </a:lnTo>
                <a:lnTo>
                  <a:pt x="391" y="1154"/>
                </a:lnTo>
                <a:lnTo>
                  <a:pt x="394" y="1166"/>
                </a:lnTo>
                <a:lnTo>
                  <a:pt x="394" y="1178"/>
                </a:lnTo>
                <a:lnTo>
                  <a:pt x="394" y="1429"/>
                </a:lnTo>
                <a:lnTo>
                  <a:pt x="396" y="1429"/>
                </a:lnTo>
                <a:lnTo>
                  <a:pt x="396"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8" y="1107"/>
                </a:lnTo>
                <a:lnTo>
                  <a:pt x="2379" y="1097"/>
                </a:lnTo>
                <a:lnTo>
                  <a:pt x="2382" y="1086"/>
                </a:lnTo>
                <a:lnTo>
                  <a:pt x="2387" y="1079"/>
                </a:lnTo>
                <a:lnTo>
                  <a:pt x="2394" y="1073"/>
                </a:lnTo>
                <a:lnTo>
                  <a:pt x="2403" y="1068"/>
                </a:lnTo>
                <a:lnTo>
                  <a:pt x="2412" y="1067"/>
                </a:lnTo>
                <a:lnTo>
                  <a:pt x="2421" y="1068"/>
                </a:lnTo>
                <a:lnTo>
                  <a:pt x="2432" y="1074"/>
                </a:lnTo>
                <a:lnTo>
                  <a:pt x="2441" y="1082"/>
                </a:lnTo>
                <a:lnTo>
                  <a:pt x="2450" y="1094"/>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close/>
              </a:path>
            </a:pathLst>
          </a:custGeom>
          <a:solidFill>
            <a:srgbClr val="00B0F0"/>
          </a:solidFill>
          <a:ln>
            <a:noFill/>
          </a:ln>
          <a:extLst>
            <a:ext uri="{91240B29-F687-4F45-9708-019B960494DF}">
              <a14:hiddenLine xmlns:a14="http://schemas.microsoft.com/office/drawing/2010/main" w="28575">
                <a:solidFill>
                  <a:srgbClr val="000000"/>
                </a:solidFill>
                <a:round/>
                <a:headEnd/>
                <a:tailEnd/>
              </a14:hiddenLine>
            </a:ext>
          </a:extLst>
        </p:spPr>
        <p:txBody>
          <a:bodyPr bIns="360000" anchor="ctr"/>
          <a:lstStyle>
            <a:lvl1pPr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Tx/>
              <a:buFontTx/>
              <a:buNone/>
            </a:pPr>
            <a:r>
              <a:rPr lang="en-GB" altLang="en-US" sz="1800" dirty="0">
                <a:latin typeface="Arial" panose="020B0604020202020204" pitchFamily="34" charset="0"/>
                <a:cs typeface="Arial" panose="020B0604020202020204" pitchFamily="34" charset="0"/>
              </a:rPr>
              <a:t>Temperature</a:t>
            </a:r>
          </a:p>
        </p:txBody>
      </p:sp>
      <p:sp>
        <p:nvSpPr>
          <p:cNvPr id="6" name="Freeform 11"/>
          <p:cNvSpPr>
            <a:spLocks/>
          </p:cNvSpPr>
          <p:nvPr/>
        </p:nvSpPr>
        <p:spPr bwMode="auto">
          <a:xfrm rot="1482870">
            <a:off x="1918797" y="2032659"/>
            <a:ext cx="1290329" cy="855957"/>
          </a:xfrm>
          <a:custGeom>
            <a:avLst/>
            <a:gdLst>
              <a:gd name="T0" fmla="*/ 2147483647 w 2377"/>
              <a:gd name="T1" fmla="*/ 2147483647 h 1976"/>
              <a:gd name="T2" fmla="*/ 2147483647 w 2377"/>
              <a:gd name="T3" fmla="*/ 2147483647 h 1976"/>
              <a:gd name="T4" fmla="*/ 2147483647 w 2377"/>
              <a:gd name="T5" fmla="*/ 2147483647 h 1976"/>
              <a:gd name="T6" fmla="*/ 2147483647 w 2377"/>
              <a:gd name="T7" fmla="*/ 2147483647 h 1976"/>
              <a:gd name="T8" fmla="*/ 2147483647 w 2377"/>
              <a:gd name="T9" fmla="*/ 2147483647 h 1976"/>
              <a:gd name="T10" fmla="*/ 2147483647 w 2377"/>
              <a:gd name="T11" fmla="*/ 2147483647 h 1976"/>
              <a:gd name="T12" fmla="*/ 2147483647 w 2377"/>
              <a:gd name="T13" fmla="*/ 2147483647 h 1976"/>
              <a:gd name="T14" fmla="*/ 0 w 2377"/>
              <a:gd name="T15" fmla="*/ 2147483647 h 1976"/>
              <a:gd name="T16" fmla="*/ 2147483647 w 2377"/>
              <a:gd name="T17" fmla="*/ 2147483647 h 1976"/>
              <a:gd name="T18" fmla="*/ 2147483647 w 2377"/>
              <a:gd name="T19" fmla="*/ 2147483647 h 1976"/>
              <a:gd name="T20" fmla="*/ 2147483647 w 2377"/>
              <a:gd name="T21" fmla="*/ 2147483647 h 1976"/>
              <a:gd name="T22" fmla="*/ 2147483647 w 2377"/>
              <a:gd name="T23" fmla="*/ 2147483647 h 1976"/>
              <a:gd name="T24" fmla="*/ 2147483647 w 2377"/>
              <a:gd name="T25" fmla="*/ 2147483647 h 1976"/>
              <a:gd name="T26" fmla="*/ 2147483647 w 2377"/>
              <a:gd name="T27" fmla="*/ 2147483647 h 1976"/>
              <a:gd name="T28" fmla="*/ 2147483647 w 2377"/>
              <a:gd name="T29" fmla="*/ 2147483647 h 1976"/>
              <a:gd name="T30" fmla="*/ 2147483647 w 2377"/>
              <a:gd name="T31" fmla="*/ 2147483647 h 1976"/>
              <a:gd name="T32" fmla="*/ 2147483647 w 2377"/>
              <a:gd name="T33" fmla="*/ 2147483647 h 1976"/>
              <a:gd name="T34" fmla="*/ 2147483647 w 2377"/>
              <a:gd name="T35" fmla="*/ 2147483647 h 1976"/>
              <a:gd name="T36" fmla="*/ 2147483647 w 2377"/>
              <a:gd name="T37" fmla="*/ 2147483647 h 1976"/>
              <a:gd name="T38" fmla="*/ 2147483647 w 2377"/>
              <a:gd name="T39" fmla="*/ 2147483647 h 1976"/>
              <a:gd name="T40" fmla="*/ 2147483647 w 2377"/>
              <a:gd name="T41" fmla="*/ 2147483647 h 1976"/>
              <a:gd name="T42" fmla="*/ 2147483647 w 2377"/>
              <a:gd name="T43" fmla="*/ 2147483647 h 1976"/>
              <a:gd name="T44" fmla="*/ 2147483647 w 2377"/>
              <a:gd name="T45" fmla="*/ 2147483647 h 1976"/>
              <a:gd name="T46" fmla="*/ 2147483647 w 2377"/>
              <a:gd name="T47" fmla="*/ 2147483647 h 1976"/>
              <a:gd name="T48" fmla="*/ 2147483647 w 2377"/>
              <a:gd name="T49" fmla="*/ 2147483647 h 1976"/>
              <a:gd name="T50" fmla="*/ 2147483647 w 2377"/>
              <a:gd name="T51" fmla="*/ 2147483647 h 1976"/>
              <a:gd name="T52" fmla="*/ 2147483647 w 2377"/>
              <a:gd name="T53" fmla="*/ 2147483647 h 1976"/>
              <a:gd name="T54" fmla="*/ 2147483647 w 2377"/>
              <a:gd name="T55" fmla="*/ 2147483647 h 1976"/>
              <a:gd name="T56" fmla="*/ 2147483647 w 2377"/>
              <a:gd name="T57" fmla="*/ 2147483647 h 1976"/>
              <a:gd name="T58" fmla="*/ 2147483647 w 2377"/>
              <a:gd name="T59" fmla="*/ 2147483647 h 1976"/>
              <a:gd name="T60" fmla="*/ 2147483647 w 2377"/>
              <a:gd name="T61" fmla="*/ 2147483647 h 1976"/>
              <a:gd name="T62" fmla="*/ 2147483647 w 2377"/>
              <a:gd name="T63" fmla="*/ 2147483647 h 1976"/>
              <a:gd name="T64" fmla="*/ 2147483647 w 2377"/>
              <a:gd name="T65" fmla="*/ 0 h 1976"/>
              <a:gd name="T66" fmla="*/ 2147483647 w 2377"/>
              <a:gd name="T67" fmla="*/ 2147483647 h 1976"/>
              <a:gd name="T68" fmla="*/ 2147483647 w 2377"/>
              <a:gd name="T69" fmla="*/ 2147483647 h 1976"/>
              <a:gd name="T70" fmla="*/ 2147483647 w 2377"/>
              <a:gd name="T71" fmla="*/ 2147483647 h 1976"/>
              <a:gd name="T72" fmla="*/ 2147483647 w 2377"/>
              <a:gd name="T73" fmla="*/ 2147483647 h 1976"/>
              <a:gd name="T74" fmla="*/ 2147483647 w 2377"/>
              <a:gd name="T75" fmla="*/ 2147483647 h 1976"/>
              <a:gd name="T76" fmla="*/ 2147483647 w 2377"/>
              <a:gd name="T77" fmla="*/ 2147483647 h 1976"/>
              <a:gd name="T78" fmla="*/ 2147483647 w 2377"/>
              <a:gd name="T79" fmla="*/ 2147483647 h 1976"/>
              <a:gd name="T80" fmla="*/ 2147483647 w 2377"/>
              <a:gd name="T81" fmla="*/ 2147483647 h 1976"/>
              <a:gd name="T82" fmla="*/ 2147483647 w 2377"/>
              <a:gd name="T83" fmla="*/ 2147483647 h 1976"/>
              <a:gd name="T84" fmla="*/ 2147483647 w 2377"/>
              <a:gd name="T85" fmla="*/ 2147483647 h 1976"/>
              <a:gd name="T86" fmla="*/ 2147483647 w 2377"/>
              <a:gd name="T87" fmla="*/ 2147483647 h 1976"/>
              <a:gd name="T88" fmla="*/ 2147483647 w 2377"/>
              <a:gd name="T89" fmla="*/ 2147483647 h 1976"/>
              <a:gd name="T90" fmla="*/ 2147483647 w 2377"/>
              <a:gd name="T91" fmla="*/ 2147483647 h 1976"/>
              <a:gd name="T92" fmla="*/ 2147483647 w 2377"/>
              <a:gd name="T93" fmla="*/ 2147483647 h 1976"/>
              <a:gd name="T94" fmla="*/ 2147483647 w 2377"/>
              <a:gd name="T95" fmla="*/ 2147483647 h 1976"/>
              <a:gd name="T96" fmla="*/ 2147483647 w 2377"/>
              <a:gd name="T97" fmla="*/ 2147483647 h 19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377"/>
              <a:gd name="T148" fmla="*/ 0 h 1976"/>
              <a:gd name="T149" fmla="*/ 2377 w 2377"/>
              <a:gd name="T150" fmla="*/ 1976 h 197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close/>
              </a:path>
            </a:pathLst>
          </a:custGeom>
          <a:solidFill>
            <a:srgbClr val="008080"/>
          </a:solidFill>
          <a:ln>
            <a:noFill/>
          </a:ln>
          <a:extLst>
            <a:ext uri="{91240B29-F687-4F45-9708-019B960494DF}">
              <a14:hiddenLine xmlns:a14="http://schemas.microsoft.com/office/drawing/2010/main" w="28575">
                <a:solidFill>
                  <a:srgbClr val="000000"/>
                </a:solidFill>
                <a:round/>
                <a:headEnd/>
                <a:tailEnd/>
              </a14:hiddenLine>
            </a:ext>
          </a:extLst>
        </p:spPr>
        <p:txBody>
          <a:bodyPr rIns="324000" anchor="ctr"/>
          <a:lstStyle>
            <a:lvl1pPr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Tx/>
              <a:buFontTx/>
              <a:buNone/>
            </a:pPr>
            <a:r>
              <a:rPr lang="en-GB" altLang="en-US" sz="2200" b="1" dirty="0">
                <a:solidFill>
                  <a:schemeClr val="bg1"/>
                </a:solidFill>
                <a:latin typeface="Arial" panose="020B0604020202020204" pitchFamily="34" charset="0"/>
                <a:cs typeface="Arial" panose="020B0604020202020204" pitchFamily="34" charset="0"/>
              </a:rPr>
              <a:t>SST</a:t>
            </a:r>
          </a:p>
        </p:txBody>
      </p:sp>
      <p:sp>
        <p:nvSpPr>
          <p:cNvPr id="7" name="Freeform 8"/>
          <p:cNvSpPr>
            <a:spLocks/>
          </p:cNvSpPr>
          <p:nvPr/>
        </p:nvSpPr>
        <p:spPr bwMode="auto">
          <a:xfrm>
            <a:off x="2968237" y="1754467"/>
            <a:ext cx="1991824" cy="1412343"/>
          </a:xfrm>
          <a:custGeom>
            <a:avLst/>
            <a:gdLst>
              <a:gd name="T0" fmla="*/ 2147483647 w 2377"/>
              <a:gd name="T1" fmla="*/ 2147483647 h 2371"/>
              <a:gd name="T2" fmla="*/ 2147483647 w 2377"/>
              <a:gd name="T3" fmla="*/ 2147483647 h 2371"/>
              <a:gd name="T4" fmla="*/ 2147483647 w 2377"/>
              <a:gd name="T5" fmla="*/ 2147483647 h 2371"/>
              <a:gd name="T6" fmla="*/ 2147483647 w 2377"/>
              <a:gd name="T7" fmla="*/ 2147483647 h 2371"/>
              <a:gd name="T8" fmla="*/ 2147483647 w 2377"/>
              <a:gd name="T9" fmla="*/ 2147483647 h 2371"/>
              <a:gd name="T10" fmla="*/ 2147483647 w 2377"/>
              <a:gd name="T11" fmla="*/ 2147483647 h 2371"/>
              <a:gd name="T12" fmla="*/ 2147483647 w 2377"/>
              <a:gd name="T13" fmla="*/ 2147483647 h 2371"/>
              <a:gd name="T14" fmla="*/ 2147483647 w 2377"/>
              <a:gd name="T15" fmla="*/ 2147483647 h 2371"/>
              <a:gd name="T16" fmla="*/ 2147483647 w 2377"/>
              <a:gd name="T17" fmla="*/ 2147483647 h 2371"/>
              <a:gd name="T18" fmla="*/ 2147483647 w 2377"/>
              <a:gd name="T19" fmla="*/ 2147483647 h 2371"/>
              <a:gd name="T20" fmla="*/ 2147483647 w 2377"/>
              <a:gd name="T21" fmla="*/ 2147483647 h 2371"/>
              <a:gd name="T22" fmla="*/ 2147483647 w 2377"/>
              <a:gd name="T23" fmla="*/ 2147483647 h 2371"/>
              <a:gd name="T24" fmla="*/ 2147483647 w 2377"/>
              <a:gd name="T25" fmla="*/ 2147483647 h 2371"/>
              <a:gd name="T26" fmla="*/ 0 w 2377"/>
              <a:gd name="T27" fmla="*/ 2147483647 h 2371"/>
              <a:gd name="T28" fmla="*/ 2147483647 w 2377"/>
              <a:gd name="T29" fmla="*/ 2147483647 h 2371"/>
              <a:gd name="T30" fmla="*/ 2147483647 w 2377"/>
              <a:gd name="T31" fmla="*/ 2147483647 h 2371"/>
              <a:gd name="T32" fmla="*/ 2147483647 w 2377"/>
              <a:gd name="T33" fmla="*/ 2147483647 h 2371"/>
              <a:gd name="T34" fmla="*/ 2147483647 w 2377"/>
              <a:gd name="T35" fmla="*/ 2147483647 h 2371"/>
              <a:gd name="T36" fmla="*/ 2147483647 w 2377"/>
              <a:gd name="T37" fmla="*/ 2147483647 h 2371"/>
              <a:gd name="T38" fmla="*/ 2147483647 w 2377"/>
              <a:gd name="T39" fmla="*/ 2147483647 h 2371"/>
              <a:gd name="T40" fmla="*/ 2147483647 w 2377"/>
              <a:gd name="T41" fmla="*/ 2147483647 h 2371"/>
              <a:gd name="T42" fmla="*/ 2147483647 w 2377"/>
              <a:gd name="T43" fmla="*/ 2147483647 h 2371"/>
              <a:gd name="T44" fmla="*/ 2147483647 w 2377"/>
              <a:gd name="T45" fmla="*/ 2147483647 h 2371"/>
              <a:gd name="T46" fmla="*/ 2147483647 w 2377"/>
              <a:gd name="T47" fmla="*/ 2147483647 h 2371"/>
              <a:gd name="T48" fmla="*/ 2147483647 w 2377"/>
              <a:gd name="T49" fmla="*/ 2147483647 h 2371"/>
              <a:gd name="T50" fmla="*/ 2147483647 w 2377"/>
              <a:gd name="T51" fmla="*/ 2147483647 h 2371"/>
              <a:gd name="T52" fmla="*/ 2147483647 w 2377"/>
              <a:gd name="T53" fmla="*/ 2147483647 h 2371"/>
              <a:gd name="T54" fmla="*/ 2147483647 w 2377"/>
              <a:gd name="T55" fmla="*/ 2147483647 h 2371"/>
              <a:gd name="T56" fmla="*/ 2147483647 w 2377"/>
              <a:gd name="T57" fmla="*/ 2147483647 h 2371"/>
              <a:gd name="T58" fmla="*/ 2147483647 w 2377"/>
              <a:gd name="T59" fmla="*/ 2147483647 h 2371"/>
              <a:gd name="T60" fmla="*/ 2147483647 w 2377"/>
              <a:gd name="T61" fmla="*/ 2147483647 h 2371"/>
              <a:gd name="T62" fmla="*/ 2147483647 w 2377"/>
              <a:gd name="T63" fmla="*/ 2147483647 h 2371"/>
              <a:gd name="T64" fmla="*/ 2147483647 w 2377"/>
              <a:gd name="T65" fmla="*/ 2147483647 h 2371"/>
              <a:gd name="T66" fmla="*/ 2147483647 w 2377"/>
              <a:gd name="T67" fmla="*/ 2147483647 h 2371"/>
              <a:gd name="T68" fmla="*/ 2147483647 w 2377"/>
              <a:gd name="T69" fmla="*/ 2147483647 h 2371"/>
              <a:gd name="T70" fmla="*/ 2147483647 w 2377"/>
              <a:gd name="T71" fmla="*/ 2147483647 h 2371"/>
              <a:gd name="T72" fmla="*/ 2147483647 w 2377"/>
              <a:gd name="T73" fmla="*/ 2147483647 h 2371"/>
              <a:gd name="T74" fmla="*/ 2147483647 w 2377"/>
              <a:gd name="T75" fmla="*/ 2147483647 h 2371"/>
              <a:gd name="T76" fmla="*/ 2147483647 w 2377"/>
              <a:gd name="T77" fmla="*/ 2147483647 h 2371"/>
              <a:gd name="T78" fmla="*/ 2147483647 w 2377"/>
              <a:gd name="T79" fmla="*/ 2147483647 h 2371"/>
              <a:gd name="T80" fmla="*/ 2147483647 w 2377"/>
              <a:gd name="T81" fmla="*/ 2147483647 h 2371"/>
              <a:gd name="T82" fmla="*/ 2147483647 w 2377"/>
              <a:gd name="T83" fmla="*/ 2147483647 h 2371"/>
              <a:gd name="T84" fmla="*/ 2147483647 w 2377"/>
              <a:gd name="T85" fmla="*/ 2147483647 h 2371"/>
              <a:gd name="T86" fmla="*/ 2147483647 w 2377"/>
              <a:gd name="T87" fmla="*/ 2147483647 h 2371"/>
              <a:gd name="T88" fmla="*/ 2147483647 w 2377"/>
              <a:gd name="T89" fmla="*/ 2147483647 h 2371"/>
              <a:gd name="T90" fmla="*/ 2147483647 w 2377"/>
              <a:gd name="T91" fmla="*/ 2147483647 h 2371"/>
              <a:gd name="T92" fmla="*/ 2147483647 w 2377"/>
              <a:gd name="T93" fmla="*/ 2147483647 h 2371"/>
              <a:gd name="T94" fmla="*/ 2147483647 w 2377"/>
              <a:gd name="T95" fmla="*/ 2147483647 h 2371"/>
              <a:gd name="T96" fmla="*/ 2147483647 w 2377"/>
              <a:gd name="T97" fmla="*/ 2147483647 h 2371"/>
              <a:gd name="T98" fmla="*/ 2147483647 w 2377"/>
              <a:gd name="T99" fmla="*/ 2147483647 h 2371"/>
              <a:gd name="T100" fmla="*/ 2147483647 w 2377"/>
              <a:gd name="T101" fmla="*/ 2147483647 h 2371"/>
              <a:gd name="T102" fmla="*/ 2147483647 w 2377"/>
              <a:gd name="T103" fmla="*/ 2147483647 h 2371"/>
              <a:gd name="T104" fmla="*/ 2147483647 w 2377"/>
              <a:gd name="T105" fmla="*/ 2147483647 h 23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77"/>
              <a:gd name="T160" fmla="*/ 0 h 2371"/>
              <a:gd name="T161" fmla="*/ 2377 w 2377"/>
              <a:gd name="T162" fmla="*/ 2371 h 23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0" y="1130"/>
                </a:lnTo>
                <a:lnTo>
                  <a:pt x="2362" y="1126"/>
                </a:lnTo>
                <a:lnTo>
                  <a:pt x="2353" y="1124"/>
                </a:lnTo>
                <a:lnTo>
                  <a:pt x="2343" y="1127"/>
                </a:lnTo>
                <a:lnTo>
                  <a:pt x="2334" y="1132"/>
                </a:lnTo>
                <a:lnTo>
                  <a:pt x="2323" y="1139"/>
                </a:lnTo>
                <a:lnTo>
                  <a:pt x="2314" y="1151"/>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close/>
              </a:path>
            </a:pathLst>
          </a:custGeom>
          <a:solidFill>
            <a:srgbClr val="00B0F0"/>
          </a:solidFill>
          <a:ln>
            <a:noFill/>
          </a:ln>
          <a:extLst>
            <a:ext uri="{91240B29-F687-4F45-9708-019B960494DF}">
              <a14:hiddenLine xmlns:a14="http://schemas.microsoft.com/office/drawing/2010/main" w="28575">
                <a:solidFill>
                  <a:srgbClr val="000000"/>
                </a:solidFill>
                <a:round/>
                <a:headEnd/>
                <a:tailEnd/>
              </a14:hiddenLine>
            </a:ext>
          </a:extLst>
        </p:spPr>
        <p:txBody>
          <a:bodyPr bIns="360000" anchor="ctr"/>
          <a:lstStyle>
            <a:lvl1pPr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Tx/>
              <a:buFontTx/>
              <a:buNone/>
            </a:pPr>
            <a:r>
              <a:rPr lang="en-GB" altLang="en-US" sz="2200" b="1" dirty="0">
                <a:solidFill>
                  <a:schemeClr val="bg1"/>
                </a:solidFill>
                <a:latin typeface="Arial" panose="020B0604020202020204" pitchFamily="34" charset="0"/>
                <a:cs typeface="Arial" panose="020B0604020202020204" pitchFamily="34" charset="0"/>
              </a:rPr>
              <a:t>GHG</a:t>
            </a:r>
          </a:p>
        </p:txBody>
      </p:sp>
      <p:sp>
        <p:nvSpPr>
          <p:cNvPr id="8" name="Freeform 7"/>
          <p:cNvSpPr>
            <a:spLocks/>
          </p:cNvSpPr>
          <p:nvPr/>
        </p:nvSpPr>
        <p:spPr bwMode="auto">
          <a:xfrm>
            <a:off x="4600669" y="2669515"/>
            <a:ext cx="1703473" cy="1369022"/>
          </a:xfrm>
          <a:custGeom>
            <a:avLst/>
            <a:gdLst>
              <a:gd name="T0" fmla="*/ 2147483647 w 2376"/>
              <a:gd name="T1" fmla="*/ 2147483647 h 2374"/>
              <a:gd name="T2" fmla="*/ 2147483647 w 2376"/>
              <a:gd name="T3" fmla="*/ 2147483647 h 2374"/>
              <a:gd name="T4" fmla="*/ 2147483647 w 2376"/>
              <a:gd name="T5" fmla="*/ 2147483647 h 2374"/>
              <a:gd name="T6" fmla="*/ 2147483647 w 2376"/>
              <a:gd name="T7" fmla="*/ 2147483647 h 2374"/>
              <a:gd name="T8" fmla="*/ 2147483647 w 2376"/>
              <a:gd name="T9" fmla="*/ 2147483647 h 2374"/>
              <a:gd name="T10" fmla="*/ 2147483647 w 2376"/>
              <a:gd name="T11" fmla="*/ 2147483647 h 2374"/>
              <a:gd name="T12" fmla="*/ 2147483647 w 2376"/>
              <a:gd name="T13" fmla="*/ 2147483647 h 2374"/>
              <a:gd name="T14" fmla="*/ 2147483647 w 2376"/>
              <a:gd name="T15" fmla="*/ 2147483647 h 2374"/>
              <a:gd name="T16" fmla="*/ 2147483647 w 2376"/>
              <a:gd name="T17" fmla="*/ 2147483647 h 2374"/>
              <a:gd name="T18" fmla="*/ 2147483647 w 2376"/>
              <a:gd name="T19" fmla="*/ 2147483647 h 2374"/>
              <a:gd name="T20" fmla="*/ 2147483647 w 2376"/>
              <a:gd name="T21" fmla="*/ 2147483647 h 2374"/>
              <a:gd name="T22" fmla="*/ 2147483647 w 2376"/>
              <a:gd name="T23" fmla="*/ 2147483647 h 2374"/>
              <a:gd name="T24" fmla="*/ 2147483647 w 2376"/>
              <a:gd name="T25" fmla="*/ 2147483647 h 2374"/>
              <a:gd name="T26" fmla="*/ 2147483647 w 2376"/>
              <a:gd name="T27" fmla="*/ 2147483647 h 2374"/>
              <a:gd name="T28" fmla="*/ 2147483647 w 2376"/>
              <a:gd name="T29" fmla="*/ 2147483647 h 2374"/>
              <a:gd name="T30" fmla="*/ 2147483647 w 2376"/>
              <a:gd name="T31" fmla="*/ 2147483647 h 2374"/>
              <a:gd name="T32" fmla="*/ 2147483647 w 2376"/>
              <a:gd name="T33" fmla="*/ 2147483647 h 2374"/>
              <a:gd name="T34" fmla="*/ 2147483647 w 2376"/>
              <a:gd name="T35" fmla="*/ 2147483647 h 2374"/>
              <a:gd name="T36" fmla="*/ 2147483647 w 2376"/>
              <a:gd name="T37" fmla="*/ 2147483647 h 2374"/>
              <a:gd name="T38" fmla="*/ 2147483647 w 2376"/>
              <a:gd name="T39" fmla="*/ 2147483647 h 2374"/>
              <a:gd name="T40" fmla="*/ 2147483647 w 2376"/>
              <a:gd name="T41" fmla="*/ 2147483647 h 2374"/>
              <a:gd name="T42" fmla="*/ 2147483647 w 2376"/>
              <a:gd name="T43" fmla="*/ 2147483647 h 2374"/>
              <a:gd name="T44" fmla="*/ 2147483647 w 2376"/>
              <a:gd name="T45" fmla="*/ 2147483647 h 2374"/>
              <a:gd name="T46" fmla="*/ 2147483647 w 2376"/>
              <a:gd name="T47" fmla="*/ 2147483647 h 2374"/>
              <a:gd name="T48" fmla="*/ 0 w 2376"/>
              <a:gd name="T49" fmla="*/ 2147483647 h 2374"/>
              <a:gd name="T50" fmla="*/ 2147483647 w 2376"/>
              <a:gd name="T51" fmla="*/ 2147483647 h 2374"/>
              <a:gd name="T52" fmla="*/ 2147483647 w 2376"/>
              <a:gd name="T53" fmla="*/ 2147483647 h 2374"/>
              <a:gd name="T54" fmla="*/ 2147483647 w 2376"/>
              <a:gd name="T55" fmla="*/ 2147483647 h 2374"/>
              <a:gd name="T56" fmla="*/ 2147483647 w 2376"/>
              <a:gd name="T57" fmla="*/ 2147483647 h 2374"/>
              <a:gd name="T58" fmla="*/ 2147483647 w 2376"/>
              <a:gd name="T59" fmla="*/ 2147483647 h 2374"/>
              <a:gd name="T60" fmla="*/ 2147483647 w 2376"/>
              <a:gd name="T61" fmla="*/ 2147483647 h 2374"/>
              <a:gd name="T62" fmla="*/ 2147483647 w 2376"/>
              <a:gd name="T63" fmla="*/ 2147483647 h 2374"/>
              <a:gd name="T64" fmla="*/ 2147483647 w 2376"/>
              <a:gd name="T65" fmla="*/ 2147483647 h 2374"/>
              <a:gd name="T66" fmla="*/ 2147483647 w 2376"/>
              <a:gd name="T67" fmla="*/ 2147483647 h 2374"/>
              <a:gd name="T68" fmla="*/ 2147483647 w 2376"/>
              <a:gd name="T69" fmla="*/ 2147483647 h 2374"/>
              <a:gd name="T70" fmla="*/ 2147483647 w 2376"/>
              <a:gd name="T71" fmla="*/ 2147483647 h 2374"/>
              <a:gd name="T72" fmla="*/ 2147483647 w 2376"/>
              <a:gd name="T73" fmla="*/ 2147483647 h 2374"/>
              <a:gd name="T74" fmla="*/ 2147483647 w 2376"/>
              <a:gd name="T75" fmla="*/ 2147483647 h 2374"/>
              <a:gd name="T76" fmla="*/ 2147483647 w 2376"/>
              <a:gd name="T77" fmla="*/ 2147483647 h 2374"/>
              <a:gd name="T78" fmla="*/ 2147483647 w 2376"/>
              <a:gd name="T79" fmla="*/ 2147483647 h 2374"/>
              <a:gd name="T80" fmla="*/ 2147483647 w 2376"/>
              <a:gd name="T81" fmla="*/ 2147483647 h 2374"/>
              <a:gd name="T82" fmla="*/ 2147483647 w 2376"/>
              <a:gd name="T83" fmla="*/ 2147483647 h 2374"/>
              <a:gd name="T84" fmla="*/ 2147483647 w 2376"/>
              <a:gd name="T85" fmla="*/ 2147483647 h 2374"/>
              <a:gd name="T86" fmla="*/ 2147483647 w 2376"/>
              <a:gd name="T87" fmla="*/ 2147483647 h 2374"/>
              <a:gd name="T88" fmla="*/ 2147483647 w 2376"/>
              <a:gd name="T89" fmla="*/ 2147483647 h 2374"/>
              <a:gd name="T90" fmla="*/ 2147483647 w 2376"/>
              <a:gd name="T91" fmla="*/ 2147483647 h 2374"/>
              <a:gd name="T92" fmla="*/ 2147483647 w 2376"/>
              <a:gd name="T93" fmla="*/ 2147483647 h 2374"/>
              <a:gd name="T94" fmla="*/ 2147483647 w 2376"/>
              <a:gd name="T95" fmla="*/ 2147483647 h 2374"/>
              <a:gd name="T96" fmla="*/ 2147483647 w 2376"/>
              <a:gd name="T97" fmla="*/ 2147483647 h 2374"/>
              <a:gd name="T98" fmla="*/ 2147483647 w 2376"/>
              <a:gd name="T99" fmla="*/ 2147483647 h 2374"/>
              <a:gd name="T100" fmla="*/ 2147483647 w 2376"/>
              <a:gd name="T101" fmla="*/ 2147483647 h 2374"/>
              <a:gd name="T102" fmla="*/ 2147483647 w 2376"/>
              <a:gd name="T103" fmla="*/ 2147483647 h 2374"/>
              <a:gd name="T104" fmla="*/ 2147483647 w 2376"/>
              <a:gd name="T105" fmla="*/ 2147483647 h 237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76"/>
              <a:gd name="T160" fmla="*/ 0 h 2374"/>
              <a:gd name="T161" fmla="*/ 2376 w 2376"/>
              <a:gd name="T162" fmla="*/ 2374 h 237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8" y="1244"/>
                </a:lnTo>
                <a:lnTo>
                  <a:pt x="15" y="1248"/>
                </a:lnTo>
                <a:lnTo>
                  <a:pt x="24" y="1250"/>
                </a:lnTo>
                <a:lnTo>
                  <a:pt x="35" y="1247"/>
                </a:lnTo>
                <a:lnTo>
                  <a:pt x="45" y="1242"/>
                </a:lnTo>
                <a:lnTo>
                  <a:pt x="54" y="1235"/>
                </a:lnTo>
                <a:lnTo>
                  <a:pt x="63" y="1223"/>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close/>
              </a:path>
            </a:pathLst>
          </a:custGeom>
          <a:solidFill>
            <a:srgbClr val="FF9900"/>
          </a:solidFill>
          <a:ln>
            <a:noFill/>
          </a:ln>
          <a:extLst>
            <a:ext uri="{91240B29-F687-4F45-9708-019B960494DF}">
              <a14:hiddenLine xmlns:a14="http://schemas.microsoft.com/office/drawing/2010/main" w="28575">
                <a:solidFill>
                  <a:srgbClr val="000000"/>
                </a:solidFill>
                <a:round/>
                <a:headEnd/>
                <a:tailEnd/>
              </a14:hiddenLine>
            </a:ext>
          </a:extLst>
        </p:spPr>
        <p:txBody>
          <a:bodyPr lIns="36000" tIns="324000" anchor="ctr"/>
          <a:lstStyle>
            <a:lvl1pPr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Tx/>
              <a:buFontTx/>
              <a:buNone/>
            </a:pPr>
            <a:r>
              <a:rPr lang="en-GB" altLang="en-US" sz="2200" b="1" dirty="0">
                <a:solidFill>
                  <a:schemeClr val="bg1"/>
                </a:solidFill>
                <a:latin typeface="Arial" panose="020B0604020202020204" pitchFamily="34" charset="0"/>
                <a:cs typeface="Arial" panose="020B0604020202020204" pitchFamily="34" charset="0"/>
              </a:rPr>
              <a:t>Ice </a:t>
            </a:r>
          </a:p>
          <a:p>
            <a:pPr algn="ctr" eaLnBrk="1" hangingPunct="1">
              <a:lnSpc>
                <a:spcPct val="100000"/>
              </a:lnSpc>
              <a:spcAft>
                <a:spcPct val="0"/>
              </a:spcAft>
              <a:buClrTx/>
              <a:buSzTx/>
              <a:buFontTx/>
              <a:buNone/>
            </a:pPr>
            <a:r>
              <a:rPr lang="en-GB" altLang="en-US" sz="2200" b="1" dirty="0">
                <a:solidFill>
                  <a:schemeClr val="bg1"/>
                </a:solidFill>
                <a:latin typeface="Arial" panose="020B0604020202020204" pitchFamily="34" charset="0"/>
                <a:cs typeface="Arial" panose="020B0604020202020204" pitchFamily="34" charset="0"/>
              </a:rPr>
              <a:t>sheets</a:t>
            </a:r>
          </a:p>
        </p:txBody>
      </p:sp>
      <p:sp>
        <p:nvSpPr>
          <p:cNvPr id="9" name="Freeform 8"/>
          <p:cNvSpPr>
            <a:spLocks/>
          </p:cNvSpPr>
          <p:nvPr/>
        </p:nvSpPr>
        <p:spPr bwMode="auto">
          <a:xfrm rot="926306">
            <a:off x="8960386" y="3009005"/>
            <a:ext cx="1471330" cy="1010486"/>
          </a:xfrm>
          <a:custGeom>
            <a:avLst/>
            <a:gdLst>
              <a:gd name="T0" fmla="*/ 2147483647 w 2377"/>
              <a:gd name="T1" fmla="*/ 2147483647 h 2371"/>
              <a:gd name="T2" fmla="*/ 2147483647 w 2377"/>
              <a:gd name="T3" fmla="*/ 2147483647 h 2371"/>
              <a:gd name="T4" fmla="*/ 2147483647 w 2377"/>
              <a:gd name="T5" fmla="*/ 2147483647 h 2371"/>
              <a:gd name="T6" fmla="*/ 2147483647 w 2377"/>
              <a:gd name="T7" fmla="*/ 2147483647 h 2371"/>
              <a:gd name="T8" fmla="*/ 2147483647 w 2377"/>
              <a:gd name="T9" fmla="*/ 2147483647 h 2371"/>
              <a:gd name="T10" fmla="*/ 2147483647 w 2377"/>
              <a:gd name="T11" fmla="*/ 2147483647 h 2371"/>
              <a:gd name="T12" fmla="*/ 2147483647 w 2377"/>
              <a:gd name="T13" fmla="*/ 2147483647 h 2371"/>
              <a:gd name="T14" fmla="*/ 2147483647 w 2377"/>
              <a:gd name="T15" fmla="*/ 2147483647 h 2371"/>
              <a:gd name="T16" fmla="*/ 2147483647 w 2377"/>
              <a:gd name="T17" fmla="*/ 2147483647 h 2371"/>
              <a:gd name="T18" fmla="*/ 2147483647 w 2377"/>
              <a:gd name="T19" fmla="*/ 2147483647 h 2371"/>
              <a:gd name="T20" fmla="*/ 2147483647 w 2377"/>
              <a:gd name="T21" fmla="*/ 2147483647 h 2371"/>
              <a:gd name="T22" fmla="*/ 2147483647 w 2377"/>
              <a:gd name="T23" fmla="*/ 2147483647 h 2371"/>
              <a:gd name="T24" fmla="*/ 2147483647 w 2377"/>
              <a:gd name="T25" fmla="*/ 2147483647 h 2371"/>
              <a:gd name="T26" fmla="*/ 0 w 2377"/>
              <a:gd name="T27" fmla="*/ 2147483647 h 2371"/>
              <a:gd name="T28" fmla="*/ 2147483647 w 2377"/>
              <a:gd name="T29" fmla="*/ 2147483647 h 2371"/>
              <a:gd name="T30" fmla="*/ 2147483647 w 2377"/>
              <a:gd name="T31" fmla="*/ 2147483647 h 2371"/>
              <a:gd name="T32" fmla="*/ 2147483647 w 2377"/>
              <a:gd name="T33" fmla="*/ 2147483647 h 2371"/>
              <a:gd name="T34" fmla="*/ 2147483647 w 2377"/>
              <a:gd name="T35" fmla="*/ 2147483647 h 2371"/>
              <a:gd name="T36" fmla="*/ 2147483647 w 2377"/>
              <a:gd name="T37" fmla="*/ 2147483647 h 2371"/>
              <a:gd name="T38" fmla="*/ 2147483647 w 2377"/>
              <a:gd name="T39" fmla="*/ 2147483647 h 2371"/>
              <a:gd name="T40" fmla="*/ 2147483647 w 2377"/>
              <a:gd name="T41" fmla="*/ 2147483647 h 2371"/>
              <a:gd name="T42" fmla="*/ 2147483647 w 2377"/>
              <a:gd name="T43" fmla="*/ 2147483647 h 2371"/>
              <a:gd name="T44" fmla="*/ 2147483647 w 2377"/>
              <a:gd name="T45" fmla="*/ 2147483647 h 2371"/>
              <a:gd name="T46" fmla="*/ 2147483647 w 2377"/>
              <a:gd name="T47" fmla="*/ 2147483647 h 2371"/>
              <a:gd name="T48" fmla="*/ 2147483647 w 2377"/>
              <a:gd name="T49" fmla="*/ 2147483647 h 2371"/>
              <a:gd name="T50" fmla="*/ 2147483647 w 2377"/>
              <a:gd name="T51" fmla="*/ 2147483647 h 2371"/>
              <a:gd name="T52" fmla="*/ 2147483647 w 2377"/>
              <a:gd name="T53" fmla="*/ 2147483647 h 2371"/>
              <a:gd name="T54" fmla="*/ 2147483647 w 2377"/>
              <a:gd name="T55" fmla="*/ 2147483647 h 2371"/>
              <a:gd name="T56" fmla="*/ 2147483647 w 2377"/>
              <a:gd name="T57" fmla="*/ 2147483647 h 2371"/>
              <a:gd name="T58" fmla="*/ 2147483647 w 2377"/>
              <a:gd name="T59" fmla="*/ 2147483647 h 2371"/>
              <a:gd name="T60" fmla="*/ 2147483647 w 2377"/>
              <a:gd name="T61" fmla="*/ 2147483647 h 2371"/>
              <a:gd name="T62" fmla="*/ 2147483647 w 2377"/>
              <a:gd name="T63" fmla="*/ 2147483647 h 2371"/>
              <a:gd name="T64" fmla="*/ 2147483647 w 2377"/>
              <a:gd name="T65" fmla="*/ 2147483647 h 2371"/>
              <a:gd name="T66" fmla="*/ 2147483647 w 2377"/>
              <a:gd name="T67" fmla="*/ 2147483647 h 2371"/>
              <a:gd name="T68" fmla="*/ 2147483647 w 2377"/>
              <a:gd name="T69" fmla="*/ 2147483647 h 2371"/>
              <a:gd name="T70" fmla="*/ 2147483647 w 2377"/>
              <a:gd name="T71" fmla="*/ 2147483647 h 2371"/>
              <a:gd name="T72" fmla="*/ 2147483647 w 2377"/>
              <a:gd name="T73" fmla="*/ 2147483647 h 2371"/>
              <a:gd name="T74" fmla="*/ 2147483647 w 2377"/>
              <a:gd name="T75" fmla="*/ 2147483647 h 2371"/>
              <a:gd name="T76" fmla="*/ 2147483647 w 2377"/>
              <a:gd name="T77" fmla="*/ 2147483647 h 2371"/>
              <a:gd name="T78" fmla="*/ 2147483647 w 2377"/>
              <a:gd name="T79" fmla="*/ 2147483647 h 2371"/>
              <a:gd name="T80" fmla="*/ 2147483647 w 2377"/>
              <a:gd name="T81" fmla="*/ 2147483647 h 2371"/>
              <a:gd name="T82" fmla="*/ 2147483647 w 2377"/>
              <a:gd name="T83" fmla="*/ 2147483647 h 2371"/>
              <a:gd name="T84" fmla="*/ 2147483647 w 2377"/>
              <a:gd name="T85" fmla="*/ 2147483647 h 2371"/>
              <a:gd name="T86" fmla="*/ 2147483647 w 2377"/>
              <a:gd name="T87" fmla="*/ 2147483647 h 2371"/>
              <a:gd name="T88" fmla="*/ 2147483647 w 2377"/>
              <a:gd name="T89" fmla="*/ 2147483647 h 2371"/>
              <a:gd name="T90" fmla="*/ 2147483647 w 2377"/>
              <a:gd name="T91" fmla="*/ 2147483647 h 2371"/>
              <a:gd name="T92" fmla="*/ 2147483647 w 2377"/>
              <a:gd name="T93" fmla="*/ 2147483647 h 2371"/>
              <a:gd name="T94" fmla="*/ 2147483647 w 2377"/>
              <a:gd name="T95" fmla="*/ 2147483647 h 2371"/>
              <a:gd name="T96" fmla="*/ 2147483647 w 2377"/>
              <a:gd name="T97" fmla="*/ 2147483647 h 2371"/>
              <a:gd name="T98" fmla="*/ 2147483647 w 2377"/>
              <a:gd name="T99" fmla="*/ 2147483647 h 2371"/>
              <a:gd name="T100" fmla="*/ 2147483647 w 2377"/>
              <a:gd name="T101" fmla="*/ 2147483647 h 2371"/>
              <a:gd name="T102" fmla="*/ 2147483647 w 2377"/>
              <a:gd name="T103" fmla="*/ 2147483647 h 2371"/>
              <a:gd name="T104" fmla="*/ 2147483647 w 2377"/>
              <a:gd name="T105" fmla="*/ 2147483647 h 23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77"/>
              <a:gd name="T160" fmla="*/ 0 h 2371"/>
              <a:gd name="T161" fmla="*/ 2377 w 2377"/>
              <a:gd name="T162" fmla="*/ 2371 h 237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0" y="1130"/>
                </a:lnTo>
                <a:lnTo>
                  <a:pt x="2362" y="1126"/>
                </a:lnTo>
                <a:lnTo>
                  <a:pt x="2353" y="1124"/>
                </a:lnTo>
                <a:lnTo>
                  <a:pt x="2343" y="1127"/>
                </a:lnTo>
                <a:lnTo>
                  <a:pt x="2334" y="1132"/>
                </a:lnTo>
                <a:lnTo>
                  <a:pt x="2323" y="1139"/>
                </a:lnTo>
                <a:lnTo>
                  <a:pt x="2314" y="1151"/>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close/>
              </a:path>
            </a:pathLst>
          </a:custGeom>
          <a:solidFill>
            <a:srgbClr val="FF9900"/>
          </a:solidFill>
          <a:ln>
            <a:noFill/>
          </a:ln>
          <a:extLst>
            <a:ext uri="{91240B29-F687-4F45-9708-019B960494DF}">
              <a14:hiddenLine xmlns:a14="http://schemas.microsoft.com/office/drawing/2010/main" w="28575">
                <a:solidFill>
                  <a:srgbClr val="000000"/>
                </a:solidFill>
                <a:round/>
                <a:headEnd/>
                <a:tailEnd/>
              </a14:hiddenLine>
            </a:ext>
          </a:extLst>
        </p:spPr>
        <p:txBody>
          <a:bodyPr bIns="360000" anchor="ctr"/>
          <a:lstStyle>
            <a:lvl1pPr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Tx/>
              <a:buFontTx/>
              <a:buNone/>
            </a:pPr>
            <a:r>
              <a:rPr lang="en-GB" altLang="en-US" sz="2200" b="1" dirty="0">
                <a:solidFill>
                  <a:schemeClr val="bg1"/>
                </a:solidFill>
                <a:latin typeface="Arial" panose="020B0604020202020204" pitchFamily="34" charset="0"/>
                <a:cs typeface="Arial" panose="020B0604020202020204" pitchFamily="34" charset="0"/>
              </a:rPr>
              <a:t>Land</a:t>
            </a:r>
          </a:p>
          <a:p>
            <a:pPr algn="ctr" eaLnBrk="1" hangingPunct="1">
              <a:lnSpc>
                <a:spcPct val="100000"/>
              </a:lnSpc>
              <a:spcAft>
                <a:spcPct val="0"/>
              </a:spcAft>
              <a:buClrTx/>
              <a:buSzTx/>
              <a:buFontTx/>
              <a:buNone/>
            </a:pPr>
            <a:r>
              <a:rPr lang="en-GB" altLang="en-US" sz="2200" b="1" dirty="0">
                <a:solidFill>
                  <a:schemeClr val="bg1"/>
                </a:solidFill>
                <a:latin typeface="Arial" panose="020B0604020202020204" pitchFamily="34" charset="0"/>
                <a:cs typeface="Arial" panose="020B0604020202020204" pitchFamily="34" charset="0"/>
              </a:rPr>
              <a:t> cover</a:t>
            </a:r>
          </a:p>
        </p:txBody>
      </p:sp>
      <p:sp>
        <p:nvSpPr>
          <p:cNvPr id="10" name="Freeform 9"/>
          <p:cNvSpPr>
            <a:spLocks/>
          </p:cNvSpPr>
          <p:nvPr/>
        </p:nvSpPr>
        <p:spPr bwMode="auto">
          <a:xfrm rot="20945958">
            <a:off x="7255912" y="1647328"/>
            <a:ext cx="1961281" cy="1185599"/>
          </a:xfrm>
          <a:custGeom>
            <a:avLst/>
            <a:gdLst>
              <a:gd name="T0" fmla="*/ 2147483647 w 2773"/>
              <a:gd name="T1" fmla="*/ 2147483647 h 1976"/>
              <a:gd name="T2" fmla="*/ 2147483647 w 2773"/>
              <a:gd name="T3" fmla="*/ 2147483647 h 1976"/>
              <a:gd name="T4" fmla="*/ 2147483647 w 2773"/>
              <a:gd name="T5" fmla="*/ 2147483647 h 1976"/>
              <a:gd name="T6" fmla="*/ 2147483647 w 2773"/>
              <a:gd name="T7" fmla="*/ 2147483647 h 1976"/>
              <a:gd name="T8" fmla="*/ 2147483647 w 2773"/>
              <a:gd name="T9" fmla="*/ 0 h 1976"/>
              <a:gd name="T10" fmla="*/ 2147483647 w 2773"/>
              <a:gd name="T11" fmla="*/ 2147483647 h 1976"/>
              <a:gd name="T12" fmla="*/ 2147483647 w 2773"/>
              <a:gd name="T13" fmla="*/ 2147483647 h 1976"/>
              <a:gd name="T14" fmla="*/ 2147483647 w 2773"/>
              <a:gd name="T15" fmla="*/ 2147483647 h 1976"/>
              <a:gd name="T16" fmla="*/ 2147483647 w 2773"/>
              <a:gd name="T17" fmla="*/ 2147483647 h 1976"/>
              <a:gd name="T18" fmla="*/ 2147483647 w 2773"/>
              <a:gd name="T19" fmla="*/ 2147483647 h 1976"/>
              <a:gd name="T20" fmla="*/ 2147483647 w 2773"/>
              <a:gd name="T21" fmla="*/ 2147483647 h 1976"/>
              <a:gd name="T22" fmla="*/ 2147483647 w 2773"/>
              <a:gd name="T23" fmla="*/ 2147483647 h 1976"/>
              <a:gd name="T24" fmla="*/ 2147483647 w 2773"/>
              <a:gd name="T25" fmla="*/ 2147483647 h 1976"/>
              <a:gd name="T26" fmla="*/ 2147483647 w 2773"/>
              <a:gd name="T27" fmla="*/ 2147483647 h 1976"/>
              <a:gd name="T28" fmla="*/ 2147483647 w 2773"/>
              <a:gd name="T29" fmla="*/ 2147483647 h 1976"/>
              <a:gd name="T30" fmla="*/ 2147483647 w 2773"/>
              <a:gd name="T31" fmla="*/ 2147483647 h 1976"/>
              <a:gd name="T32" fmla="*/ 2147483647 w 2773"/>
              <a:gd name="T33" fmla="*/ 2147483647 h 1976"/>
              <a:gd name="T34" fmla="*/ 2147483647 w 2773"/>
              <a:gd name="T35" fmla="*/ 2147483647 h 1976"/>
              <a:gd name="T36" fmla="*/ 2147483647 w 2773"/>
              <a:gd name="T37" fmla="*/ 2147483647 h 1976"/>
              <a:gd name="T38" fmla="*/ 2147483647 w 2773"/>
              <a:gd name="T39" fmla="*/ 2147483647 h 1976"/>
              <a:gd name="T40" fmla="*/ 2147483647 w 2773"/>
              <a:gd name="T41" fmla="*/ 2147483647 h 1976"/>
              <a:gd name="T42" fmla="*/ 2147483647 w 2773"/>
              <a:gd name="T43" fmla="*/ 2147483647 h 1976"/>
              <a:gd name="T44" fmla="*/ 2147483647 w 2773"/>
              <a:gd name="T45" fmla="*/ 2147483647 h 1976"/>
              <a:gd name="T46" fmla="*/ 2147483647 w 2773"/>
              <a:gd name="T47" fmla="*/ 2147483647 h 1976"/>
              <a:gd name="T48" fmla="*/ 2147483647 w 2773"/>
              <a:gd name="T49" fmla="*/ 2147483647 h 1976"/>
              <a:gd name="T50" fmla="*/ 2147483647 w 2773"/>
              <a:gd name="T51" fmla="*/ 2147483647 h 1976"/>
              <a:gd name="T52" fmla="*/ 2147483647 w 2773"/>
              <a:gd name="T53" fmla="*/ 2147483647 h 1976"/>
              <a:gd name="T54" fmla="*/ 2147483647 w 2773"/>
              <a:gd name="T55" fmla="*/ 2147483647 h 1976"/>
              <a:gd name="T56" fmla="*/ 2147483647 w 2773"/>
              <a:gd name="T57" fmla="*/ 2147483647 h 1976"/>
              <a:gd name="T58" fmla="*/ 2147483647 w 2773"/>
              <a:gd name="T59" fmla="*/ 2147483647 h 1976"/>
              <a:gd name="T60" fmla="*/ 2147483647 w 2773"/>
              <a:gd name="T61" fmla="*/ 2147483647 h 1976"/>
              <a:gd name="T62" fmla="*/ 2147483647 w 2773"/>
              <a:gd name="T63" fmla="*/ 2147483647 h 1976"/>
              <a:gd name="T64" fmla="*/ 2147483647 w 2773"/>
              <a:gd name="T65" fmla="*/ 2147483647 h 1976"/>
              <a:gd name="T66" fmla="*/ 2147483647 w 2773"/>
              <a:gd name="T67" fmla="*/ 2147483647 h 1976"/>
              <a:gd name="T68" fmla="*/ 2147483647 w 2773"/>
              <a:gd name="T69" fmla="*/ 2147483647 h 1976"/>
              <a:gd name="T70" fmla="*/ 2147483647 w 2773"/>
              <a:gd name="T71" fmla="*/ 2147483647 h 1976"/>
              <a:gd name="T72" fmla="*/ 2147483647 w 2773"/>
              <a:gd name="T73" fmla="*/ 2147483647 h 1976"/>
              <a:gd name="T74" fmla="*/ 2147483647 w 2773"/>
              <a:gd name="T75" fmla="*/ 2147483647 h 1976"/>
              <a:gd name="T76" fmla="*/ 2147483647 w 2773"/>
              <a:gd name="T77" fmla="*/ 2147483647 h 1976"/>
              <a:gd name="T78" fmla="*/ 2147483647 w 2773"/>
              <a:gd name="T79" fmla="*/ 2147483647 h 1976"/>
              <a:gd name="T80" fmla="*/ 2147483647 w 2773"/>
              <a:gd name="T81" fmla="*/ 2147483647 h 1976"/>
              <a:gd name="T82" fmla="*/ 2147483647 w 2773"/>
              <a:gd name="T83" fmla="*/ 2147483647 h 1976"/>
              <a:gd name="T84" fmla="*/ 2147483647 w 2773"/>
              <a:gd name="T85" fmla="*/ 2147483647 h 1976"/>
              <a:gd name="T86" fmla="*/ 2147483647 w 2773"/>
              <a:gd name="T87" fmla="*/ 2147483647 h 1976"/>
              <a:gd name="T88" fmla="*/ 2147483647 w 2773"/>
              <a:gd name="T89" fmla="*/ 2147483647 h 1976"/>
              <a:gd name="T90" fmla="*/ 2147483647 w 2773"/>
              <a:gd name="T91" fmla="*/ 2147483647 h 1976"/>
              <a:gd name="T92" fmla="*/ 2147483647 w 2773"/>
              <a:gd name="T93" fmla="*/ 2147483647 h 1976"/>
              <a:gd name="T94" fmla="*/ 2147483647 w 2773"/>
              <a:gd name="T95" fmla="*/ 2147483647 h 1976"/>
              <a:gd name="T96" fmla="*/ 2147483647 w 2773"/>
              <a:gd name="T97" fmla="*/ 2147483647 h 1976"/>
              <a:gd name="T98" fmla="*/ 2147483647 w 2773"/>
              <a:gd name="T99" fmla="*/ 2147483647 h 1976"/>
              <a:gd name="T100" fmla="*/ 2147483647 w 2773"/>
              <a:gd name="T101" fmla="*/ 2147483647 h 1976"/>
              <a:gd name="T102" fmla="*/ 2147483647 w 2773"/>
              <a:gd name="T103" fmla="*/ 2147483647 h 1976"/>
              <a:gd name="T104" fmla="*/ 2147483647 w 2773"/>
              <a:gd name="T105" fmla="*/ 2147483647 h 1976"/>
              <a:gd name="T106" fmla="*/ 2147483647 w 2773"/>
              <a:gd name="T107" fmla="*/ 2147483647 h 1976"/>
              <a:gd name="T108" fmla="*/ 2147483647 w 2773"/>
              <a:gd name="T109" fmla="*/ 2147483647 h 1976"/>
              <a:gd name="T110" fmla="*/ 2147483647 w 2773"/>
              <a:gd name="T111" fmla="*/ 2147483647 h 1976"/>
              <a:gd name="T112" fmla="*/ 2147483647 w 2773"/>
              <a:gd name="T113" fmla="*/ 2147483647 h 1976"/>
              <a:gd name="T114" fmla="*/ 2147483647 w 2773"/>
              <a:gd name="T115" fmla="*/ 2147483647 h 1976"/>
              <a:gd name="T116" fmla="*/ 2147483647 w 2773"/>
              <a:gd name="T117" fmla="*/ 2147483647 h 1976"/>
              <a:gd name="T118" fmla="*/ 2147483647 w 2773"/>
              <a:gd name="T119" fmla="*/ 2147483647 h 1976"/>
              <a:gd name="T120" fmla="*/ 2147483647 w 2773"/>
              <a:gd name="T121" fmla="*/ 2147483647 h 1976"/>
              <a:gd name="T122" fmla="*/ 2147483647 w 2773"/>
              <a:gd name="T123" fmla="*/ 2147483647 h 19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73"/>
              <a:gd name="T187" fmla="*/ 0 h 1976"/>
              <a:gd name="T188" fmla="*/ 2773 w 2773"/>
              <a:gd name="T189" fmla="*/ 1976 h 197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0" y="825"/>
                </a:lnTo>
                <a:lnTo>
                  <a:pt x="2441" y="835"/>
                </a:lnTo>
                <a:lnTo>
                  <a:pt x="2432" y="844"/>
                </a:lnTo>
                <a:lnTo>
                  <a:pt x="2421" y="849"/>
                </a:lnTo>
                <a:lnTo>
                  <a:pt x="2412" y="850"/>
                </a:lnTo>
                <a:lnTo>
                  <a:pt x="2403" y="850"/>
                </a:lnTo>
                <a:lnTo>
                  <a:pt x="2394" y="846"/>
                </a:lnTo>
                <a:lnTo>
                  <a:pt x="2387" y="838"/>
                </a:lnTo>
                <a:lnTo>
                  <a:pt x="2382" y="831"/>
                </a:lnTo>
                <a:lnTo>
                  <a:pt x="2379" y="822"/>
                </a:lnTo>
                <a:lnTo>
                  <a:pt x="2378" y="810"/>
                </a:lnTo>
                <a:lnTo>
                  <a:pt x="2376" y="798"/>
                </a:lnTo>
                <a:lnTo>
                  <a:pt x="2376" y="547"/>
                </a:lnTo>
                <a:lnTo>
                  <a:pt x="2375" y="547"/>
                </a:lnTo>
                <a:lnTo>
                  <a:pt x="2375"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68"/>
                </a:lnTo>
                <a:lnTo>
                  <a:pt x="391" y="880"/>
                </a:lnTo>
                <a:lnTo>
                  <a:pt x="388" y="889"/>
                </a:lnTo>
                <a:lnTo>
                  <a:pt x="384" y="897"/>
                </a:lnTo>
                <a:lnTo>
                  <a:pt x="378" y="904"/>
                </a:lnTo>
                <a:lnTo>
                  <a:pt x="369" y="909"/>
                </a:lnTo>
                <a:lnTo>
                  <a:pt x="360" y="909"/>
                </a:lnTo>
                <a:lnTo>
                  <a:pt x="350" y="907"/>
                </a:lnTo>
                <a:lnTo>
                  <a:pt x="341" y="903"/>
                </a:lnTo>
                <a:lnTo>
                  <a:pt x="330" y="894"/>
                </a:lnTo>
                <a:lnTo>
                  <a:pt x="321" y="883"/>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21" y="1152"/>
                </a:lnTo>
                <a:lnTo>
                  <a:pt x="330" y="1140"/>
                </a:lnTo>
                <a:lnTo>
                  <a:pt x="341" y="1131"/>
                </a:lnTo>
                <a:lnTo>
                  <a:pt x="350" y="1127"/>
                </a:lnTo>
                <a:lnTo>
                  <a:pt x="360" y="1125"/>
                </a:lnTo>
                <a:lnTo>
                  <a:pt x="369" y="1127"/>
                </a:lnTo>
                <a:lnTo>
                  <a:pt x="378" y="1130"/>
                </a:lnTo>
                <a:lnTo>
                  <a:pt x="384" y="1137"/>
                </a:lnTo>
                <a:lnTo>
                  <a:pt x="388" y="1145"/>
                </a:lnTo>
                <a:lnTo>
                  <a:pt x="391" y="1154"/>
                </a:lnTo>
                <a:lnTo>
                  <a:pt x="394" y="1166"/>
                </a:lnTo>
                <a:lnTo>
                  <a:pt x="394" y="1178"/>
                </a:lnTo>
                <a:lnTo>
                  <a:pt x="394" y="1429"/>
                </a:lnTo>
                <a:lnTo>
                  <a:pt x="396" y="1429"/>
                </a:lnTo>
                <a:lnTo>
                  <a:pt x="396"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8" y="1107"/>
                </a:lnTo>
                <a:lnTo>
                  <a:pt x="2379" y="1097"/>
                </a:lnTo>
                <a:lnTo>
                  <a:pt x="2382" y="1086"/>
                </a:lnTo>
                <a:lnTo>
                  <a:pt x="2387" y="1079"/>
                </a:lnTo>
                <a:lnTo>
                  <a:pt x="2394" y="1073"/>
                </a:lnTo>
                <a:lnTo>
                  <a:pt x="2403" y="1068"/>
                </a:lnTo>
                <a:lnTo>
                  <a:pt x="2412" y="1067"/>
                </a:lnTo>
                <a:lnTo>
                  <a:pt x="2421" y="1068"/>
                </a:lnTo>
                <a:lnTo>
                  <a:pt x="2432" y="1074"/>
                </a:lnTo>
                <a:lnTo>
                  <a:pt x="2441" y="1082"/>
                </a:lnTo>
                <a:lnTo>
                  <a:pt x="2450" y="1094"/>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close/>
              </a:path>
            </a:pathLst>
          </a:custGeom>
          <a:solidFill>
            <a:srgbClr val="008080"/>
          </a:solidFill>
          <a:ln>
            <a:noFill/>
          </a:ln>
          <a:extLst>
            <a:ext uri="{91240B29-F687-4F45-9708-019B960494DF}">
              <a14:hiddenLine xmlns:a14="http://schemas.microsoft.com/office/drawing/2010/main" w="28575">
                <a:solidFill>
                  <a:srgbClr val="000000"/>
                </a:solidFill>
                <a:round/>
                <a:headEnd/>
                <a:tailEnd/>
              </a14:hiddenLine>
            </a:ext>
          </a:extLst>
        </p:spPr>
        <p:txBody>
          <a:bodyPr bIns="360000" anchor="ctr"/>
          <a:lstStyle>
            <a:lvl1pPr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Tx/>
              <a:buFontTx/>
              <a:buNone/>
            </a:pPr>
            <a:endParaRPr lang="en-GB" altLang="en-US" sz="2200" dirty="0" smtClean="0">
              <a:latin typeface="Arial" panose="020B0604020202020204" pitchFamily="34" charset="0"/>
              <a:cs typeface="Arial" panose="020B0604020202020204" pitchFamily="34" charset="0"/>
            </a:endParaRPr>
          </a:p>
          <a:p>
            <a:pPr algn="ctr" eaLnBrk="1" hangingPunct="1">
              <a:lnSpc>
                <a:spcPct val="100000"/>
              </a:lnSpc>
              <a:spcAft>
                <a:spcPct val="0"/>
              </a:spcAft>
              <a:buClrTx/>
              <a:buSzTx/>
              <a:buFontTx/>
              <a:buNone/>
            </a:pPr>
            <a:r>
              <a:rPr lang="en-GB" altLang="en-US" sz="2200" b="1" dirty="0" smtClean="0">
                <a:solidFill>
                  <a:schemeClr val="bg1"/>
                </a:solidFill>
                <a:latin typeface="Arial" panose="020B0604020202020204" pitchFamily="34" charset="0"/>
                <a:cs typeface="Arial" panose="020B0604020202020204" pitchFamily="34" charset="0"/>
              </a:rPr>
              <a:t>Ocean </a:t>
            </a:r>
            <a:br>
              <a:rPr lang="en-GB" altLang="en-US" sz="2200" b="1" dirty="0" smtClean="0">
                <a:solidFill>
                  <a:schemeClr val="bg1"/>
                </a:solidFill>
                <a:latin typeface="Arial" panose="020B0604020202020204" pitchFamily="34" charset="0"/>
                <a:cs typeface="Arial" panose="020B0604020202020204" pitchFamily="34" charset="0"/>
              </a:rPr>
            </a:br>
            <a:r>
              <a:rPr lang="en-GB" altLang="en-US" sz="2200" b="1" dirty="0" smtClean="0">
                <a:solidFill>
                  <a:schemeClr val="bg1"/>
                </a:solidFill>
                <a:latin typeface="Arial" panose="020B0604020202020204" pitchFamily="34" charset="0"/>
                <a:cs typeface="Arial" panose="020B0604020202020204" pitchFamily="34" charset="0"/>
              </a:rPr>
              <a:t>currents</a:t>
            </a:r>
            <a:endParaRPr lang="en-GB" altLang="en-US" sz="2200" b="1" dirty="0">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5734869" y="2079707"/>
            <a:ext cx="2028989" cy="1179607"/>
            <a:chOff x="3877366" y="182046"/>
            <a:chExt cx="3614737" cy="1997075"/>
          </a:xfrm>
        </p:grpSpPr>
        <p:grpSp>
          <p:nvGrpSpPr>
            <p:cNvPr id="11" name="Group 10"/>
            <p:cNvGrpSpPr>
              <a:grpSpLocks/>
            </p:cNvGrpSpPr>
            <p:nvPr/>
          </p:nvGrpSpPr>
          <p:grpSpPr bwMode="auto">
            <a:xfrm>
              <a:off x="3877366" y="182046"/>
              <a:ext cx="3614737" cy="1997075"/>
              <a:chOff x="-3155324" y="37734"/>
              <a:chExt cx="3615812" cy="1996731"/>
            </a:xfrm>
          </p:grpSpPr>
          <p:sp>
            <p:nvSpPr>
              <p:cNvPr id="12" name="Freeform 21"/>
              <p:cNvSpPr>
                <a:spLocks/>
              </p:cNvSpPr>
              <p:nvPr/>
            </p:nvSpPr>
            <p:spPr bwMode="auto">
              <a:xfrm>
                <a:off x="-3136735" y="37734"/>
                <a:ext cx="3597223" cy="1996731"/>
              </a:xfrm>
              <a:custGeom>
                <a:avLst/>
                <a:gdLst>
                  <a:gd name="T0" fmla="*/ 2147483647 w 2773"/>
                  <a:gd name="T1" fmla="*/ 2147483647 h 1976"/>
                  <a:gd name="T2" fmla="*/ 2147483647 w 2773"/>
                  <a:gd name="T3" fmla="*/ 2147483647 h 1976"/>
                  <a:gd name="T4" fmla="*/ 2147483647 w 2773"/>
                  <a:gd name="T5" fmla="*/ 2147483647 h 1976"/>
                  <a:gd name="T6" fmla="*/ 2147483647 w 2773"/>
                  <a:gd name="T7" fmla="*/ 2147483647 h 1976"/>
                  <a:gd name="T8" fmla="*/ 2147483647 w 2773"/>
                  <a:gd name="T9" fmla="*/ 0 h 1976"/>
                  <a:gd name="T10" fmla="*/ 2147483647 w 2773"/>
                  <a:gd name="T11" fmla="*/ 2147483647 h 1976"/>
                  <a:gd name="T12" fmla="*/ 2147483647 w 2773"/>
                  <a:gd name="T13" fmla="*/ 2147483647 h 1976"/>
                  <a:gd name="T14" fmla="*/ 2147483647 w 2773"/>
                  <a:gd name="T15" fmla="*/ 2147483647 h 1976"/>
                  <a:gd name="T16" fmla="*/ 2147483647 w 2773"/>
                  <a:gd name="T17" fmla="*/ 2147483647 h 1976"/>
                  <a:gd name="T18" fmla="*/ 2147483647 w 2773"/>
                  <a:gd name="T19" fmla="*/ 2147483647 h 1976"/>
                  <a:gd name="T20" fmla="*/ 2147483647 w 2773"/>
                  <a:gd name="T21" fmla="*/ 2147483647 h 1976"/>
                  <a:gd name="T22" fmla="*/ 2147483647 w 2773"/>
                  <a:gd name="T23" fmla="*/ 2147483647 h 1976"/>
                  <a:gd name="T24" fmla="*/ 2147483647 w 2773"/>
                  <a:gd name="T25" fmla="*/ 2147483647 h 1976"/>
                  <a:gd name="T26" fmla="*/ 2147483647 w 2773"/>
                  <a:gd name="T27" fmla="*/ 2147483647 h 1976"/>
                  <a:gd name="T28" fmla="*/ 2147483647 w 2773"/>
                  <a:gd name="T29" fmla="*/ 2147483647 h 1976"/>
                  <a:gd name="T30" fmla="*/ 2147483647 w 2773"/>
                  <a:gd name="T31" fmla="*/ 2147483647 h 1976"/>
                  <a:gd name="T32" fmla="*/ 2147483647 w 2773"/>
                  <a:gd name="T33" fmla="*/ 2147483647 h 1976"/>
                  <a:gd name="T34" fmla="*/ 2147483647 w 2773"/>
                  <a:gd name="T35" fmla="*/ 2147483647 h 1976"/>
                  <a:gd name="T36" fmla="*/ 2147483647 w 2773"/>
                  <a:gd name="T37" fmla="*/ 2147483647 h 1976"/>
                  <a:gd name="T38" fmla="*/ 2147483647 w 2773"/>
                  <a:gd name="T39" fmla="*/ 2147483647 h 1976"/>
                  <a:gd name="T40" fmla="*/ 2147483647 w 2773"/>
                  <a:gd name="T41" fmla="*/ 2147483647 h 1976"/>
                  <a:gd name="T42" fmla="*/ 2147483647 w 2773"/>
                  <a:gd name="T43" fmla="*/ 2147483647 h 1976"/>
                  <a:gd name="T44" fmla="*/ 2147483647 w 2773"/>
                  <a:gd name="T45" fmla="*/ 2147483647 h 1976"/>
                  <a:gd name="T46" fmla="*/ 2147483647 w 2773"/>
                  <a:gd name="T47" fmla="*/ 2147483647 h 1976"/>
                  <a:gd name="T48" fmla="*/ 2147483647 w 2773"/>
                  <a:gd name="T49" fmla="*/ 2147483647 h 1976"/>
                  <a:gd name="T50" fmla="*/ 2147483647 w 2773"/>
                  <a:gd name="T51" fmla="*/ 2147483647 h 1976"/>
                  <a:gd name="T52" fmla="*/ 2147483647 w 2773"/>
                  <a:gd name="T53" fmla="*/ 2147483647 h 1976"/>
                  <a:gd name="T54" fmla="*/ 2147483647 w 2773"/>
                  <a:gd name="T55" fmla="*/ 2147483647 h 1976"/>
                  <a:gd name="T56" fmla="*/ 2147483647 w 2773"/>
                  <a:gd name="T57" fmla="*/ 2147483647 h 1976"/>
                  <a:gd name="T58" fmla="*/ 2147483647 w 2773"/>
                  <a:gd name="T59" fmla="*/ 2147483647 h 1976"/>
                  <a:gd name="T60" fmla="*/ 2147483647 w 2773"/>
                  <a:gd name="T61" fmla="*/ 2147483647 h 1976"/>
                  <a:gd name="T62" fmla="*/ 2147483647 w 2773"/>
                  <a:gd name="T63" fmla="*/ 2147483647 h 1976"/>
                  <a:gd name="T64" fmla="*/ 2147483647 w 2773"/>
                  <a:gd name="T65" fmla="*/ 2147483647 h 1976"/>
                  <a:gd name="T66" fmla="*/ 2147483647 w 2773"/>
                  <a:gd name="T67" fmla="*/ 2147483647 h 1976"/>
                  <a:gd name="T68" fmla="*/ 2147483647 w 2773"/>
                  <a:gd name="T69" fmla="*/ 2147483647 h 1976"/>
                  <a:gd name="T70" fmla="*/ 2147483647 w 2773"/>
                  <a:gd name="T71" fmla="*/ 2147483647 h 1976"/>
                  <a:gd name="T72" fmla="*/ 2147483647 w 2773"/>
                  <a:gd name="T73" fmla="*/ 2147483647 h 1976"/>
                  <a:gd name="T74" fmla="*/ 2147483647 w 2773"/>
                  <a:gd name="T75" fmla="*/ 2147483647 h 1976"/>
                  <a:gd name="T76" fmla="*/ 2147483647 w 2773"/>
                  <a:gd name="T77" fmla="*/ 2147483647 h 1976"/>
                  <a:gd name="T78" fmla="*/ 2147483647 w 2773"/>
                  <a:gd name="T79" fmla="*/ 2147483647 h 1976"/>
                  <a:gd name="T80" fmla="*/ 2147483647 w 2773"/>
                  <a:gd name="T81" fmla="*/ 2147483647 h 1976"/>
                  <a:gd name="T82" fmla="*/ 2147483647 w 2773"/>
                  <a:gd name="T83" fmla="*/ 2147483647 h 1976"/>
                  <a:gd name="T84" fmla="*/ 2147483647 w 2773"/>
                  <a:gd name="T85" fmla="*/ 2147483647 h 1976"/>
                  <a:gd name="T86" fmla="*/ 2147483647 w 2773"/>
                  <a:gd name="T87" fmla="*/ 2147483647 h 1976"/>
                  <a:gd name="T88" fmla="*/ 2147483647 w 2773"/>
                  <a:gd name="T89" fmla="*/ 2147483647 h 1976"/>
                  <a:gd name="T90" fmla="*/ 2147483647 w 2773"/>
                  <a:gd name="T91" fmla="*/ 2147483647 h 1976"/>
                  <a:gd name="T92" fmla="*/ 2147483647 w 2773"/>
                  <a:gd name="T93" fmla="*/ 2147483647 h 1976"/>
                  <a:gd name="T94" fmla="*/ 2147483647 w 2773"/>
                  <a:gd name="T95" fmla="*/ 2147483647 h 1976"/>
                  <a:gd name="T96" fmla="*/ 2147483647 w 2773"/>
                  <a:gd name="T97" fmla="*/ 2147483647 h 1976"/>
                  <a:gd name="T98" fmla="*/ 2147483647 w 2773"/>
                  <a:gd name="T99" fmla="*/ 2147483647 h 1976"/>
                  <a:gd name="T100" fmla="*/ 2147483647 w 2773"/>
                  <a:gd name="T101" fmla="*/ 2147483647 h 1976"/>
                  <a:gd name="T102" fmla="*/ 2147483647 w 2773"/>
                  <a:gd name="T103" fmla="*/ 2147483647 h 1976"/>
                  <a:gd name="T104" fmla="*/ 2147483647 w 2773"/>
                  <a:gd name="T105" fmla="*/ 2147483647 h 1976"/>
                  <a:gd name="T106" fmla="*/ 2147483647 w 2773"/>
                  <a:gd name="T107" fmla="*/ 2147483647 h 1976"/>
                  <a:gd name="T108" fmla="*/ 2147483647 w 2773"/>
                  <a:gd name="T109" fmla="*/ 2147483647 h 1976"/>
                  <a:gd name="T110" fmla="*/ 2147483647 w 2773"/>
                  <a:gd name="T111" fmla="*/ 2147483647 h 1976"/>
                  <a:gd name="T112" fmla="*/ 2147483647 w 2773"/>
                  <a:gd name="T113" fmla="*/ 2147483647 h 1976"/>
                  <a:gd name="T114" fmla="*/ 2147483647 w 2773"/>
                  <a:gd name="T115" fmla="*/ 2147483647 h 1976"/>
                  <a:gd name="T116" fmla="*/ 2147483647 w 2773"/>
                  <a:gd name="T117" fmla="*/ 2147483647 h 1976"/>
                  <a:gd name="T118" fmla="*/ 2147483647 w 2773"/>
                  <a:gd name="T119" fmla="*/ 2147483647 h 1976"/>
                  <a:gd name="T120" fmla="*/ 2147483647 w 2773"/>
                  <a:gd name="T121" fmla="*/ 2147483647 h 1976"/>
                  <a:gd name="T122" fmla="*/ 2147483647 w 2773"/>
                  <a:gd name="T123" fmla="*/ 2147483647 h 19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73" h="1976">
                    <a:moveTo>
                      <a:pt x="2587" y="729"/>
                    </a:moveTo>
                    <a:lnTo>
                      <a:pt x="2587" y="729"/>
                    </a:lnTo>
                    <a:lnTo>
                      <a:pt x="2571" y="731"/>
                    </a:lnTo>
                    <a:lnTo>
                      <a:pt x="2556" y="734"/>
                    </a:lnTo>
                    <a:lnTo>
                      <a:pt x="2542" y="737"/>
                    </a:lnTo>
                    <a:lnTo>
                      <a:pt x="2529" y="743"/>
                    </a:lnTo>
                    <a:lnTo>
                      <a:pt x="2518" y="749"/>
                    </a:lnTo>
                    <a:lnTo>
                      <a:pt x="2507" y="755"/>
                    </a:lnTo>
                    <a:lnTo>
                      <a:pt x="2498" y="762"/>
                    </a:lnTo>
                    <a:lnTo>
                      <a:pt x="2489" y="770"/>
                    </a:lnTo>
                    <a:lnTo>
                      <a:pt x="2475" y="784"/>
                    </a:lnTo>
                    <a:lnTo>
                      <a:pt x="2466" y="798"/>
                    </a:lnTo>
                    <a:lnTo>
                      <a:pt x="2459" y="810"/>
                    </a:lnTo>
                    <a:lnTo>
                      <a:pt x="2450" y="825"/>
                    </a:lnTo>
                    <a:lnTo>
                      <a:pt x="2441" y="835"/>
                    </a:lnTo>
                    <a:lnTo>
                      <a:pt x="2432" y="844"/>
                    </a:lnTo>
                    <a:lnTo>
                      <a:pt x="2421" y="849"/>
                    </a:lnTo>
                    <a:lnTo>
                      <a:pt x="2412" y="850"/>
                    </a:lnTo>
                    <a:lnTo>
                      <a:pt x="2403" y="850"/>
                    </a:lnTo>
                    <a:lnTo>
                      <a:pt x="2394" y="846"/>
                    </a:lnTo>
                    <a:lnTo>
                      <a:pt x="2387" y="838"/>
                    </a:lnTo>
                    <a:lnTo>
                      <a:pt x="2382" y="831"/>
                    </a:lnTo>
                    <a:lnTo>
                      <a:pt x="2379" y="822"/>
                    </a:lnTo>
                    <a:lnTo>
                      <a:pt x="2378" y="810"/>
                    </a:lnTo>
                    <a:lnTo>
                      <a:pt x="2376" y="798"/>
                    </a:lnTo>
                    <a:lnTo>
                      <a:pt x="2376" y="547"/>
                    </a:lnTo>
                    <a:lnTo>
                      <a:pt x="2375" y="547"/>
                    </a:lnTo>
                    <a:lnTo>
                      <a:pt x="2375" y="0"/>
                    </a:lnTo>
                    <a:lnTo>
                      <a:pt x="1574" y="0"/>
                    </a:lnTo>
                    <a:lnTo>
                      <a:pt x="1562" y="1"/>
                    </a:lnTo>
                    <a:lnTo>
                      <a:pt x="1551" y="3"/>
                    </a:lnTo>
                    <a:lnTo>
                      <a:pt x="1542" y="6"/>
                    </a:lnTo>
                    <a:lnTo>
                      <a:pt x="1536" y="9"/>
                    </a:lnTo>
                    <a:lnTo>
                      <a:pt x="1530" y="13"/>
                    </a:lnTo>
                    <a:lnTo>
                      <a:pt x="1526" y="18"/>
                    </a:lnTo>
                    <a:lnTo>
                      <a:pt x="1523" y="24"/>
                    </a:lnTo>
                    <a:lnTo>
                      <a:pt x="1521" y="30"/>
                    </a:lnTo>
                    <a:lnTo>
                      <a:pt x="1521" y="37"/>
                    </a:lnTo>
                    <a:lnTo>
                      <a:pt x="1523" y="43"/>
                    </a:lnTo>
                    <a:lnTo>
                      <a:pt x="1524" y="50"/>
                    </a:lnTo>
                    <a:lnTo>
                      <a:pt x="1529" y="56"/>
                    </a:lnTo>
                    <a:lnTo>
                      <a:pt x="1535" y="64"/>
                    </a:lnTo>
                    <a:lnTo>
                      <a:pt x="1542" y="70"/>
                    </a:lnTo>
                    <a:lnTo>
                      <a:pt x="1551" y="76"/>
                    </a:lnTo>
                    <a:lnTo>
                      <a:pt x="1562" y="82"/>
                    </a:lnTo>
                    <a:lnTo>
                      <a:pt x="1574" y="89"/>
                    </a:lnTo>
                    <a:lnTo>
                      <a:pt x="1587" y="98"/>
                    </a:lnTo>
                    <a:lnTo>
                      <a:pt x="1602" y="112"/>
                    </a:lnTo>
                    <a:lnTo>
                      <a:pt x="1610" y="121"/>
                    </a:lnTo>
                    <a:lnTo>
                      <a:pt x="1617" y="130"/>
                    </a:lnTo>
                    <a:lnTo>
                      <a:pt x="1623" y="140"/>
                    </a:lnTo>
                    <a:lnTo>
                      <a:pt x="1629" y="152"/>
                    </a:lnTo>
                    <a:lnTo>
                      <a:pt x="1635" y="166"/>
                    </a:lnTo>
                    <a:lnTo>
                      <a:pt x="1638" y="179"/>
                    </a:lnTo>
                    <a:lnTo>
                      <a:pt x="1641" y="194"/>
                    </a:lnTo>
                    <a:lnTo>
                      <a:pt x="1643" y="210"/>
                    </a:lnTo>
                    <a:lnTo>
                      <a:pt x="1641" y="230"/>
                    </a:lnTo>
                    <a:lnTo>
                      <a:pt x="1638" y="248"/>
                    </a:lnTo>
                    <a:lnTo>
                      <a:pt x="1632" y="266"/>
                    </a:lnTo>
                    <a:lnTo>
                      <a:pt x="1625" y="282"/>
                    </a:lnTo>
                    <a:lnTo>
                      <a:pt x="1614" y="299"/>
                    </a:lnTo>
                    <a:lnTo>
                      <a:pt x="1604" y="314"/>
                    </a:lnTo>
                    <a:lnTo>
                      <a:pt x="1590" y="329"/>
                    </a:lnTo>
                    <a:lnTo>
                      <a:pt x="1575" y="340"/>
                    </a:lnTo>
                    <a:lnTo>
                      <a:pt x="1559" y="352"/>
                    </a:lnTo>
                    <a:lnTo>
                      <a:pt x="1541" y="363"/>
                    </a:lnTo>
                    <a:lnTo>
                      <a:pt x="1521" y="373"/>
                    </a:lnTo>
                    <a:lnTo>
                      <a:pt x="1502" y="381"/>
                    </a:lnTo>
                    <a:lnTo>
                      <a:pt x="1481" y="387"/>
                    </a:lnTo>
                    <a:lnTo>
                      <a:pt x="1459" y="391"/>
                    </a:lnTo>
                    <a:lnTo>
                      <a:pt x="1436" y="394"/>
                    </a:lnTo>
                    <a:lnTo>
                      <a:pt x="1412" y="396"/>
                    </a:lnTo>
                    <a:lnTo>
                      <a:pt x="1390" y="394"/>
                    </a:lnTo>
                    <a:lnTo>
                      <a:pt x="1366" y="391"/>
                    </a:lnTo>
                    <a:lnTo>
                      <a:pt x="1345" y="387"/>
                    </a:lnTo>
                    <a:lnTo>
                      <a:pt x="1324" y="381"/>
                    </a:lnTo>
                    <a:lnTo>
                      <a:pt x="1303" y="373"/>
                    </a:lnTo>
                    <a:lnTo>
                      <a:pt x="1284" y="363"/>
                    </a:lnTo>
                    <a:lnTo>
                      <a:pt x="1267" y="352"/>
                    </a:lnTo>
                    <a:lnTo>
                      <a:pt x="1251" y="340"/>
                    </a:lnTo>
                    <a:lnTo>
                      <a:pt x="1236" y="329"/>
                    </a:lnTo>
                    <a:lnTo>
                      <a:pt x="1223" y="314"/>
                    </a:lnTo>
                    <a:lnTo>
                      <a:pt x="1211" y="299"/>
                    </a:lnTo>
                    <a:lnTo>
                      <a:pt x="1202" y="282"/>
                    </a:lnTo>
                    <a:lnTo>
                      <a:pt x="1194" y="266"/>
                    </a:lnTo>
                    <a:lnTo>
                      <a:pt x="1188" y="248"/>
                    </a:lnTo>
                    <a:lnTo>
                      <a:pt x="1185" y="230"/>
                    </a:lnTo>
                    <a:lnTo>
                      <a:pt x="1184" y="210"/>
                    </a:lnTo>
                    <a:lnTo>
                      <a:pt x="1184" y="194"/>
                    </a:lnTo>
                    <a:lnTo>
                      <a:pt x="1187" y="179"/>
                    </a:lnTo>
                    <a:lnTo>
                      <a:pt x="1191" y="166"/>
                    </a:lnTo>
                    <a:lnTo>
                      <a:pt x="1196" y="152"/>
                    </a:lnTo>
                    <a:lnTo>
                      <a:pt x="1202" y="140"/>
                    </a:lnTo>
                    <a:lnTo>
                      <a:pt x="1209" y="130"/>
                    </a:lnTo>
                    <a:lnTo>
                      <a:pt x="1217" y="121"/>
                    </a:lnTo>
                    <a:lnTo>
                      <a:pt x="1224" y="112"/>
                    </a:lnTo>
                    <a:lnTo>
                      <a:pt x="1239" y="98"/>
                    </a:lnTo>
                    <a:lnTo>
                      <a:pt x="1251" y="89"/>
                    </a:lnTo>
                    <a:lnTo>
                      <a:pt x="1264" y="82"/>
                    </a:lnTo>
                    <a:lnTo>
                      <a:pt x="1275" y="76"/>
                    </a:lnTo>
                    <a:lnTo>
                      <a:pt x="1282" y="70"/>
                    </a:lnTo>
                    <a:lnTo>
                      <a:pt x="1290" y="64"/>
                    </a:lnTo>
                    <a:lnTo>
                      <a:pt x="1296" y="56"/>
                    </a:lnTo>
                    <a:lnTo>
                      <a:pt x="1300" y="50"/>
                    </a:lnTo>
                    <a:lnTo>
                      <a:pt x="1303" y="43"/>
                    </a:lnTo>
                    <a:lnTo>
                      <a:pt x="1305" y="37"/>
                    </a:lnTo>
                    <a:lnTo>
                      <a:pt x="1305" y="30"/>
                    </a:lnTo>
                    <a:lnTo>
                      <a:pt x="1303" y="24"/>
                    </a:lnTo>
                    <a:lnTo>
                      <a:pt x="1300" y="18"/>
                    </a:lnTo>
                    <a:lnTo>
                      <a:pt x="1296" y="13"/>
                    </a:lnTo>
                    <a:lnTo>
                      <a:pt x="1290" y="9"/>
                    </a:lnTo>
                    <a:lnTo>
                      <a:pt x="1282" y="6"/>
                    </a:lnTo>
                    <a:lnTo>
                      <a:pt x="1273" y="3"/>
                    </a:lnTo>
                    <a:lnTo>
                      <a:pt x="1263" y="1"/>
                    </a:lnTo>
                    <a:lnTo>
                      <a:pt x="1252" y="0"/>
                    </a:lnTo>
                    <a:lnTo>
                      <a:pt x="396" y="0"/>
                    </a:lnTo>
                    <a:lnTo>
                      <a:pt x="396" y="454"/>
                    </a:lnTo>
                    <a:lnTo>
                      <a:pt x="394" y="454"/>
                    </a:lnTo>
                    <a:lnTo>
                      <a:pt x="394" y="856"/>
                    </a:lnTo>
                    <a:lnTo>
                      <a:pt x="394" y="868"/>
                    </a:lnTo>
                    <a:lnTo>
                      <a:pt x="391" y="880"/>
                    </a:lnTo>
                    <a:lnTo>
                      <a:pt x="388" y="889"/>
                    </a:lnTo>
                    <a:lnTo>
                      <a:pt x="384" y="897"/>
                    </a:lnTo>
                    <a:lnTo>
                      <a:pt x="378" y="904"/>
                    </a:lnTo>
                    <a:lnTo>
                      <a:pt x="369" y="909"/>
                    </a:lnTo>
                    <a:lnTo>
                      <a:pt x="360" y="909"/>
                    </a:lnTo>
                    <a:lnTo>
                      <a:pt x="350" y="907"/>
                    </a:lnTo>
                    <a:lnTo>
                      <a:pt x="341" y="903"/>
                    </a:lnTo>
                    <a:lnTo>
                      <a:pt x="330" y="894"/>
                    </a:lnTo>
                    <a:lnTo>
                      <a:pt x="321" y="883"/>
                    </a:lnTo>
                    <a:lnTo>
                      <a:pt x="314" y="868"/>
                    </a:lnTo>
                    <a:lnTo>
                      <a:pt x="306" y="855"/>
                    </a:lnTo>
                    <a:lnTo>
                      <a:pt x="296" y="843"/>
                    </a:lnTo>
                    <a:lnTo>
                      <a:pt x="282" y="828"/>
                    </a:lnTo>
                    <a:lnTo>
                      <a:pt x="273" y="820"/>
                    </a:lnTo>
                    <a:lnTo>
                      <a:pt x="264" y="813"/>
                    </a:lnTo>
                    <a:lnTo>
                      <a:pt x="254" y="807"/>
                    </a:lnTo>
                    <a:lnTo>
                      <a:pt x="242" y="801"/>
                    </a:lnTo>
                    <a:lnTo>
                      <a:pt x="230" y="795"/>
                    </a:lnTo>
                    <a:lnTo>
                      <a:pt x="215" y="790"/>
                    </a:lnTo>
                    <a:lnTo>
                      <a:pt x="200" y="789"/>
                    </a:lnTo>
                    <a:lnTo>
                      <a:pt x="184" y="787"/>
                    </a:lnTo>
                    <a:lnTo>
                      <a:pt x="166" y="789"/>
                    </a:lnTo>
                    <a:lnTo>
                      <a:pt x="146" y="792"/>
                    </a:lnTo>
                    <a:lnTo>
                      <a:pt x="128" y="798"/>
                    </a:lnTo>
                    <a:lnTo>
                      <a:pt x="112" y="805"/>
                    </a:lnTo>
                    <a:lnTo>
                      <a:pt x="95" y="816"/>
                    </a:lnTo>
                    <a:lnTo>
                      <a:pt x="81" y="826"/>
                    </a:lnTo>
                    <a:lnTo>
                      <a:pt x="67" y="840"/>
                    </a:lnTo>
                    <a:lnTo>
                      <a:pt x="54" y="855"/>
                    </a:lnTo>
                    <a:lnTo>
                      <a:pt x="42" y="871"/>
                    </a:lnTo>
                    <a:lnTo>
                      <a:pt x="31" y="889"/>
                    </a:lnTo>
                    <a:lnTo>
                      <a:pt x="22" y="907"/>
                    </a:lnTo>
                    <a:lnTo>
                      <a:pt x="15" y="928"/>
                    </a:lnTo>
                    <a:lnTo>
                      <a:pt x="7" y="949"/>
                    </a:lnTo>
                    <a:lnTo>
                      <a:pt x="3" y="971"/>
                    </a:lnTo>
                    <a:lnTo>
                      <a:pt x="1" y="994"/>
                    </a:lnTo>
                    <a:lnTo>
                      <a:pt x="0" y="1018"/>
                    </a:lnTo>
                    <a:lnTo>
                      <a:pt x="1" y="1040"/>
                    </a:lnTo>
                    <a:lnTo>
                      <a:pt x="3" y="1064"/>
                    </a:lnTo>
                    <a:lnTo>
                      <a:pt x="7" y="1085"/>
                    </a:lnTo>
                    <a:lnTo>
                      <a:pt x="15" y="1106"/>
                    </a:lnTo>
                    <a:lnTo>
                      <a:pt x="22" y="1127"/>
                    </a:lnTo>
                    <a:lnTo>
                      <a:pt x="31" y="1145"/>
                    </a:lnTo>
                    <a:lnTo>
                      <a:pt x="42" y="1163"/>
                    </a:lnTo>
                    <a:lnTo>
                      <a:pt x="54" y="1179"/>
                    </a:lnTo>
                    <a:lnTo>
                      <a:pt x="67" y="1194"/>
                    </a:lnTo>
                    <a:lnTo>
                      <a:pt x="81" y="1208"/>
                    </a:lnTo>
                    <a:lnTo>
                      <a:pt x="95" y="1219"/>
                    </a:lnTo>
                    <a:lnTo>
                      <a:pt x="112" y="1228"/>
                    </a:lnTo>
                    <a:lnTo>
                      <a:pt x="128" y="1236"/>
                    </a:lnTo>
                    <a:lnTo>
                      <a:pt x="146" y="1242"/>
                    </a:lnTo>
                    <a:lnTo>
                      <a:pt x="166" y="1245"/>
                    </a:lnTo>
                    <a:lnTo>
                      <a:pt x="184" y="1246"/>
                    </a:lnTo>
                    <a:lnTo>
                      <a:pt x="200" y="1245"/>
                    </a:lnTo>
                    <a:lnTo>
                      <a:pt x="215" y="1243"/>
                    </a:lnTo>
                    <a:lnTo>
                      <a:pt x="230" y="1239"/>
                    </a:lnTo>
                    <a:lnTo>
                      <a:pt x="242" y="1234"/>
                    </a:lnTo>
                    <a:lnTo>
                      <a:pt x="254" y="1228"/>
                    </a:lnTo>
                    <a:lnTo>
                      <a:pt x="264" y="1221"/>
                    </a:lnTo>
                    <a:lnTo>
                      <a:pt x="273" y="1213"/>
                    </a:lnTo>
                    <a:lnTo>
                      <a:pt x="282" y="1206"/>
                    </a:lnTo>
                    <a:lnTo>
                      <a:pt x="296" y="1191"/>
                    </a:lnTo>
                    <a:lnTo>
                      <a:pt x="306" y="1179"/>
                    </a:lnTo>
                    <a:lnTo>
                      <a:pt x="314" y="1166"/>
                    </a:lnTo>
                    <a:lnTo>
                      <a:pt x="321" y="1152"/>
                    </a:lnTo>
                    <a:lnTo>
                      <a:pt x="330" y="1140"/>
                    </a:lnTo>
                    <a:lnTo>
                      <a:pt x="341" y="1131"/>
                    </a:lnTo>
                    <a:lnTo>
                      <a:pt x="350" y="1127"/>
                    </a:lnTo>
                    <a:lnTo>
                      <a:pt x="360" y="1125"/>
                    </a:lnTo>
                    <a:lnTo>
                      <a:pt x="369" y="1127"/>
                    </a:lnTo>
                    <a:lnTo>
                      <a:pt x="378" y="1130"/>
                    </a:lnTo>
                    <a:lnTo>
                      <a:pt x="384" y="1137"/>
                    </a:lnTo>
                    <a:lnTo>
                      <a:pt x="388" y="1145"/>
                    </a:lnTo>
                    <a:lnTo>
                      <a:pt x="391" y="1154"/>
                    </a:lnTo>
                    <a:lnTo>
                      <a:pt x="394" y="1166"/>
                    </a:lnTo>
                    <a:lnTo>
                      <a:pt x="394" y="1178"/>
                    </a:lnTo>
                    <a:lnTo>
                      <a:pt x="394" y="1429"/>
                    </a:lnTo>
                    <a:lnTo>
                      <a:pt x="396" y="1429"/>
                    </a:lnTo>
                    <a:lnTo>
                      <a:pt x="396" y="1976"/>
                    </a:lnTo>
                    <a:lnTo>
                      <a:pt x="1199" y="1976"/>
                    </a:lnTo>
                    <a:lnTo>
                      <a:pt x="1209" y="1976"/>
                    </a:lnTo>
                    <a:lnTo>
                      <a:pt x="1220" y="1973"/>
                    </a:lnTo>
                    <a:lnTo>
                      <a:pt x="1229" y="1971"/>
                    </a:lnTo>
                    <a:lnTo>
                      <a:pt x="1236" y="1967"/>
                    </a:lnTo>
                    <a:lnTo>
                      <a:pt x="1242" y="1962"/>
                    </a:lnTo>
                    <a:lnTo>
                      <a:pt x="1246" y="1958"/>
                    </a:lnTo>
                    <a:lnTo>
                      <a:pt x="1249" y="1952"/>
                    </a:lnTo>
                    <a:lnTo>
                      <a:pt x="1251" y="1946"/>
                    </a:lnTo>
                    <a:lnTo>
                      <a:pt x="1251" y="1940"/>
                    </a:lnTo>
                    <a:lnTo>
                      <a:pt x="1249" y="1933"/>
                    </a:lnTo>
                    <a:lnTo>
                      <a:pt x="1246" y="1927"/>
                    </a:lnTo>
                    <a:lnTo>
                      <a:pt x="1242" y="1919"/>
                    </a:lnTo>
                    <a:lnTo>
                      <a:pt x="1236" y="1913"/>
                    </a:lnTo>
                    <a:lnTo>
                      <a:pt x="1229" y="1906"/>
                    </a:lnTo>
                    <a:lnTo>
                      <a:pt x="1220" y="1900"/>
                    </a:lnTo>
                    <a:lnTo>
                      <a:pt x="1211" y="1894"/>
                    </a:lnTo>
                    <a:lnTo>
                      <a:pt x="1197" y="1886"/>
                    </a:lnTo>
                    <a:lnTo>
                      <a:pt x="1185" y="1877"/>
                    </a:lnTo>
                    <a:lnTo>
                      <a:pt x="1170" y="1864"/>
                    </a:lnTo>
                    <a:lnTo>
                      <a:pt x="1163" y="1855"/>
                    </a:lnTo>
                    <a:lnTo>
                      <a:pt x="1155" y="1846"/>
                    </a:lnTo>
                    <a:lnTo>
                      <a:pt x="1148" y="1835"/>
                    </a:lnTo>
                    <a:lnTo>
                      <a:pt x="1142" y="1823"/>
                    </a:lnTo>
                    <a:lnTo>
                      <a:pt x="1137" y="1810"/>
                    </a:lnTo>
                    <a:lnTo>
                      <a:pt x="1133" y="1796"/>
                    </a:lnTo>
                    <a:lnTo>
                      <a:pt x="1130" y="1782"/>
                    </a:lnTo>
                    <a:lnTo>
                      <a:pt x="1130" y="1765"/>
                    </a:lnTo>
                    <a:lnTo>
                      <a:pt x="1131" y="1746"/>
                    </a:lnTo>
                    <a:lnTo>
                      <a:pt x="1134" y="1728"/>
                    </a:lnTo>
                    <a:lnTo>
                      <a:pt x="1140" y="1710"/>
                    </a:lnTo>
                    <a:lnTo>
                      <a:pt x="1148" y="1693"/>
                    </a:lnTo>
                    <a:lnTo>
                      <a:pt x="1157" y="1677"/>
                    </a:lnTo>
                    <a:lnTo>
                      <a:pt x="1169" y="1662"/>
                    </a:lnTo>
                    <a:lnTo>
                      <a:pt x="1182" y="1648"/>
                    </a:lnTo>
                    <a:lnTo>
                      <a:pt x="1197" y="1635"/>
                    </a:lnTo>
                    <a:lnTo>
                      <a:pt x="1214" y="1623"/>
                    </a:lnTo>
                    <a:lnTo>
                      <a:pt x="1230" y="1613"/>
                    </a:lnTo>
                    <a:lnTo>
                      <a:pt x="1249" y="1604"/>
                    </a:lnTo>
                    <a:lnTo>
                      <a:pt x="1269" y="1595"/>
                    </a:lnTo>
                    <a:lnTo>
                      <a:pt x="1291" y="1589"/>
                    </a:lnTo>
                    <a:lnTo>
                      <a:pt x="1312" y="1584"/>
                    </a:lnTo>
                    <a:lnTo>
                      <a:pt x="1336" y="1581"/>
                    </a:lnTo>
                    <a:lnTo>
                      <a:pt x="1359" y="1581"/>
                    </a:lnTo>
                    <a:lnTo>
                      <a:pt x="1382" y="1581"/>
                    </a:lnTo>
                    <a:lnTo>
                      <a:pt x="1405" y="1584"/>
                    </a:lnTo>
                    <a:lnTo>
                      <a:pt x="1427" y="1589"/>
                    </a:lnTo>
                    <a:lnTo>
                      <a:pt x="1448" y="1595"/>
                    </a:lnTo>
                    <a:lnTo>
                      <a:pt x="1468" y="1604"/>
                    </a:lnTo>
                    <a:lnTo>
                      <a:pt x="1487" y="1613"/>
                    </a:lnTo>
                    <a:lnTo>
                      <a:pt x="1505" y="1623"/>
                    </a:lnTo>
                    <a:lnTo>
                      <a:pt x="1521" y="1635"/>
                    </a:lnTo>
                    <a:lnTo>
                      <a:pt x="1536" y="1648"/>
                    </a:lnTo>
                    <a:lnTo>
                      <a:pt x="1548" y="1662"/>
                    </a:lnTo>
                    <a:lnTo>
                      <a:pt x="1560" y="1677"/>
                    </a:lnTo>
                    <a:lnTo>
                      <a:pt x="1571" y="1693"/>
                    </a:lnTo>
                    <a:lnTo>
                      <a:pt x="1578" y="1710"/>
                    </a:lnTo>
                    <a:lnTo>
                      <a:pt x="1584" y="1728"/>
                    </a:lnTo>
                    <a:lnTo>
                      <a:pt x="1587" y="1746"/>
                    </a:lnTo>
                    <a:lnTo>
                      <a:pt x="1589" y="1765"/>
                    </a:lnTo>
                    <a:lnTo>
                      <a:pt x="1587" y="1782"/>
                    </a:lnTo>
                    <a:lnTo>
                      <a:pt x="1584" y="1796"/>
                    </a:lnTo>
                    <a:lnTo>
                      <a:pt x="1581" y="1810"/>
                    </a:lnTo>
                    <a:lnTo>
                      <a:pt x="1575" y="1823"/>
                    </a:lnTo>
                    <a:lnTo>
                      <a:pt x="1569" y="1835"/>
                    </a:lnTo>
                    <a:lnTo>
                      <a:pt x="1563" y="1846"/>
                    </a:lnTo>
                    <a:lnTo>
                      <a:pt x="1556" y="1855"/>
                    </a:lnTo>
                    <a:lnTo>
                      <a:pt x="1548" y="1864"/>
                    </a:lnTo>
                    <a:lnTo>
                      <a:pt x="1533" y="1877"/>
                    </a:lnTo>
                    <a:lnTo>
                      <a:pt x="1520" y="1886"/>
                    </a:lnTo>
                    <a:lnTo>
                      <a:pt x="1508" y="1894"/>
                    </a:lnTo>
                    <a:lnTo>
                      <a:pt x="1498" y="1900"/>
                    </a:lnTo>
                    <a:lnTo>
                      <a:pt x="1489" y="1906"/>
                    </a:lnTo>
                    <a:lnTo>
                      <a:pt x="1481" y="1913"/>
                    </a:lnTo>
                    <a:lnTo>
                      <a:pt x="1475" y="1919"/>
                    </a:lnTo>
                    <a:lnTo>
                      <a:pt x="1471" y="1927"/>
                    </a:lnTo>
                    <a:lnTo>
                      <a:pt x="1468" y="1933"/>
                    </a:lnTo>
                    <a:lnTo>
                      <a:pt x="1468" y="1940"/>
                    </a:lnTo>
                    <a:lnTo>
                      <a:pt x="1468" y="1946"/>
                    </a:lnTo>
                    <a:lnTo>
                      <a:pt x="1469" y="1952"/>
                    </a:lnTo>
                    <a:lnTo>
                      <a:pt x="1472" y="1958"/>
                    </a:lnTo>
                    <a:lnTo>
                      <a:pt x="1477" y="1962"/>
                    </a:lnTo>
                    <a:lnTo>
                      <a:pt x="1483" y="1967"/>
                    </a:lnTo>
                    <a:lnTo>
                      <a:pt x="1489" y="1971"/>
                    </a:lnTo>
                    <a:lnTo>
                      <a:pt x="1498" y="1973"/>
                    </a:lnTo>
                    <a:lnTo>
                      <a:pt x="1508" y="1976"/>
                    </a:lnTo>
                    <a:lnTo>
                      <a:pt x="1520" y="1976"/>
                    </a:lnTo>
                    <a:lnTo>
                      <a:pt x="2375" y="1976"/>
                    </a:lnTo>
                    <a:lnTo>
                      <a:pt x="2375" y="1521"/>
                    </a:lnTo>
                    <a:lnTo>
                      <a:pt x="2376" y="1521"/>
                    </a:lnTo>
                    <a:lnTo>
                      <a:pt x="2376" y="1119"/>
                    </a:lnTo>
                    <a:lnTo>
                      <a:pt x="2378" y="1107"/>
                    </a:lnTo>
                    <a:lnTo>
                      <a:pt x="2379" y="1097"/>
                    </a:lnTo>
                    <a:lnTo>
                      <a:pt x="2382" y="1086"/>
                    </a:lnTo>
                    <a:lnTo>
                      <a:pt x="2387" y="1079"/>
                    </a:lnTo>
                    <a:lnTo>
                      <a:pt x="2394" y="1073"/>
                    </a:lnTo>
                    <a:lnTo>
                      <a:pt x="2403" y="1068"/>
                    </a:lnTo>
                    <a:lnTo>
                      <a:pt x="2412" y="1067"/>
                    </a:lnTo>
                    <a:lnTo>
                      <a:pt x="2421" y="1068"/>
                    </a:lnTo>
                    <a:lnTo>
                      <a:pt x="2432" y="1074"/>
                    </a:lnTo>
                    <a:lnTo>
                      <a:pt x="2441" y="1082"/>
                    </a:lnTo>
                    <a:lnTo>
                      <a:pt x="2450" y="1094"/>
                    </a:lnTo>
                    <a:lnTo>
                      <a:pt x="2459" y="1107"/>
                    </a:lnTo>
                    <a:lnTo>
                      <a:pt x="2466" y="1121"/>
                    </a:lnTo>
                    <a:lnTo>
                      <a:pt x="2475" y="1133"/>
                    </a:lnTo>
                    <a:lnTo>
                      <a:pt x="2489" y="1148"/>
                    </a:lnTo>
                    <a:lnTo>
                      <a:pt x="2498" y="1155"/>
                    </a:lnTo>
                    <a:lnTo>
                      <a:pt x="2507" y="1163"/>
                    </a:lnTo>
                    <a:lnTo>
                      <a:pt x="2518" y="1170"/>
                    </a:lnTo>
                    <a:lnTo>
                      <a:pt x="2529" y="1176"/>
                    </a:lnTo>
                    <a:lnTo>
                      <a:pt x="2542" y="1181"/>
                    </a:lnTo>
                    <a:lnTo>
                      <a:pt x="2556" y="1185"/>
                    </a:lnTo>
                    <a:lnTo>
                      <a:pt x="2571" y="1188"/>
                    </a:lnTo>
                    <a:lnTo>
                      <a:pt x="2587" y="1188"/>
                    </a:lnTo>
                    <a:lnTo>
                      <a:pt x="2607" y="1187"/>
                    </a:lnTo>
                    <a:lnTo>
                      <a:pt x="2625" y="1184"/>
                    </a:lnTo>
                    <a:lnTo>
                      <a:pt x="2643" y="1178"/>
                    </a:lnTo>
                    <a:lnTo>
                      <a:pt x="2659" y="1170"/>
                    </a:lnTo>
                    <a:lnTo>
                      <a:pt x="2675" y="1161"/>
                    </a:lnTo>
                    <a:lnTo>
                      <a:pt x="2690" y="1149"/>
                    </a:lnTo>
                    <a:lnTo>
                      <a:pt x="2705" y="1136"/>
                    </a:lnTo>
                    <a:lnTo>
                      <a:pt x="2719" y="1121"/>
                    </a:lnTo>
                    <a:lnTo>
                      <a:pt x="2729" y="1104"/>
                    </a:lnTo>
                    <a:lnTo>
                      <a:pt x="2741" y="1088"/>
                    </a:lnTo>
                    <a:lnTo>
                      <a:pt x="2750" y="1068"/>
                    </a:lnTo>
                    <a:lnTo>
                      <a:pt x="2758" y="1048"/>
                    </a:lnTo>
                    <a:lnTo>
                      <a:pt x="2764" y="1027"/>
                    </a:lnTo>
                    <a:lnTo>
                      <a:pt x="2768" y="1006"/>
                    </a:lnTo>
                    <a:lnTo>
                      <a:pt x="2771" y="982"/>
                    </a:lnTo>
                    <a:lnTo>
                      <a:pt x="2773" y="959"/>
                    </a:lnTo>
                    <a:lnTo>
                      <a:pt x="2771" y="935"/>
                    </a:lnTo>
                    <a:lnTo>
                      <a:pt x="2768" y="913"/>
                    </a:lnTo>
                    <a:lnTo>
                      <a:pt x="2764" y="891"/>
                    </a:lnTo>
                    <a:lnTo>
                      <a:pt x="2758" y="870"/>
                    </a:lnTo>
                    <a:lnTo>
                      <a:pt x="2750" y="850"/>
                    </a:lnTo>
                    <a:lnTo>
                      <a:pt x="2741" y="831"/>
                    </a:lnTo>
                    <a:lnTo>
                      <a:pt x="2729" y="813"/>
                    </a:lnTo>
                    <a:lnTo>
                      <a:pt x="2719" y="796"/>
                    </a:lnTo>
                    <a:lnTo>
                      <a:pt x="2705" y="781"/>
                    </a:lnTo>
                    <a:lnTo>
                      <a:pt x="2690" y="768"/>
                    </a:lnTo>
                    <a:lnTo>
                      <a:pt x="2675" y="758"/>
                    </a:lnTo>
                    <a:lnTo>
                      <a:pt x="2659" y="747"/>
                    </a:lnTo>
                    <a:lnTo>
                      <a:pt x="2643" y="740"/>
                    </a:lnTo>
                    <a:lnTo>
                      <a:pt x="2625" y="734"/>
                    </a:lnTo>
                    <a:lnTo>
                      <a:pt x="2607" y="731"/>
                    </a:lnTo>
                    <a:lnTo>
                      <a:pt x="2587" y="729"/>
                    </a:lnTo>
                    <a:close/>
                  </a:path>
                </a:pathLst>
              </a:custGeom>
              <a:solidFill>
                <a:srgbClr val="C00000"/>
              </a:solidFill>
              <a:ln>
                <a:noFill/>
              </a:ln>
              <a:extLst>
                <a:ext uri="{91240B29-F687-4F45-9708-019B960494DF}">
                  <a14:hiddenLine xmlns:a14="http://schemas.microsoft.com/office/drawing/2010/main" w="28575">
                    <a:solidFill>
                      <a:srgbClr val="000000"/>
                    </a:solidFill>
                    <a:prstDash val="solid"/>
                    <a:round/>
                    <a:headEnd/>
                    <a:tailEnd/>
                  </a14:hiddenLine>
                </a:ext>
              </a:extLst>
            </p:spPr>
            <p:txBody>
              <a:bodyPr bIns="360000" anchor="ctr"/>
              <a:lstStyle/>
              <a:p>
                <a:endParaRPr lang="en-US" sz="900"/>
              </a:p>
            </p:txBody>
          </p:sp>
          <p:sp>
            <p:nvSpPr>
              <p:cNvPr id="13" name="Freeform 13"/>
              <p:cNvSpPr>
                <a:spLocks/>
              </p:cNvSpPr>
              <p:nvPr/>
            </p:nvSpPr>
            <p:spPr bwMode="auto">
              <a:xfrm>
                <a:off x="-3155324" y="850006"/>
                <a:ext cx="3142445" cy="309093"/>
              </a:xfrm>
              <a:custGeom>
                <a:avLst/>
                <a:gdLst>
                  <a:gd name="T0" fmla="*/ 0 w 3142445"/>
                  <a:gd name="T1" fmla="*/ 218940 h 309093"/>
                  <a:gd name="T2" fmla="*/ 64394 w 3142445"/>
                  <a:gd name="T3" fmla="*/ 193183 h 309093"/>
                  <a:gd name="T4" fmla="*/ 128789 w 3142445"/>
                  <a:gd name="T5" fmla="*/ 244698 h 309093"/>
                  <a:gd name="T6" fmla="*/ 218941 w 3142445"/>
                  <a:gd name="T7" fmla="*/ 283335 h 309093"/>
                  <a:gd name="T8" fmla="*/ 360609 w 3142445"/>
                  <a:gd name="T9" fmla="*/ 206062 h 309093"/>
                  <a:gd name="T10" fmla="*/ 399245 w 3142445"/>
                  <a:gd name="T11" fmla="*/ 180304 h 309093"/>
                  <a:gd name="T12" fmla="*/ 425003 w 3142445"/>
                  <a:gd name="T13" fmla="*/ 218940 h 309093"/>
                  <a:gd name="T14" fmla="*/ 502276 w 3142445"/>
                  <a:gd name="T15" fmla="*/ 270456 h 309093"/>
                  <a:gd name="T16" fmla="*/ 540913 w 3142445"/>
                  <a:gd name="T17" fmla="*/ 244698 h 309093"/>
                  <a:gd name="T18" fmla="*/ 631065 w 3142445"/>
                  <a:gd name="T19" fmla="*/ 167425 h 309093"/>
                  <a:gd name="T20" fmla="*/ 669701 w 3142445"/>
                  <a:gd name="T21" fmla="*/ 154546 h 309093"/>
                  <a:gd name="T22" fmla="*/ 785611 w 3142445"/>
                  <a:gd name="T23" fmla="*/ 244698 h 309093"/>
                  <a:gd name="T24" fmla="*/ 811369 w 3142445"/>
                  <a:gd name="T25" fmla="*/ 283335 h 309093"/>
                  <a:gd name="T26" fmla="*/ 914400 w 3142445"/>
                  <a:gd name="T27" fmla="*/ 231819 h 309093"/>
                  <a:gd name="T28" fmla="*/ 953037 w 3142445"/>
                  <a:gd name="T29" fmla="*/ 206062 h 309093"/>
                  <a:gd name="T30" fmla="*/ 978794 w 3142445"/>
                  <a:gd name="T31" fmla="*/ 167425 h 309093"/>
                  <a:gd name="T32" fmla="*/ 1017431 w 3142445"/>
                  <a:gd name="T33" fmla="*/ 154546 h 309093"/>
                  <a:gd name="T34" fmla="*/ 1146220 w 3142445"/>
                  <a:gd name="T35" fmla="*/ 206062 h 309093"/>
                  <a:gd name="T36" fmla="*/ 1159099 w 3142445"/>
                  <a:gd name="T37" fmla="*/ 244698 h 309093"/>
                  <a:gd name="T38" fmla="*/ 1197735 w 3142445"/>
                  <a:gd name="T39" fmla="*/ 270456 h 309093"/>
                  <a:gd name="T40" fmla="*/ 1249251 w 3142445"/>
                  <a:gd name="T41" fmla="*/ 309093 h 309093"/>
                  <a:gd name="T42" fmla="*/ 1326524 w 3142445"/>
                  <a:gd name="T43" fmla="*/ 296214 h 309093"/>
                  <a:gd name="T44" fmla="*/ 1339403 w 3142445"/>
                  <a:gd name="T45" fmla="*/ 257577 h 309093"/>
                  <a:gd name="T46" fmla="*/ 1365161 w 3142445"/>
                  <a:gd name="T47" fmla="*/ 218940 h 309093"/>
                  <a:gd name="T48" fmla="*/ 1403797 w 3142445"/>
                  <a:gd name="T49" fmla="*/ 193183 h 309093"/>
                  <a:gd name="T50" fmla="*/ 1442434 w 3142445"/>
                  <a:gd name="T51" fmla="*/ 154546 h 309093"/>
                  <a:gd name="T52" fmla="*/ 1481070 w 3142445"/>
                  <a:gd name="T53" fmla="*/ 167425 h 309093"/>
                  <a:gd name="T54" fmla="*/ 1519707 w 3142445"/>
                  <a:gd name="T55" fmla="*/ 257577 h 309093"/>
                  <a:gd name="T56" fmla="*/ 1558344 w 3142445"/>
                  <a:gd name="T57" fmla="*/ 270456 h 309093"/>
                  <a:gd name="T58" fmla="*/ 1661375 w 3142445"/>
                  <a:gd name="T59" fmla="*/ 231819 h 309093"/>
                  <a:gd name="T60" fmla="*/ 1751527 w 3142445"/>
                  <a:gd name="T61" fmla="*/ 167425 h 309093"/>
                  <a:gd name="T62" fmla="*/ 1828800 w 3142445"/>
                  <a:gd name="T63" fmla="*/ 115909 h 309093"/>
                  <a:gd name="T64" fmla="*/ 1867437 w 3142445"/>
                  <a:gd name="T65" fmla="*/ 90152 h 309093"/>
                  <a:gd name="T66" fmla="*/ 1906073 w 3142445"/>
                  <a:gd name="T67" fmla="*/ 77273 h 309093"/>
                  <a:gd name="T68" fmla="*/ 1944710 w 3142445"/>
                  <a:gd name="T69" fmla="*/ 90152 h 309093"/>
                  <a:gd name="T70" fmla="*/ 1957589 w 3142445"/>
                  <a:gd name="T71" fmla="*/ 128788 h 309093"/>
                  <a:gd name="T72" fmla="*/ 2009104 w 3142445"/>
                  <a:gd name="T73" fmla="*/ 206062 h 309093"/>
                  <a:gd name="T74" fmla="*/ 2034862 w 3142445"/>
                  <a:gd name="T75" fmla="*/ 257577 h 309093"/>
                  <a:gd name="T76" fmla="*/ 2073499 w 3142445"/>
                  <a:gd name="T77" fmla="*/ 270456 h 309093"/>
                  <a:gd name="T78" fmla="*/ 2137893 w 3142445"/>
                  <a:gd name="T79" fmla="*/ 206062 h 309093"/>
                  <a:gd name="T80" fmla="*/ 2189409 w 3142445"/>
                  <a:gd name="T81" fmla="*/ 128788 h 309093"/>
                  <a:gd name="T82" fmla="*/ 2228045 w 3142445"/>
                  <a:gd name="T83" fmla="*/ 51515 h 309093"/>
                  <a:gd name="T84" fmla="*/ 2266682 w 3142445"/>
                  <a:gd name="T85" fmla="*/ 25757 h 309093"/>
                  <a:gd name="T86" fmla="*/ 2305318 w 3142445"/>
                  <a:gd name="T87" fmla="*/ 64394 h 309093"/>
                  <a:gd name="T88" fmla="*/ 2356834 w 3142445"/>
                  <a:gd name="T89" fmla="*/ 141667 h 309093"/>
                  <a:gd name="T90" fmla="*/ 2395470 w 3142445"/>
                  <a:gd name="T91" fmla="*/ 154546 h 309093"/>
                  <a:gd name="T92" fmla="*/ 2472744 w 3142445"/>
                  <a:gd name="T93" fmla="*/ 141667 h 309093"/>
                  <a:gd name="T94" fmla="*/ 2511380 w 3142445"/>
                  <a:gd name="T95" fmla="*/ 115909 h 309093"/>
                  <a:gd name="T96" fmla="*/ 2562896 w 3142445"/>
                  <a:gd name="T97" fmla="*/ 90152 h 309093"/>
                  <a:gd name="T98" fmla="*/ 2601532 w 3142445"/>
                  <a:gd name="T99" fmla="*/ 64394 h 309093"/>
                  <a:gd name="T100" fmla="*/ 2653048 w 3142445"/>
                  <a:gd name="T101" fmla="*/ 51515 h 309093"/>
                  <a:gd name="T102" fmla="*/ 2691685 w 3142445"/>
                  <a:gd name="T103" fmla="*/ 25757 h 309093"/>
                  <a:gd name="T104" fmla="*/ 2781837 w 3142445"/>
                  <a:gd name="T105" fmla="*/ 0 h 309093"/>
                  <a:gd name="T106" fmla="*/ 2859110 w 3142445"/>
                  <a:gd name="T107" fmla="*/ 141667 h 309093"/>
                  <a:gd name="T108" fmla="*/ 2923504 w 3142445"/>
                  <a:gd name="T109" fmla="*/ 90152 h 309093"/>
                  <a:gd name="T110" fmla="*/ 3000778 w 3142445"/>
                  <a:gd name="T111" fmla="*/ 12879 h 309093"/>
                  <a:gd name="T112" fmla="*/ 3142445 w 3142445"/>
                  <a:gd name="T113" fmla="*/ 25757 h 3090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42445" h="309093">
                    <a:moveTo>
                      <a:pt x="0" y="218940"/>
                    </a:moveTo>
                    <a:cubicBezTo>
                      <a:pt x="21465" y="210354"/>
                      <a:pt x="41454" y="196050"/>
                      <a:pt x="64394" y="193183"/>
                    </a:cubicBezTo>
                    <a:cubicBezTo>
                      <a:pt x="112524" y="187167"/>
                      <a:pt x="101420" y="221890"/>
                      <a:pt x="128789" y="244698"/>
                    </a:cubicBezTo>
                    <a:cubicBezTo>
                      <a:pt x="150009" y="262382"/>
                      <a:pt x="192099" y="274388"/>
                      <a:pt x="218941" y="283335"/>
                    </a:cubicBezTo>
                    <a:cubicBezTo>
                      <a:pt x="312075" y="246081"/>
                      <a:pt x="264103" y="270399"/>
                      <a:pt x="360609" y="206062"/>
                    </a:cubicBezTo>
                    <a:lnTo>
                      <a:pt x="399245" y="180304"/>
                    </a:lnTo>
                    <a:cubicBezTo>
                      <a:pt x="407831" y="193183"/>
                      <a:pt x="413354" y="208747"/>
                      <a:pt x="425003" y="218940"/>
                    </a:cubicBezTo>
                    <a:cubicBezTo>
                      <a:pt x="448301" y="239325"/>
                      <a:pt x="502276" y="270456"/>
                      <a:pt x="502276" y="270456"/>
                    </a:cubicBezTo>
                    <a:cubicBezTo>
                      <a:pt x="515155" y="261870"/>
                      <a:pt x="529022" y="254607"/>
                      <a:pt x="540913" y="244698"/>
                    </a:cubicBezTo>
                    <a:cubicBezTo>
                      <a:pt x="590741" y="203175"/>
                      <a:pt x="569676" y="202505"/>
                      <a:pt x="631065" y="167425"/>
                    </a:cubicBezTo>
                    <a:cubicBezTo>
                      <a:pt x="642852" y="160690"/>
                      <a:pt x="656822" y="158839"/>
                      <a:pt x="669701" y="154546"/>
                    </a:cubicBezTo>
                    <a:cubicBezTo>
                      <a:pt x="756574" y="241418"/>
                      <a:pt x="712417" y="220299"/>
                      <a:pt x="785611" y="244698"/>
                    </a:cubicBezTo>
                    <a:cubicBezTo>
                      <a:pt x="794197" y="257577"/>
                      <a:pt x="796486" y="279083"/>
                      <a:pt x="811369" y="283335"/>
                    </a:cubicBezTo>
                    <a:cubicBezTo>
                      <a:pt x="867608" y="299403"/>
                      <a:pt x="881931" y="258876"/>
                      <a:pt x="914400" y="231819"/>
                    </a:cubicBezTo>
                    <a:cubicBezTo>
                      <a:pt x="926291" y="221910"/>
                      <a:pt x="940158" y="214648"/>
                      <a:pt x="953037" y="206062"/>
                    </a:cubicBezTo>
                    <a:cubicBezTo>
                      <a:pt x="961623" y="193183"/>
                      <a:pt x="966707" y="177094"/>
                      <a:pt x="978794" y="167425"/>
                    </a:cubicBezTo>
                    <a:cubicBezTo>
                      <a:pt x="989395" y="158944"/>
                      <a:pt x="1003938" y="153047"/>
                      <a:pt x="1017431" y="154546"/>
                    </a:cubicBezTo>
                    <a:cubicBezTo>
                      <a:pt x="1058353" y="159093"/>
                      <a:pt x="1109003" y="187453"/>
                      <a:pt x="1146220" y="206062"/>
                    </a:cubicBezTo>
                    <a:cubicBezTo>
                      <a:pt x="1150513" y="218941"/>
                      <a:pt x="1150619" y="234097"/>
                      <a:pt x="1159099" y="244698"/>
                    </a:cubicBezTo>
                    <a:cubicBezTo>
                      <a:pt x="1168768" y="256785"/>
                      <a:pt x="1185140" y="261459"/>
                      <a:pt x="1197735" y="270456"/>
                    </a:cubicBezTo>
                    <a:cubicBezTo>
                      <a:pt x="1215202" y="282932"/>
                      <a:pt x="1232079" y="296214"/>
                      <a:pt x="1249251" y="309093"/>
                    </a:cubicBezTo>
                    <a:cubicBezTo>
                      <a:pt x="1275009" y="304800"/>
                      <a:pt x="1303852" y="309170"/>
                      <a:pt x="1326524" y="296214"/>
                    </a:cubicBezTo>
                    <a:cubicBezTo>
                      <a:pt x="1338311" y="289479"/>
                      <a:pt x="1333332" y="269719"/>
                      <a:pt x="1339403" y="257577"/>
                    </a:cubicBezTo>
                    <a:cubicBezTo>
                      <a:pt x="1346325" y="243732"/>
                      <a:pt x="1354216" y="229885"/>
                      <a:pt x="1365161" y="218940"/>
                    </a:cubicBezTo>
                    <a:cubicBezTo>
                      <a:pt x="1376106" y="207995"/>
                      <a:pt x="1391906" y="203092"/>
                      <a:pt x="1403797" y="193183"/>
                    </a:cubicBezTo>
                    <a:cubicBezTo>
                      <a:pt x="1417789" y="181523"/>
                      <a:pt x="1429555" y="167425"/>
                      <a:pt x="1442434" y="154546"/>
                    </a:cubicBezTo>
                    <a:cubicBezTo>
                      <a:pt x="1455313" y="158839"/>
                      <a:pt x="1472590" y="156824"/>
                      <a:pt x="1481070" y="167425"/>
                    </a:cubicBezTo>
                    <a:cubicBezTo>
                      <a:pt x="1536063" y="236167"/>
                      <a:pt x="1450585" y="202279"/>
                      <a:pt x="1519707" y="257577"/>
                    </a:cubicBezTo>
                    <a:cubicBezTo>
                      <a:pt x="1530308" y="266058"/>
                      <a:pt x="1545465" y="266163"/>
                      <a:pt x="1558344" y="270456"/>
                    </a:cubicBezTo>
                    <a:cubicBezTo>
                      <a:pt x="1614687" y="256370"/>
                      <a:pt x="1608993" y="261751"/>
                      <a:pt x="1661375" y="231819"/>
                    </a:cubicBezTo>
                    <a:cubicBezTo>
                      <a:pt x="1693942" y="213209"/>
                      <a:pt x="1720812" y="188925"/>
                      <a:pt x="1751527" y="167425"/>
                    </a:cubicBezTo>
                    <a:cubicBezTo>
                      <a:pt x="1776888" y="149672"/>
                      <a:pt x="1803042" y="133081"/>
                      <a:pt x="1828800" y="115909"/>
                    </a:cubicBezTo>
                    <a:cubicBezTo>
                      <a:pt x="1841679" y="107323"/>
                      <a:pt x="1852753" y="95047"/>
                      <a:pt x="1867437" y="90152"/>
                    </a:cubicBezTo>
                    <a:lnTo>
                      <a:pt x="1906073" y="77273"/>
                    </a:lnTo>
                    <a:cubicBezTo>
                      <a:pt x="1918952" y="81566"/>
                      <a:pt x="1935110" y="80553"/>
                      <a:pt x="1944710" y="90152"/>
                    </a:cubicBezTo>
                    <a:cubicBezTo>
                      <a:pt x="1954309" y="99751"/>
                      <a:pt x="1950996" y="116921"/>
                      <a:pt x="1957589" y="128788"/>
                    </a:cubicBezTo>
                    <a:cubicBezTo>
                      <a:pt x="1972623" y="155849"/>
                      <a:pt x="1995259" y="178373"/>
                      <a:pt x="2009104" y="206062"/>
                    </a:cubicBezTo>
                    <a:cubicBezTo>
                      <a:pt x="2017690" y="223234"/>
                      <a:pt x="2021286" y="244002"/>
                      <a:pt x="2034862" y="257577"/>
                    </a:cubicBezTo>
                    <a:cubicBezTo>
                      <a:pt x="2044462" y="267176"/>
                      <a:pt x="2060620" y="266163"/>
                      <a:pt x="2073499" y="270456"/>
                    </a:cubicBezTo>
                    <a:cubicBezTo>
                      <a:pt x="2135975" y="249630"/>
                      <a:pt x="2098107" y="272371"/>
                      <a:pt x="2137893" y="206062"/>
                    </a:cubicBezTo>
                    <a:cubicBezTo>
                      <a:pt x="2153820" y="179516"/>
                      <a:pt x="2189409" y="128788"/>
                      <a:pt x="2189409" y="128788"/>
                    </a:cubicBezTo>
                    <a:cubicBezTo>
                      <a:pt x="2199883" y="97363"/>
                      <a:pt x="2203078" y="76482"/>
                      <a:pt x="2228045" y="51515"/>
                    </a:cubicBezTo>
                    <a:cubicBezTo>
                      <a:pt x="2238990" y="40570"/>
                      <a:pt x="2253803" y="34343"/>
                      <a:pt x="2266682" y="25757"/>
                    </a:cubicBezTo>
                    <a:cubicBezTo>
                      <a:pt x="2279561" y="38636"/>
                      <a:pt x="2294136" y="50017"/>
                      <a:pt x="2305318" y="64394"/>
                    </a:cubicBezTo>
                    <a:cubicBezTo>
                      <a:pt x="2324324" y="88830"/>
                      <a:pt x="2327466" y="131877"/>
                      <a:pt x="2356834" y="141667"/>
                    </a:cubicBezTo>
                    <a:lnTo>
                      <a:pt x="2395470" y="154546"/>
                    </a:lnTo>
                    <a:cubicBezTo>
                      <a:pt x="2421228" y="150253"/>
                      <a:pt x="2447971" y="149925"/>
                      <a:pt x="2472744" y="141667"/>
                    </a:cubicBezTo>
                    <a:cubicBezTo>
                      <a:pt x="2487428" y="136772"/>
                      <a:pt x="2497941" y="123588"/>
                      <a:pt x="2511380" y="115909"/>
                    </a:cubicBezTo>
                    <a:cubicBezTo>
                      <a:pt x="2528049" y="106384"/>
                      <a:pt x="2546227" y="99677"/>
                      <a:pt x="2562896" y="90152"/>
                    </a:cubicBezTo>
                    <a:cubicBezTo>
                      <a:pt x="2576335" y="82473"/>
                      <a:pt x="2587305" y="70491"/>
                      <a:pt x="2601532" y="64394"/>
                    </a:cubicBezTo>
                    <a:cubicBezTo>
                      <a:pt x="2617801" y="57421"/>
                      <a:pt x="2635876" y="55808"/>
                      <a:pt x="2653048" y="51515"/>
                    </a:cubicBezTo>
                    <a:cubicBezTo>
                      <a:pt x="2665927" y="42929"/>
                      <a:pt x="2677840" y="32679"/>
                      <a:pt x="2691685" y="25757"/>
                    </a:cubicBezTo>
                    <a:cubicBezTo>
                      <a:pt x="2710158" y="16521"/>
                      <a:pt x="2765337" y="4125"/>
                      <a:pt x="2781837" y="0"/>
                    </a:cubicBezTo>
                    <a:cubicBezTo>
                      <a:pt x="2840274" y="116875"/>
                      <a:pt x="2812053" y="71083"/>
                      <a:pt x="2859110" y="141667"/>
                    </a:cubicBezTo>
                    <a:cubicBezTo>
                      <a:pt x="2926262" y="119283"/>
                      <a:pt x="2874448" y="145340"/>
                      <a:pt x="2923504" y="90152"/>
                    </a:cubicBezTo>
                    <a:cubicBezTo>
                      <a:pt x="2947705" y="62926"/>
                      <a:pt x="3000778" y="12879"/>
                      <a:pt x="3000778" y="12879"/>
                    </a:cubicBezTo>
                    <a:cubicBezTo>
                      <a:pt x="3133838" y="26184"/>
                      <a:pt x="3086423" y="25757"/>
                      <a:pt x="3142445" y="25757"/>
                    </a:cubicBezTo>
                  </a:path>
                </a:pathLst>
              </a:custGeom>
              <a:noFill/>
              <a:ln w="254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0487" tIns="44450" rIns="90487" bIns="44450"/>
              <a:lstStyle/>
              <a:p>
                <a:endParaRPr lang="en-US" sz="900"/>
              </a:p>
            </p:txBody>
          </p:sp>
          <p:sp>
            <p:nvSpPr>
              <p:cNvPr id="14" name="Freeform 17"/>
              <p:cNvSpPr>
                <a:spLocks/>
              </p:cNvSpPr>
              <p:nvPr/>
            </p:nvSpPr>
            <p:spPr bwMode="auto">
              <a:xfrm>
                <a:off x="-1496067" y="437882"/>
                <a:ext cx="252269" cy="1223493"/>
              </a:xfrm>
              <a:custGeom>
                <a:avLst/>
                <a:gdLst>
                  <a:gd name="T0" fmla="*/ 182422 w 252269"/>
                  <a:gd name="T1" fmla="*/ 0 h 1223493"/>
                  <a:gd name="T2" fmla="*/ 118028 w 252269"/>
                  <a:gd name="T3" fmla="*/ 38636 h 1223493"/>
                  <a:gd name="T4" fmla="*/ 14997 w 252269"/>
                  <a:gd name="T5" fmla="*/ 64394 h 1223493"/>
                  <a:gd name="T6" fmla="*/ 2118 w 252269"/>
                  <a:gd name="T7" fmla="*/ 115910 h 1223493"/>
                  <a:gd name="T8" fmla="*/ 92270 w 252269"/>
                  <a:gd name="T9" fmla="*/ 154546 h 1223493"/>
                  <a:gd name="T10" fmla="*/ 169543 w 252269"/>
                  <a:gd name="T11" fmla="*/ 218941 h 1223493"/>
                  <a:gd name="T12" fmla="*/ 208180 w 252269"/>
                  <a:gd name="T13" fmla="*/ 231819 h 1223493"/>
                  <a:gd name="T14" fmla="*/ 143785 w 252269"/>
                  <a:gd name="T15" fmla="*/ 296214 h 1223493"/>
                  <a:gd name="T16" fmla="*/ 66512 w 252269"/>
                  <a:gd name="T17" fmla="*/ 347729 h 1223493"/>
                  <a:gd name="T18" fmla="*/ 118028 w 252269"/>
                  <a:gd name="T19" fmla="*/ 360608 h 1223493"/>
                  <a:gd name="T20" fmla="*/ 182422 w 252269"/>
                  <a:gd name="T21" fmla="*/ 373487 h 1223493"/>
                  <a:gd name="T22" fmla="*/ 221059 w 252269"/>
                  <a:gd name="T23" fmla="*/ 386366 h 1223493"/>
                  <a:gd name="T24" fmla="*/ 233937 w 252269"/>
                  <a:gd name="T25" fmla="*/ 502276 h 1223493"/>
                  <a:gd name="T26" fmla="*/ 195301 w 252269"/>
                  <a:gd name="T27" fmla="*/ 528033 h 1223493"/>
                  <a:gd name="T28" fmla="*/ 130906 w 252269"/>
                  <a:gd name="T29" fmla="*/ 579549 h 1223493"/>
                  <a:gd name="T30" fmla="*/ 92270 w 252269"/>
                  <a:gd name="T31" fmla="*/ 656822 h 1223493"/>
                  <a:gd name="T32" fmla="*/ 143785 w 252269"/>
                  <a:gd name="T33" fmla="*/ 682580 h 1223493"/>
                  <a:gd name="T34" fmla="*/ 221059 w 252269"/>
                  <a:gd name="T35" fmla="*/ 734095 h 1223493"/>
                  <a:gd name="T36" fmla="*/ 208180 w 252269"/>
                  <a:gd name="T37" fmla="*/ 850005 h 1223493"/>
                  <a:gd name="T38" fmla="*/ 169543 w 252269"/>
                  <a:gd name="T39" fmla="*/ 888642 h 1223493"/>
                  <a:gd name="T40" fmla="*/ 130906 w 252269"/>
                  <a:gd name="T41" fmla="*/ 978794 h 1223493"/>
                  <a:gd name="T42" fmla="*/ 169543 w 252269"/>
                  <a:gd name="T43" fmla="*/ 1017431 h 1223493"/>
                  <a:gd name="T44" fmla="*/ 208180 w 252269"/>
                  <a:gd name="T45" fmla="*/ 1030310 h 1223493"/>
                  <a:gd name="T46" fmla="*/ 182422 w 252269"/>
                  <a:gd name="T47" fmla="*/ 1120462 h 1223493"/>
                  <a:gd name="T48" fmla="*/ 143785 w 252269"/>
                  <a:gd name="T49" fmla="*/ 1133341 h 1223493"/>
                  <a:gd name="T50" fmla="*/ 130906 w 252269"/>
                  <a:gd name="T51" fmla="*/ 1223493 h 12234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2269" h="1223493">
                    <a:moveTo>
                      <a:pt x="182422" y="0"/>
                    </a:moveTo>
                    <a:cubicBezTo>
                      <a:pt x="160957" y="12879"/>
                      <a:pt x="141391" y="29650"/>
                      <a:pt x="118028" y="38636"/>
                    </a:cubicBezTo>
                    <a:cubicBezTo>
                      <a:pt x="84987" y="51344"/>
                      <a:pt x="14997" y="64394"/>
                      <a:pt x="14997" y="64394"/>
                    </a:cubicBezTo>
                    <a:cubicBezTo>
                      <a:pt x="10704" y="81566"/>
                      <a:pt x="-5798" y="100078"/>
                      <a:pt x="2118" y="115910"/>
                    </a:cubicBezTo>
                    <a:cubicBezTo>
                      <a:pt x="8483" y="128641"/>
                      <a:pt x="75932" y="149100"/>
                      <a:pt x="92270" y="154546"/>
                    </a:cubicBezTo>
                    <a:cubicBezTo>
                      <a:pt x="120752" y="183029"/>
                      <a:pt x="133682" y="201011"/>
                      <a:pt x="169543" y="218941"/>
                    </a:cubicBezTo>
                    <a:cubicBezTo>
                      <a:pt x="181685" y="225012"/>
                      <a:pt x="195301" y="227526"/>
                      <a:pt x="208180" y="231819"/>
                    </a:cubicBezTo>
                    <a:cubicBezTo>
                      <a:pt x="231791" y="302653"/>
                      <a:pt x="229645" y="253284"/>
                      <a:pt x="143785" y="296214"/>
                    </a:cubicBezTo>
                    <a:cubicBezTo>
                      <a:pt x="116096" y="310058"/>
                      <a:pt x="66512" y="347729"/>
                      <a:pt x="66512" y="347729"/>
                    </a:cubicBezTo>
                    <a:cubicBezTo>
                      <a:pt x="83684" y="352022"/>
                      <a:pt x="100749" y="356768"/>
                      <a:pt x="118028" y="360608"/>
                    </a:cubicBezTo>
                    <a:cubicBezTo>
                      <a:pt x="139396" y="365357"/>
                      <a:pt x="161186" y="368178"/>
                      <a:pt x="182422" y="373487"/>
                    </a:cubicBezTo>
                    <a:cubicBezTo>
                      <a:pt x="195592" y="376780"/>
                      <a:pt x="208180" y="382073"/>
                      <a:pt x="221059" y="386366"/>
                    </a:cubicBezTo>
                    <a:cubicBezTo>
                      <a:pt x="250852" y="431058"/>
                      <a:pt x="266987" y="436176"/>
                      <a:pt x="233937" y="502276"/>
                    </a:cubicBezTo>
                    <a:cubicBezTo>
                      <a:pt x="227015" y="516120"/>
                      <a:pt x="208180" y="519447"/>
                      <a:pt x="195301" y="528033"/>
                    </a:cubicBezTo>
                    <a:cubicBezTo>
                      <a:pt x="121480" y="638764"/>
                      <a:pt x="219776" y="508452"/>
                      <a:pt x="130906" y="579549"/>
                    </a:cubicBezTo>
                    <a:cubicBezTo>
                      <a:pt x="108211" y="597705"/>
                      <a:pt x="100754" y="631371"/>
                      <a:pt x="92270" y="656822"/>
                    </a:cubicBezTo>
                    <a:cubicBezTo>
                      <a:pt x="109442" y="665408"/>
                      <a:pt x="127322" y="672702"/>
                      <a:pt x="143785" y="682580"/>
                    </a:cubicBezTo>
                    <a:cubicBezTo>
                      <a:pt x="170331" y="698507"/>
                      <a:pt x="221059" y="734095"/>
                      <a:pt x="221059" y="734095"/>
                    </a:cubicBezTo>
                    <a:cubicBezTo>
                      <a:pt x="238766" y="787220"/>
                      <a:pt x="245742" y="782392"/>
                      <a:pt x="208180" y="850005"/>
                    </a:cubicBezTo>
                    <a:cubicBezTo>
                      <a:pt x="199335" y="865927"/>
                      <a:pt x="180130" y="873821"/>
                      <a:pt x="169543" y="888642"/>
                    </a:cubicBezTo>
                    <a:cubicBezTo>
                      <a:pt x="149649" y="916493"/>
                      <a:pt x="141416" y="947263"/>
                      <a:pt x="130906" y="978794"/>
                    </a:cubicBezTo>
                    <a:cubicBezTo>
                      <a:pt x="143785" y="991673"/>
                      <a:pt x="154388" y="1007328"/>
                      <a:pt x="169543" y="1017431"/>
                    </a:cubicBezTo>
                    <a:cubicBezTo>
                      <a:pt x="180839" y="1024961"/>
                      <a:pt x="203138" y="1017705"/>
                      <a:pt x="208180" y="1030310"/>
                    </a:cubicBezTo>
                    <a:cubicBezTo>
                      <a:pt x="208276" y="1030549"/>
                      <a:pt x="188422" y="1114462"/>
                      <a:pt x="182422" y="1120462"/>
                    </a:cubicBezTo>
                    <a:cubicBezTo>
                      <a:pt x="172823" y="1130061"/>
                      <a:pt x="156664" y="1129048"/>
                      <a:pt x="143785" y="1133341"/>
                    </a:cubicBezTo>
                    <a:cubicBezTo>
                      <a:pt x="127782" y="1197350"/>
                      <a:pt x="130906" y="1167156"/>
                      <a:pt x="130906" y="1223493"/>
                    </a:cubicBezTo>
                  </a:path>
                </a:pathLst>
              </a:custGeom>
              <a:noFill/>
              <a:ln w="25400" cap="flat" cmpd="sng" algn="ctr">
                <a:solidFill>
                  <a:schemeClr val="bg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0487" tIns="44450" rIns="90487" bIns="44450"/>
              <a:lstStyle/>
              <a:p>
                <a:endParaRPr lang="en-US" sz="900"/>
              </a:p>
            </p:txBody>
          </p:sp>
        </p:grpSp>
        <p:sp>
          <p:nvSpPr>
            <p:cNvPr id="15" name="TextBox 14"/>
            <p:cNvSpPr txBox="1">
              <a:spLocks noChangeArrowheads="1"/>
            </p:cNvSpPr>
            <p:nvPr/>
          </p:nvSpPr>
          <p:spPr bwMode="auto">
            <a:xfrm>
              <a:off x="4439340" y="388423"/>
              <a:ext cx="1172373" cy="44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r>
                <a:rPr lang="en-US" altLang="en-US" sz="1050" b="1" dirty="0">
                  <a:solidFill>
                    <a:schemeClr val="bg1"/>
                  </a:solidFill>
                  <a:latin typeface="Arial" panose="020B0604020202020204" pitchFamily="34" charset="0"/>
                  <a:cs typeface="Arial" panose="020B0604020202020204" pitchFamily="34" charset="0"/>
                </a:rPr>
                <a:t>In situ</a:t>
              </a:r>
            </a:p>
          </p:txBody>
        </p:sp>
        <p:sp>
          <p:nvSpPr>
            <p:cNvPr id="16" name="TextBox 15"/>
            <p:cNvSpPr txBox="1">
              <a:spLocks noChangeArrowheads="1"/>
            </p:cNvSpPr>
            <p:nvPr/>
          </p:nvSpPr>
          <p:spPr bwMode="auto">
            <a:xfrm>
              <a:off x="5803003" y="429696"/>
              <a:ext cx="1376564" cy="44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r>
                <a:rPr lang="en-US" altLang="en-US" sz="1050" b="1" dirty="0">
                  <a:solidFill>
                    <a:schemeClr val="bg1"/>
                  </a:solidFill>
                  <a:latin typeface="Arial" panose="020B0604020202020204" pitchFamily="34" charset="0"/>
                  <a:cs typeface="Arial" panose="020B0604020202020204" pitchFamily="34" charset="0"/>
                </a:rPr>
                <a:t>Remote</a:t>
              </a:r>
            </a:p>
          </p:txBody>
        </p:sp>
        <p:sp>
          <p:nvSpPr>
            <p:cNvPr id="17" name="TextBox 16"/>
            <p:cNvSpPr txBox="1">
              <a:spLocks noChangeArrowheads="1"/>
            </p:cNvSpPr>
            <p:nvPr/>
          </p:nvSpPr>
          <p:spPr bwMode="auto">
            <a:xfrm>
              <a:off x="4439340" y="1398071"/>
              <a:ext cx="1144101" cy="44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r>
                <a:rPr lang="en-US" altLang="en-US" sz="1050" b="1" dirty="0">
                  <a:solidFill>
                    <a:schemeClr val="bg1"/>
                  </a:solidFill>
                  <a:latin typeface="Arial" panose="020B0604020202020204" pitchFamily="34" charset="0"/>
                  <a:cs typeface="Arial" panose="020B0604020202020204" pitchFamily="34" charset="0"/>
                </a:rPr>
                <a:t>Arctic</a:t>
              </a:r>
            </a:p>
          </p:txBody>
        </p:sp>
        <p:sp>
          <p:nvSpPr>
            <p:cNvPr id="18" name="TextBox 17"/>
            <p:cNvSpPr txBox="1">
              <a:spLocks noChangeArrowheads="1"/>
            </p:cNvSpPr>
            <p:nvPr/>
          </p:nvSpPr>
          <p:spPr bwMode="auto">
            <a:xfrm>
              <a:off x="5831578" y="1415532"/>
              <a:ext cx="1360857" cy="44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3000"/>
                </a:lnSpc>
                <a:spcAft>
                  <a:spcPts val="1000"/>
                </a:spcAft>
                <a:buClr>
                  <a:schemeClr val="tx1"/>
                </a:buClr>
                <a:buSzPct val="100000"/>
                <a:buBlip>
                  <a:blip r:embed="rId4"/>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r>
                <a:rPr lang="en-US" altLang="en-US" sz="1050" b="1" dirty="0">
                  <a:solidFill>
                    <a:schemeClr val="bg1"/>
                  </a:solidFill>
                  <a:latin typeface="Arial" panose="020B0604020202020204" pitchFamily="34" charset="0"/>
                  <a:cs typeface="Arial" panose="020B0604020202020204" pitchFamily="34" charset="0"/>
                </a:rPr>
                <a:t>Tropics</a:t>
              </a:r>
            </a:p>
          </p:txBody>
        </p:sp>
      </p:grpSp>
      <p:grpSp>
        <p:nvGrpSpPr>
          <p:cNvPr id="25" name="Group 24"/>
          <p:cNvGrpSpPr/>
          <p:nvPr/>
        </p:nvGrpSpPr>
        <p:grpSpPr>
          <a:xfrm rot="16200000">
            <a:off x="-3111974" y="3111349"/>
            <a:ext cx="6858003" cy="634057"/>
            <a:chOff x="508738" y="3792312"/>
            <a:chExt cx="12192003" cy="634057"/>
          </a:xfrm>
        </p:grpSpPr>
        <p:sp>
          <p:nvSpPr>
            <p:cNvPr id="26" name="Rectangle 25"/>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48347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el 1"/>
          <p:cNvSpPr txBox="1">
            <a:spLocks/>
          </p:cNvSpPr>
          <p:nvPr/>
        </p:nvSpPr>
        <p:spPr bwMode="auto">
          <a:xfrm>
            <a:off x="0" y="0"/>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grpSp>
        <p:nvGrpSpPr>
          <p:cNvPr id="13" name="Group 12"/>
          <p:cNvGrpSpPr/>
          <p:nvPr/>
        </p:nvGrpSpPr>
        <p:grpSpPr>
          <a:xfrm rot="16200000">
            <a:off x="-3100818" y="3102348"/>
            <a:ext cx="6858004" cy="653307"/>
            <a:chOff x="508738" y="3792312"/>
            <a:chExt cx="12192004" cy="653307"/>
          </a:xfrm>
        </p:grpSpPr>
        <p:sp>
          <p:nvSpPr>
            <p:cNvPr id="14" name="Rectangle 13"/>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8743" y="401919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8738" y="423262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itle 1"/>
          <p:cNvSpPr txBox="1">
            <a:spLocks/>
          </p:cNvSpPr>
          <p:nvPr/>
        </p:nvSpPr>
        <p:spPr>
          <a:xfrm>
            <a:off x="1634926" y="260494"/>
            <a:ext cx="8864534"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6000" b="1" dirty="0" smtClean="0">
                <a:solidFill>
                  <a:schemeClr val="bg1"/>
                </a:solidFill>
                <a:latin typeface="+mn-lt"/>
              </a:rPr>
              <a:t>Improved observations </a:t>
            </a:r>
            <a:br>
              <a:rPr lang="en-US" sz="6000" b="1" dirty="0" smtClean="0">
                <a:solidFill>
                  <a:schemeClr val="bg1"/>
                </a:solidFill>
                <a:latin typeface="+mn-lt"/>
              </a:rPr>
            </a:br>
            <a:r>
              <a:rPr lang="en-US" sz="6000" b="1" dirty="0" smtClean="0">
                <a:solidFill>
                  <a:schemeClr val="bg1"/>
                </a:solidFill>
                <a:latin typeface="+mn-lt"/>
              </a:rPr>
              <a:t>lead to significant benefits</a:t>
            </a:r>
            <a:endParaRPr lang="en-US" sz="6000" b="1" dirty="0">
              <a:solidFill>
                <a:schemeClr val="bg1"/>
              </a:solidFill>
              <a:latin typeface="+mn-lt"/>
            </a:endParaRPr>
          </a:p>
        </p:txBody>
      </p:sp>
      <p:sp>
        <p:nvSpPr>
          <p:cNvPr id="3" name="TextBox 2"/>
          <p:cNvSpPr txBox="1">
            <a:spLocks noChangeArrowheads="1"/>
          </p:cNvSpPr>
          <p:nvPr/>
        </p:nvSpPr>
        <p:spPr bwMode="auto">
          <a:xfrm>
            <a:off x="-1" y="5091764"/>
            <a:ext cx="2437201" cy="1766237"/>
          </a:xfrm>
          <a:prstGeom prst="rect">
            <a:avLst/>
          </a:prstGeom>
          <a:solidFill>
            <a:schemeClr val="accent4">
              <a:lumMod val="50000"/>
            </a:schemeClr>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dirty="0" smtClean="0">
                <a:solidFill>
                  <a:schemeClr val="bg1"/>
                </a:solidFill>
                <a:latin typeface="+mn-lt"/>
              </a:rPr>
              <a:t>ECV Requirements, Adequacy Reports, Plans</a:t>
            </a:r>
          </a:p>
        </p:txBody>
      </p:sp>
      <p:sp>
        <p:nvSpPr>
          <p:cNvPr id="4" name="TextBox 6"/>
          <p:cNvSpPr txBox="1">
            <a:spLocks noChangeArrowheads="1"/>
          </p:cNvSpPr>
          <p:nvPr/>
        </p:nvSpPr>
        <p:spPr bwMode="auto">
          <a:xfrm>
            <a:off x="2440200" y="4561243"/>
            <a:ext cx="2437200" cy="2296758"/>
          </a:xfrm>
          <a:prstGeom prst="rect">
            <a:avLst/>
          </a:prstGeom>
          <a:solidFill>
            <a:schemeClr val="accent4"/>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sz="2800" dirty="0" smtClean="0">
                <a:solidFill>
                  <a:schemeClr val="bg1"/>
                </a:solidFill>
                <a:latin typeface="+mn-lt"/>
              </a:rPr>
              <a:t>Observations, Products, Open Data</a:t>
            </a:r>
          </a:p>
        </p:txBody>
      </p:sp>
      <p:sp>
        <p:nvSpPr>
          <p:cNvPr id="5" name="TextBox 7"/>
          <p:cNvSpPr txBox="1">
            <a:spLocks noChangeArrowheads="1"/>
          </p:cNvSpPr>
          <p:nvPr/>
        </p:nvSpPr>
        <p:spPr bwMode="auto">
          <a:xfrm>
            <a:off x="4880400" y="3861995"/>
            <a:ext cx="2437200" cy="2996005"/>
          </a:xfrm>
          <a:prstGeom prst="rect">
            <a:avLst/>
          </a:prstGeom>
          <a:solidFill>
            <a:srgbClr val="C00000"/>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sz="2800" dirty="0" smtClean="0">
                <a:solidFill>
                  <a:schemeClr val="bg1"/>
                </a:solidFill>
                <a:latin typeface="+mn-lt"/>
              </a:rPr>
              <a:t>Science, Assessments, Policy </a:t>
            </a:r>
          </a:p>
        </p:txBody>
      </p:sp>
      <p:sp>
        <p:nvSpPr>
          <p:cNvPr id="6" name="TextBox 8"/>
          <p:cNvSpPr txBox="1">
            <a:spLocks noChangeArrowheads="1"/>
          </p:cNvSpPr>
          <p:nvPr/>
        </p:nvSpPr>
        <p:spPr bwMode="auto">
          <a:xfrm>
            <a:off x="7317600" y="3195021"/>
            <a:ext cx="2437200" cy="3665463"/>
          </a:xfrm>
          <a:prstGeom prst="rect">
            <a:avLst/>
          </a:prstGeom>
          <a:solidFill>
            <a:schemeClr val="accent6"/>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dirty="0" smtClean="0">
                <a:solidFill>
                  <a:schemeClr val="bg1"/>
                </a:solidFill>
                <a:latin typeface="+mn-lt"/>
              </a:rPr>
              <a:t>Climate Services, Risk Assessments, Early Warning &amp; Disaster Risk Reduction Policies</a:t>
            </a:r>
          </a:p>
        </p:txBody>
      </p:sp>
      <p:sp>
        <p:nvSpPr>
          <p:cNvPr id="7" name="TextBox 9"/>
          <p:cNvSpPr txBox="1">
            <a:spLocks noChangeArrowheads="1"/>
          </p:cNvSpPr>
          <p:nvPr/>
        </p:nvSpPr>
        <p:spPr bwMode="auto">
          <a:xfrm>
            <a:off x="9754800" y="2485016"/>
            <a:ext cx="2437200" cy="4372984"/>
          </a:xfrm>
          <a:prstGeom prst="rect">
            <a:avLst/>
          </a:prstGeom>
          <a:solidFill>
            <a:schemeClr val="accent1"/>
          </a:solidFill>
          <a:ln>
            <a:noFill/>
          </a:ln>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r>
              <a:rPr lang="en-US" altLang="en-US" dirty="0">
                <a:solidFill>
                  <a:schemeClr val="bg1"/>
                </a:solidFill>
                <a:latin typeface="+mn-lt"/>
              </a:rPr>
              <a:t>S</a:t>
            </a:r>
            <a:r>
              <a:rPr lang="en-US" altLang="en-US" dirty="0" smtClean="0">
                <a:solidFill>
                  <a:schemeClr val="bg1"/>
                </a:solidFill>
                <a:latin typeface="+mn-lt"/>
              </a:rPr>
              <a:t>uccessful adaptation and mitigation, reduced climate risks, enhanced livelihoods, and food &amp; water security.</a:t>
            </a:r>
          </a:p>
        </p:txBody>
      </p:sp>
    </p:spTree>
    <p:extLst>
      <p:ext uri="{BB962C8B-B14F-4D97-AF65-F5344CB8AC3E}">
        <p14:creationId xmlns:p14="http://schemas.microsoft.com/office/powerpoint/2010/main" val="1505730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p:cNvSpPr txBox="1">
            <a:spLocks/>
          </p:cNvSpPr>
          <p:nvPr/>
        </p:nvSpPr>
        <p:spPr bwMode="auto">
          <a:xfrm>
            <a:off x="0" y="3"/>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sp>
        <p:nvSpPr>
          <p:cNvPr id="2" name="Rectangle 1"/>
          <p:cNvSpPr>
            <a:spLocks noChangeArrowheads="1"/>
          </p:cNvSpPr>
          <p:nvPr/>
        </p:nvSpPr>
        <p:spPr bwMode="auto">
          <a:xfrm>
            <a:off x="919407" y="218266"/>
            <a:ext cx="109641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Aft>
                <a:spcPct val="0"/>
              </a:spcAft>
              <a:buFontTx/>
              <a:buNone/>
            </a:pPr>
            <a:r>
              <a:rPr lang="en-US" altLang="en-US" sz="4800" dirty="0">
                <a:solidFill>
                  <a:schemeClr val="bg1"/>
                </a:solidFill>
                <a:latin typeface="+mn-lt"/>
              </a:rPr>
              <a:t>GCOS Reports and Plans</a:t>
            </a:r>
            <a:endParaRPr lang="en-US" altLang="en-US" sz="4800" dirty="0">
              <a:latin typeface="+mn-lt"/>
            </a:endParaRPr>
          </a:p>
        </p:txBody>
      </p:sp>
      <p:grpSp>
        <p:nvGrpSpPr>
          <p:cNvPr id="3" name="Group 6"/>
          <p:cNvGrpSpPr>
            <a:grpSpLocks/>
          </p:cNvGrpSpPr>
          <p:nvPr/>
        </p:nvGrpSpPr>
        <p:grpSpPr bwMode="auto">
          <a:xfrm>
            <a:off x="4516345" y="2254285"/>
            <a:ext cx="2100263" cy="3086100"/>
            <a:chOff x="1085977" y="1424864"/>
            <a:chExt cx="2682875" cy="3779837"/>
          </a:xfrm>
        </p:grpSpPr>
        <p:grpSp>
          <p:nvGrpSpPr>
            <p:cNvPr id="4" name="Group 18"/>
            <p:cNvGrpSpPr>
              <a:grpSpLocks/>
            </p:cNvGrpSpPr>
            <p:nvPr/>
          </p:nvGrpSpPr>
          <p:grpSpPr bwMode="auto">
            <a:xfrm>
              <a:off x="1085977" y="1424864"/>
              <a:ext cx="2682875" cy="3779837"/>
              <a:chOff x="6461760" y="2370653"/>
              <a:chExt cx="2682240" cy="3779520"/>
            </a:xfrm>
          </p:grpSpPr>
          <p:grpSp>
            <p:nvGrpSpPr>
              <p:cNvPr id="6" name="Group 16"/>
              <p:cNvGrpSpPr>
                <a:grpSpLocks/>
              </p:cNvGrpSpPr>
              <p:nvPr/>
            </p:nvGrpSpPr>
            <p:grpSpPr bwMode="auto">
              <a:xfrm>
                <a:off x="6461760" y="2370653"/>
                <a:ext cx="2682240" cy="3779520"/>
                <a:chOff x="6461760" y="2370653"/>
                <a:chExt cx="2682240" cy="3779520"/>
              </a:xfrm>
            </p:grpSpPr>
            <p:sp>
              <p:nvSpPr>
                <p:cNvPr id="8" name="Rounded Rectangle 7"/>
                <p:cNvSpPr/>
                <p:nvPr/>
              </p:nvSpPr>
              <p:spPr bwMode="auto">
                <a:xfrm>
                  <a:off x="6461760" y="2370653"/>
                  <a:ext cx="2682240" cy="3779520"/>
                </a:xfrm>
                <a:prstGeom prst="roundRect">
                  <a:avLst/>
                </a:prstGeom>
                <a:solidFill>
                  <a:schemeClr val="accent1">
                    <a:lumMod val="40000"/>
                    <a:lumOff val="60000"/>
                  </a:schemeClr>
                </a:solidFill>
                <a:ln w="12700" cap="flat" cmpd="sng" algn="ctr">
                  <a:noFill/>
                  <a:prstDash val="solid"/>
                  <a:round/>
                  <a:headEnd type="none" w="med" len="med"/>
                  <a:tailEnd type="none" w="med" len="med"/>
                </a:ln>
                <a:effectLst/>
              </p:spPr>
              <p:txBody>
                <a:bodyPr lIns="90487" tIns="44450" rIns="90487" bIns="44450"/>
                <a:lstStyle>
                  <a:lvl1pPr marL="174625" indent="-174625" defTabSz="762000"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defTabSz="76200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defTabSz="7620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defTabSz="7620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defTabSz="7620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defTabSz="7620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defTabSz="7620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defTabSz="7620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defTabSz="7620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a:lnSpc>
                      <a:spcPct val="100000"/>
                    </a:lnSpc>
                    <a:spcBef>
                      <a:spcPct val="230000"/>
                    </a:spcBef>
                    <a:spcAft>
                      <a:spcPct val="0"/>
                    </a:spcAft>
                    <a:buFontTx/>
                    <a:buNone/>
                    <a:defRPr/>
                  </a:pPr>
                  <a:endParaRPr lang="en-US" altLang="en-US" sz="1100" b="0" smtClean="0"/>
                </a:p>
              </p:txBody>
            </p:sp>
            <p:sp>
              <p:nvSpPr>
                <p:cNvPr id="9" name="Rectangle 8"/>
                <p:cNvSpPr>
                  <a:spLocks noChangeArrowheads="1"/>
                </p:cNvSpPr>
                <p:nvPr/>
              </p:nvSpPr>
              <p:spPr bwMode="auto">
                <a:xfrm>
                  <a:off x="6461760" y="3228139"/>
                  <a:ext cx="2682240" cy="887491"/>
                </a:xfrm>
                <a:prstGeom prst="rect">
                  <a:avLst/>
                </a:prstGeom>
                <a:ln/>
              </p:spPr>
              <p:style>
                <a:lnRef idx="0">
                  <a:schemeClr val="accent5"/>
                </a:lnRef>
                <a:fillRef idx="3">
                  <a:schemeClr val="accent5"/>
                </a:fillRef>
                <a:effectRef idx="3">
                  <a:schemeClr val="accent5"/>
                </a:effectRef>
                <a:fontRef idx="minor">
                  <a:schemeClr val="lt1"/>
                </a:fontRef>
              </p:style>
              <p:txBody>
                <a:bodyPr>
                  <a:noAutofit/>
                </a:bodyPr>
                <a:lstStyle>
                  <a:lvl1pPr eaLnBrk="0" hangingPunct="0">
                    <a:defRPr sz="2200" b="1">
                      <a:solidFill>
                        <a:schemeClr val="tx1"/>
                      </a:solidFill>
                      <a:latin typeface="Arial" pitchFamily="34" charset="0"/>
                      <a:ea typeface="MS PGothic" pitchFamily="34" charset="-128"/>
                    </a:defRPr>
                  </a:lvl1pPr>
                  <a:lvl2pPr marL="742950" indent="-285750" eaLnBrk="0" hangingPunct="0">
                    <a:defRPr sz="2200" b="1">
                      <a:solidFill>
                        <a:schemeClr val="tx1"/>
                      </a:solidFill>
                      <a:latin typeface="Arial" pitchFamily="34" charset="0"/>
                      <a:ea typeface="MS PGothic" pitchFamily="34" charset="-128"/>
                    </a:defRPr>
                  </a:lvl2pPr>
                  <a:lvl3pPr marL="1143000" indent="-228600" eaLnBrk="0" hangingPunct="0">
                    <a:defRPr sz="2200" b="1">
                      <a:solidFill>
                        <a:schemeClr val="tx1"/>
                      </a:solidFill>
                      <a:latin typeface="Arial" pitchFamily="34" charset="0"/>
                      <a:ea typeface="MS PGothic" pitchFamily="34" charset="-128"/>
                    </a:defRPr>
                  </a:lvl3pPr>
                  <a:lvl4pPr marL="1600200" indent="-228600" eaLnBrk="0" hangingPunct="0">
                    <a:defRPr sz="2200" b="1">
                      <a:solidFill>
                        <a:schemeClr val="tx1"/>
                      </a:solidFill>
                      <a:latin typeface="Arial" pitchFamily="34" charset="0"/>
                      <a:ea typeface="MS PGothic" pitchFamily="34" charset="-128"/>
                    </a:defRPr>
                  </a:lvl4pPr>
                  <a:lvl5pPr marL="2057400" indent="-228600" eaLnBrk="0" hangingPunct="0">
                    <a:defRPr sz="22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buClr>
                      <a:schemeClr val="tx1"/>
                    </a:buClr>
                    <a:defRPr/>
                  </a:pPr>
                  <a:r>
                    <a:rPr lang="en-US" altLang="en-US" sz="4400" dirty="0" smtClean="0">
                      <a:solidFill>
                        <a:schemeClr val="bg1"/>
                      </a:solidFill>
                      <a:latin typeface="Arial Rounded MT Bold" pitchFamily="34" charset="0"/>
                    </a:rPr>
                    <a:t>2016</a:t>
                  </a:r>
                  <a:endParaRPr lang="en-US" altLang="en-US" sz="2400" dirty="0" smtClean="0">
                    <a:latin typeface="Arial Rounded MT Bold" pitchFamily="34" charset="0"/>
                  </a:endParaRPr>
                </a:p>
              </p:txBody>
            </p:sp>
            <p:sp>
              <p:nvSpPr>
                <p:cNvPr id="10" name="Rectangle 11"/>
                <p:cNvSpPr>
                  <a:spLocks noChangeArrowheads="1"/>
                </p:cNvSpPr>
                <p:nvPr/>
              </p:nvSpPr>
              <p:spPr bwMode="auto">
                <a:xfrm>
                  <a:off x="6477000" y="2475309"/>
                  <a:ext cx="2667000" cy="52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Aft>
                      <a:spcPct val="0"/>
                    </a:spcAft>
                    <a:buFontTx/>
                    <a:buNone/>
                  </a:pPr>
                  <a:r>
                    <a:rPr lang="en-US" altLang="en-US" sz="2800" dirty="0">
                      <a:solidFill>
                        <a:schemeClr val="bg1"/>
                      </a:solidFill>
                      <a:latin typeface="Arial Rounded MT Bold" panose="020F0704030504030204" pitchFamily="34" charset="0"/>
                    </a:rPr>
                    <a:t>New Plan</a:t>
                  </a:r>
                  <a:endParaRPr lang="en-US" altLang="en-US" sz="1400" dirty="0">
                    <a:latin typeface="Arial Rounded MT Bold" panose="020F0704030504030204" pitchFamily="34" charset="0"/>
                  </a:endParaRPr>
                </a:p>
              </p:txBody>
            </p:sp>
          </p:grpSp>
          <p:sp>
            <p:nvSpPr>
              <p:cNvPr id="7" name="Oval 6"/>
              <p:cNvSpPr/>
              <p:nvPr/>
            </p:nvSpPr>
            <p:spPr bwMode="auto">
              <a:xfrm>
                <a:off x="7117080" y="4438899"/>
                <a:ext cx="1371600" cy="1443741"/>
              </a:xfrm>
              <a:prstGeom prst="ellipse">
                <a:avLst/>
              </a:prstGeom>
              <a:gradFill flip="none" rotWithShape="1">
                <a:gsLst>
                  <a:gs pos="0">
                    <a:schemeClr val="bg1">
                      <a:shade val="30000"/>
                      <a:satMod val="115000"/>
                    </a:schemeClr>
                  </a:gs>
                  <a:gs pos="63000">
                    <a:schemeClr val="bg1">
                      <a:shade val="67500"/>
                      <a:satMod val="115000"/>
                      <a:alpha val="58000"/>
                    </a:schemeClr>
                  </a:gs>
                  <a:gs pos="100000">
                    <a:schemeClr val="bg1">
                      <a:shade val="100000"/>
                      <a:satMod val="115000"/>
                    </a:schemeClr>
                  </a:gs>
                </a:gsLst>
                <a:lin ang="13500000" scaled="1"/>
                <a:tileRect/>
              </a:gradFill>
              <a:ln w="12700" cap="flat" cmpd="sng" algn="ctr">
                <a:solidFill>
                  <a:schemeClr val="bg1"/>
                </a:solidFill>
                <a:prstDash val="solid"/>
                <a:round/>
                <a:headEnd type="none" w="med" len="med"/>
                <a:tailEnd type="none" w="med" len="med"/>
              </a:ln>
              <a:effectLst>
                <a:glow rad="711200">
                  <a:schemeClr val="bg1">
                    <a:alpha val="73000"/>
                  </a:schemeClr>
                </a:glow>
                <a:softEdge rad="609600"/>
              </a:effectLst>
            </p:spPr>
            <p:txBody>
              <a:bodyPr lIns="90487" tIns="44450" rIns="90487" bIns="44450"/>
              <a:lstStyle>
                <a:lvl1pPr marL="174625" indent="-174625"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spcBef>
                    <a:spcPct val="230000"/>
                  </a:spcBef>
                  <a:buClr>
                    <a:schemeClr val="tx1"/>
                  </a:buClr>
                  <a:defRPr/>
                </a:pPr>
                <a:endParaRPr lang="en-US" altLang="en-US" sz="1100" b="0" smtClean="0">
                  <a:cs typeface="+mn-cs"/>
                </a:endParaRPr>
              </a:p>
            </p:txBody>
          </p:sp>
        </p:gr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52" y="3295869"/>
              <a:ext cx="1672341" cy="167234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miter lim="800000"/>
                  <a:headEnd/>
                  <a:tailEnd/>
                </a14:hiddenLine>
              </a:ext>
            </a:extLst>
          </p:spPr>
        </p:pic>
      </p:grpSp>
      <p:grpSp>
        <p:nvGrpSpPr>
          <p:cNvPr id="30" name="Group 29"/>
          <p:cNvGrpSpPr/>
          <p:nvPr/>
        </p:nvGrpSpPr>
        <p:grpSpPr>
          <a:xfrm>
            <a:off x="919407" y="1699625"/>
            <a:ext cx="2682875" cy="4932362"/>
            <a:chOff x="3064290" y="1502485"/>
            <a:chExt cx="2682875" cy="4932362"/>
          </a:xfrm>
        </p:grpSpPr>
        <p:sp>
          <p:nvSpPr>
            <p:cNvPr id="12" name="Rounded Rectangle 10"/>
            <p:cNvSpPr>
              <a:spLocks noChangeArrowheads="1"/>
            </p:cNvSpPr>
            <p:nvPr/>
          </p:nvSpPr>
          <p:spPr bwMode="auto">
            <a:xfrm>
              <a:off x="3064290" y="1502485"/>
              <a:ext cx="2682875" cy="3779837"/>
            </a:xfrm>
            <a:prstGeom prst="roundRect">
              <a:avLst>
                <a:gd name="adj" fmla="val 16667"/>
              </a:avLst>
            </a:prstGeom>
            <a:solidFill>
              <a:srgbClr val="FFCCFF"/>
            </a:solidFill>
            <a:ln>
              <a:noFill/>
            </a:ln>
            <a:extLst>
              <a:ext uri="{91240B29-F687-4F45-9708-019B960494DF}">
                <a14:hiddenLine xmlns:a14="http://schemas.microsoft.com/office/drawing/2010/main" w="12700" algn="ctr">
                  <a:solidFill>
                    <a:srgbClr val="000000"/>
                  </a:solidFill>
                  <a:round/>
                  <a:headEnd/>
                  <a:tailEnd/>
                </a14:hiddenLine>
              </a:ext>
            </a:extLst>
          </p:spPr>
          <p:txBody>
            <a:bodyPr lIns="90487" tIns="44450" rIns="90487" bIns="44450"/>
            <a:lstStyle>
              <a:lvl1pPr marL="174625" indent="-174625" defTabSz="762000"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nSpc>
                  <a:spcPct val="100000"/>
                </a:lnSpc>
                <a:spcBef>
                  <a:spcPct val="230000"/>
                </a:spcBef>
                <a:spcAft>
                  <a:spcPct val="0"/>
                </a:spcAft>
                <a:buFontTx/>
                <a:buNone/>
              </a:pPr>
              <a:endParaRPr lang="en-US" altLang="en-US" sz="1100" b="0"/>
            </a:p>
          </p:txBody>
        </p:sp>
        <p:sp>
          <p:nvSpPr>
            <p:cNvPr id="14" name="Rectangle 15"/>
            <p:cNvSpPr>
              <a:spLocks noChangeArrowheads="1"/>
            </p:cNvSpPr>
            <p:nvPr/>
          </p:nvSpPr>
          <p:spPr bwMode="auto">
            <a:xfrm>
              <a:off x="3254835" y="1607150"/>
              <a:ext cx="23017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00000"/>
                </a:lnSpc>
                <a:spcAft>
                  <a:spcPct val="0"/>
                </a:spcAft>
                <a:buFontTx/>
                <a:buNone/>
              </a:pPr>
              <a:r>
                <a:rPr lang="en-US" altLang="en-US" sz="3200" dirty="0">
                  <a:solidFill>
                    <a:schemeClr val="bg1"/>
                  </a:solidFill>
                  <a:latin typeface="Arial Rounded MT Bold" panose="020F0704030504030204" pitchFamily="34" charset="0"/>
                </a:rPr>
                <a:t>Status</a:t>
              </a:r>
              <a:endParaRPr lang="en-US" altLang="en-US" sz="1600" dirty="0">
                <a:latin typeface="Arial Rounded MT Bold" panose="020F0704030504030204" pitchFamily="34" charset="0"/>
              </a:endParaRPr>
            </a:p>
          </p:txBody>
        </p:sp>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702" y="3837698"/>
              <a:ext cx="1924050" cy="2597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6"/>
            <p:cNvPicPr>
              <a:picLocks noChangeAspect="1" noChangeArrowheads="1"/>
            </p:cNvPicPr>
            <p:nvPr/>
          </p:nvPicPr>
          <p:blipFill rotWithShape="1">
            <a:blip r:embed="rId5">
              <a:extLst>
                <a:ext uri="{28A0092B-C50C-407E-A947-70E740481C1C}">
                  <a14:useLocalDpi xmlns:a14="http://schemas.microsoft.com/office/drawing/2010/main" val="0"/>
                </a:ext>
              </a:extLst>
            </a:blip>
            <a:srcRect l="-1" r="141"/>
            <a:stretch/>
          </p:blipFill>
          <p:spPr bwMode="auto">
            <a:xfrm>
              <a:off x="3112341" y="3020959"/>
              <a:ext cx="2584800" cy="776682"/>
            </a:xfrm>
            <a:prstGeom prst="rect">
              <a:avLst/>
            </a:prstGeom>
            <a:no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a:extLst/>
          </p:spPr>
        </p:pic>
        <p:sp>
          <p:nvSpPr>
            <p:cNvPr id="13" name="Rectangle 12"/>
            <p:cNvSpPr>
              <a:spLocks noChangeArrowheads="1"/>
            </p:cNvSpPr>
            <p:nvPr/>
          </p:nvSpPr>
          <p:spPr bwMode="auto">
            <a:xfrm>
              <a:off x="3064290" y="2240757"/>
              <a:ext cx="2682875" cy="769441"/>
            </a:xfrm>
            <a:prstGeom prst="rect">
              <a:avLst/>
            </a:prstGeom>
            <a:solidFill>
              <a:srgbClr val="FF66CC"/>
            </a:solidFill>
            <a:ln/>
          </p:spPr>
          <p:style>
            <a:lnRef idx="0">
              <a:schemeClr val="accent5"/>
            </a:lnRef>
            <a:fillRef idx="3">
              <a:schemeClr val="accent5"/>
            </a:fillRef>
            <a:effectRef idx="3">
              <a:schemeClr val="accent5"/>
            </a:effectRef>
            <a:fontRef idx="minor">
              <a:schemeClr val="lt1"/>
            </a:fontRef>
          </p:style>
          <p:txBody>
            <a:bodyPr>
              <a:spAutoFit/>
            </a:bodyPr>
            <a:lstStyle>
              <a:lvl1pPr eaLnBrk="0" hangingPunct="0">
                <a:defRPr sz="2200" b="1">
                  <a:solidFill>
                    <a:schemeClr val="tx1"/>
                  </a:solidFill>
                  <a:latin typeface="Arial" pitchFamily="34" charset="0"/>
                  <a:ea typeface="MS PGothic" pitchFamily="34" charset="-128"/>
                </a:defRPr>
              </a:lvl1pPr>
              <a:lvl2pPr marL="742950" indent="-285750" eaLnBrk="0" hangingPunct="0">
                <a:defRPr sz="2200" b="1">
                  <a:solidFill>
                    <a:schemeClr val="tx1"/>
                  </a:solidFill>
                  <a:latin typeface="Arial" pitchFamily="34" charset="0"/>
                  <a:ea typeface="MS PGothic" pitchFamily="34" charset="-128"/>
                </a:defRPr>
              </a:lvl2pPr>
              <a:lvl3pPr marL="1143000" indent="-228600" eaLnBrk="0" hangingPunct="0">
                <a:defRPr sz="2200" b="1">
                  <a:solidFill>
                    <a:schemeClr val="tx1"/>
                  </a:solidFill>
                  <a:latin typeface="Arial" pitchFamily="34" charset="0"/>
                  <a:ea typeface="MS PGothic" pitchFamily="34" charset="-128"/>
                </a:defRPr>
              </a:lvl3pPr>
              <a:lvl4pPr marL="1600200" indent="-228600" eaLnBrk="0" hangingPunct="0">
                <a:defRPr sz="2200" b="1">
                  <a:solidFill>
                    <a:schemeClr val="tx1"/>
                  </a:solidFill>
                  <a:latin typeface="Arial" pitchFamily="34" charset="0"/>
                  <a:ea typeface="MS PGothic" pitchFamily="34" charset="-128"/>
                </a:defRPr>
              </a:lvl4pPr>
              <a:lvl5pPr marL="2057400" indent="-228600" eaLnBrk="0" hangingPunct="0">
                <a:defRPr sz="2200" b="1">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buClr>
                  <a:schemeClr val="tx1"/>
                </a:buClr>
                <a:defRPr/>
              </a:pPr>
              <a:r>
                <a:rPr lang="en-US" altLang="en-US" sz="4400" dirty="0" smtClean="0">
                  <a:solidFill>
                    <a:schemeClr val="bg1"/>
                  </a:solidFill>
                  <a:latin typeface="Arial Rounded MT Bold" pitchFamily="34" charset="0"/>
                </a:rPr>
                <a:t>2015</a:t>
              </a:r>
              <a:endParaRPr lang="en-US" altLang="en-US" sz="2400" dirty="0" smtClean="0">
                <a:latin typeface="Arial Rounded MT Bold" pitchFamily="34" charset="0"/>
              </a:endParaRPr>
            </a:p>
          </p:txBody>
        </p:sp>
      </p:grpSp>
      <p:sp>
        <p:nvSpPr>
          <p:cNvPr id="38" name="Chevron 37"/>
          <p:cNvSpPr/>
          <p:nvPr/>
        </p:nvSpPr>
        <p:spPr>
          <a:xfrm>
            <a:off x="3740128" y="2739298"/>
            <a:ext cx="594911" cy="213340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a:spLocks noChangeArrowheads="1"/>
          </p:cNvSpPr>
          <p:nvPr/>
        </p:nvSpPr>
        <p:spPr bwMode="auto">
          <a:xfrm>
            <a:off x="7575515" y="1312432"/>
            <a:ext cx="2160000" cy="2449385"/>
          </a:xfrm>
          <a:prstGeom prst="rect">
            <a:avLst/>
          </a:prstGeom>
          <a:solidFill>
            <a:srgbClr val="0CADEA"/>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None/>
            </a:pPr>
            <a:r>
              <a:rPr lang="en-US" altLang="en-US" sz="2000" dirty="0" smtClean="0">
                <a:solidFill>
                  <a:schemeClr val="bg1"/>
                </a:solidFill>
              </a:rPr>
              <a:t>Adaptation </a:t>
            </a:r>
            <a:br>
              <a:rPr lang="en-US" altLang="en-US" sz="2000" dirty="0" smtClean="0">
                <a:solidFill>
                  <a:schemeClr val="bg1"/>
                </a:solidFill>
              </a:rPr>
            </a:br>
            <a:r>
              <a:rPr lang="en-US" altLang="en-US" sz="2000" dirty="0" smtClean="0">
                <a:solidFill>
                  <a:schemeClr val="bg1"/>
                </a:solidFill>
              </a:rPr>
              <a:t>&amp; Mitigation</a:t>
            </a:r>
            <a:br>
              <a:rPr lang="en-US" altLang="en-US" sz="2000" dirty="0" smtClean="0">
                <a:solidFill>
                  <a:schemeClr val="bg1"/>
                </a:solidFill>
              </a:rPr>
            </a:br>
            <a:r>
              <a:rPr lang="en-US" altLang="en-US" sz="2000" dirty="0" smtClean="0">
                <a:solidFill>
                  <a:schemeClr val="bg1"/>
                </a:solidFill>
              </a:rPr>
              <a:t/>
            </a:r>
            <a:br>
              <a:rPr lang="en-US" altLang="en-US" sz="2000" dirty="0" smtClean="0">
                <a:solidFill>
                  <a:schemeClr val="bg1"/>
                </a:solidFill>
              </a:rPr>
            </a:br>
            <a:endParaRPr lang="en-US" altLang="en-US" sz="2000" dirty="0">
              <a:solidFill>
                <a:schemeClr val="bg1"/>
              </a:solidFill>
            </a:endParaRPr>
          </a:p>
          <a:p>
            <a:pPr algn="ctr" eaLnBrk="1" hangingPunct="1">
              <a:lnSpc>
                <a:spcPct val="100000"/>
              </a:lnSpc>
              <a:spcBef>
                <a:spcPts val="1200"/>
              </a:spcBef>
              <a:spcAft>
                <a:spcPct val="0"/>
              </a:spcAft>
              <a:buClrTx/>
              <a:buNone/>
            </a:pPr>
            <a:r>
              <a:rPr lang="fr-FR" altLang="en-US" sz="4400" dirty="0" smtClean="0">
                <a:solidFill>
                  <a:schemeClr val="bg1"/>
                </a:solidFill>
              </a:rPr>
              <a:t>I</a:t>
            </a:r>
            <a:endParaRPr lang="en-US" altLang="en-US" sz="4400" dirty="0" smtClean="0">
              <a:solidFill>
                <a:schemeClr val="bg1"/>
              </a:solidFill>
            </a:endParaRPr>
          </a:p>
          <a:p>
            <a:pPr eaLnBrk="1" hangingPunct="1">
              <a:lnSpc>
                <a:spcPct val="100000"/>
              </a:lnSpc>
              <a:spcBef>
                <a:spcPts val="1200"/>
              </a:spcBef>
              <a:spcAft>
                <a:spcPct val="0"/>
              </a:spcAft>
              <a:buClrTx/>
              <a:buNone/>
            </a:pPr>
            <a:r>
              <a:rPr lang="en-US" altLang="en-US" sz="2000" dirty="0" smtClean="0">
                <a:solidFill>
                  <a:schemeClr val="bg1"/>
                </a:solidFill>
              </a:rPr>
              <a:t/>
            </a:r>
            <a:br>
              <a:rPr lang="en-US" altLang="en-US" sz="2000" dirty="0" smtClean="0">
                <a:solidFill>
                  <a:schemeClr val="bg1"/>
                </a:solidFill>
              </a:rPr>
            </a:br>
            <a:r>
              <a:rPr lang="en-US" altLang="en-US" sz="2000" dirty="0" smtClean="0">
                <a:solidFill>
                  <a:schemeClr val="bg1"/>
                </a:solidFill>
              </a:rPr>
              <a:t/>
            </a:r>
            <a:br>
              <a:rPr lang="en-US" altLang="en-US" sz="2000" dirty="0" smtClean="0">
                <a:solidFill>
                  <a:schemeClr val="bg1"/>
                </a:solidFill>
              </a:rPr>
            </a:br>
            <a:endParaRPr lang="en-US" altLang="en-US" sz="2000" dirty="0">
              <a:solidFill>
                <a:schemeClr val="bg1"/>
              </a:solidFill>
            </a:endParaRPr>
          </a:p>
        </p:txBody>
      </p:sp>
      <p:sp>
        <p:nvSpPr>
          <p:cNvPr id="40" name="TextBox 39"/>
          <p:cNvSpPr txBox="1">
            <a:spLocks noChangeArrowheads="1"/>
          </p:cNvSpPr>
          <p:nvPr/>
        </p:nvSpPr>
        <p:spPr bwMode="auto">
          <a:xfrm>
            <a:off x="9735683" y="1312432"/>
            <a:ext cx="2160000" cy="2449385"/>
          </a:xfrm>
          <a:prstGeom prst="rect">
            <a:avLst/>
          </a:prstGeom>
          <a:solidFill>
            <a:srgbClr val="0A8F9D"/>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None/>
            </a:pPr>
            <a:r>
              <a:rPr lang="en-US" altLang="en-US" sz="2000" dirty="0" smtClean="0">
                <a:solidFill>
                  <a:schemeClr val="bg1"/>
                </a:solidFill>
              </a:rPr>
              <a:t>Water</a:t>
            </a:r>
            <a:r>
              <a:rPr lang="en-US" altLang="en-US" sz="2000" dirty="0">
                <a:solidFill>
                  <a:schemeClr val="bg1"/>
                </a:solidFill>
              </a:rPr>
              <a:t>, Energy and Carbon </a:t>
            </a:r>
            <a:r>
              <a:rPr lang="en-US" altLang="en-US" sz="2000" dirty="0" smtClean="0">
                <a:solidFill>
                  <a:schemeClr val="bg1"/>
                </a:solidFill>
              </a:rPr>
              <a:t>cycles</a:t>
            </a:r>
            <a:br>
              <a:rPr lang="en-US" altLang="en-US" sz="2000" dirty="0" smtClean="0">
                <a:solidFill>
                  <a:schemeClr val="bg1"/>
                </a:solidFill>
              </a:rPr>
            </a:br>
            <a:endParaRPr lang="en-US" altLang="en-US" sz="2000" dirty="0" smtClean="0">
              <a:solidFill>
                <a:schemeClr val="bg1"/>
              </a:solidFill>
            </a:endParaRPr>
          </a:p>
          <a:p>
            <a:pPr algn="ctr" eaLnBrk="1" hangingPunct="1">
              <a:lnSpc>
                <a:spcPct val="100000"/>
              </a:lnSpc>
              <a:spcBef>
                <a:spcPts val="1200"/>
              </a:spcBef>
              <a:spcAft>
                <a:spcPct val="0"/>
              </a:spcAft>
              <a:buClrTx/>
              <a:buNone/>
            </a:pPr>
            <a:r>
              <a:rPr lang="fr-FR" altLang="en-US" sz="4400" dirty="0" smtClean="0">
                <a:solidFill>
                  <a:schemeClr val="bg1"/>
                </a:solidFill>
              </a:rPr>
              <a:t>II</a:t>
            </a:r>
            <a:endParaRPr lang="en-US" altLang="en-US" sz="4400" dirty="0">
              <a:solidFill>
                <a:schemeClr val="bg1"/>
              </a:solidFill>
            </a:endParaRPr>
          </a:p>
        </p:txBody>
      </p:sp>
      <p:sp>
        <p:nvSpPr>
          <p:cNvPr id="41" name="TextBox 40"/>
          <p:cNvSpPr txBox="1">
            <a:spLocks noChangeArrowheads="1"/>
          </p:cNvSpPr>
          <p:nvPr/>
        </p:nvSpPr>
        <p:spPr bwMode="auto">
          <a:xfrm>
            <a:off x="7575515" y="3744469"/>
            <a:ext cx="2160000" cy="2844000"/>
          </a:xfrm>
          <a:prstGeom prst="rect">
            <a:avLst/>
          </a:prstGeom>
          <a:solidFill>
            <a:srgbClr val="92D050"/>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None/>
            </a:pPr>
            <a:r>
              <a:rPr lang="en-US" altLang="en-US" sz="2000" dirty="0" smtClean="0">
                <a:solidFill>
                  <a:schemeClr val="bg1"/>
                </a:solidFill>
              </a:rPr>
              <a:t>Additional </a:t>
            </a:r>
            <a:r>
              <a:rPr lang="en-US" altLang="en-US" sz="2000" dirty="0">
                <a:solidFill>
                  <a:schemeClr val="bg1"/>
                </a:solidFill>
              </a:rPr>
              <a:t>Essential Climate </a:t>
            </a:r>
            <a:r>
              <a:rPr lang="en-US" altLang="en-US" sz="2000" dirty="0" smtClean="0">
                <a:solidFill>
                  <a:schemeClr val="bg1"/>
                </a:solidFill>
              </a:rPr>
              <a:t>Variables</a:t>
            </a:r>
            <a:br>
              <a:rPr lang="en-US" altLang="en-US" sz="2000" dirty="0" smtClean="0">
                <a:solidFill>
                  <a:schemeClr val="bg1"/>
                </a:solidFill>
              </a:rPr>
            </a:br>
            <a:endParaRPr lang="en-US" altLang="en-US" sz="2000" dirty="0" smtClean="0">
              <a:solidFill>
                <a:schemeClr val="bg1"/>
              </a:solidFill>
            </a:endParaRPr>
          </a:p>
          <a:p>
            <a:pPr algn="ctr" eaLnBrk="1" hangingPunct="1">
              <a:lnSpc>
                <a:spcPct val="100000"/>
              </a:lnSpc>
              <a:spcBef>
                <a:spcPts val="1200"/>
              </a:spcBef>
              <a:spcAft>
                <a:spcPct val="0"/>
              </a:spcAft>
              <a:buClrTx/>
              <a:buNone/>
            </a:pPr>
            <a:r>
              <a:rPr lang="en-US" altLang="en-US" sz="4400" dirty="0" smtClean="0">
                <a:solidFill>
                  <a:schemeClr val="bg1"/>
                </a:solidFill>
              </a:rPr>
              <a:t>III</a:t>
            </a:r>
            <a:r>
              <a:rPr lang="en-US" altLang="en-US" sz="2000" dirty="0" smtClean="0">
                <a:solidFill>
                  <a:schemeClr val="bg1"/>
                </a:solidFill>
              </a:rPr>
              <a:t/>
            </a:r>
            <a:br>
              <a:rPr lang="en-US" altLang="en-US" sz="2000" dirty="0" smtClean="0">
                <a:solidFill>
                  <a:schemeClr val="bg1"/>
                </a:solidFill>
              </a:rPr>
            </a:br>
            <a:endParaRPr lang="en-US" altLang="en-US" sz="2000" dirty="0">
              <a:solidFill>
                <a:schemeClr val="bg1"/>
              </a:solidFill>
            </a:endParaRPr>
          </a:p>
        </p:txBody>
      </p:sp>
      <p:sp>
        <p:nvSpPr>
          <p:cNvPr id="42" name="TextBox 41"/>
          <p:cNvSpPr txBox="1">
            <a:spLocks noChangeArrowheads="1"/>
          </p:cNvSpPr>
          <p:nvPr/>
        </p:nvSpPr>
        <p:spPr bwMode="auto">
          <a:xfrm>
            <a:off x="9723524" y="3737452"/>
            <a:ext cx="2160000" cy="2844000"/>
          </a:xfrm>
          <a:prstGeom prst="rect">
            <a:avLst/>
          </a:prstGeom>
          <a:solidFill>
            <a:srgbClr val="273374"/>
          </a:solidFill>
          <a:ln>
            <a:no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None/>
            </a:pPr>
            <a:r>
              <a:rPr lang="en-US" altLang="en-US" sz="2000" dirty="0" smtClean="0">
                <a:solidFill>
                  <a:schemeClr val="bg1"/>
                </a:solidFill>
              </a:rPr>
              <a:t>Emphasis </a:t>
            </a:r>
            <a:r>
              <a:rPr lang="en-US" altLang="en-US" sz="2000" dirty="0">
                <a:solidFill>
                  <a:schemeClr val="bg1"/>
                </a:solidFill>
              </a:rPr>
              <a:t>on more help for networks in developing countries  </a:t>
            </a:r>
            <a:endParaRPr lang="en-US" altLang="en-US" sz="2000" dirty="0" smtClean="0">
              <a:solidFill>
                <a:schemeClr val="bg1"/>
              </a:solidFill>
            </a:endParaRPr>
          </a:p>
          <a:p>
            <a:pPr algn="ctr" eaLnBrk="1" hangingPunct="1">
              <a:lnSpc>
                <a:spcPct val="100000"/>
              </a:lnSpc>
              <a:spcBef>
                <a:spcPts val="1200"/>
              </a:spcBef>
              <a:spcAft>
                <a:spcPct val="0"/>
              </a:spcAft>
              <a:buClrTx/>
              <a:buNone/>
            </a:pPr>
            <a:r>
              <a:rPr lang="fr-FR" altLang="en-US" sz="4400" dirty="0" smtClean="0">
                <a:solidFill>
                  <a:schemeClr val="bg1"/>
                </a:solidFill>
              </a:rPr>
              <a:t>IV</a:t>
            </a:r>
            <a:endParaRPr lang="en-GB" altLang="en-US" sz="4400" dirty="0"/>
          </a:p>
        </p:txBody>
      </p:sp>
      <p:sp>
        <p:nvSpPr>
          <p:cNvPr id="43" name="Chevron 42"/>
          <p:cNvSpPr/>
          <p:nvPr/>
        </p:nvSpPr>
        <p:spPr>
          <a:xfrm>
            <a:off x="6815015" y="2677522"/>
            <a:ext cx="594911" cy="2133409"/>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8" name="Group 27"/>
          <p:cNvGrpSpPr/>
          <p:nvPr/>
        </p:nvGrpSpPr>
        <p:grpSpPr>
          <a:xfrm rot="16200000">
            <a:off x="-3108444" y="3108446"/>
            <a:ext cx="6858004" cy="641115"/>
            <a:chOff x="508738" y="3792312"/>
            <a:chExt cx="12192004" cy="641115"/>
          </a:xfrm>
        </p:grpSpPr>
        <p:sp>
          <p:nvSpPr>
            <p:cNvPr id="29" name="Rectangle 28"/>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96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581" y="3"/>
            <a:ext cx="6858000" cy="6858000"/>
          </a:xfrm>
          <a:prstGeom prst="rect">
            <a:avLst/>
          </a:prstGeom>
        </p:spPr>
      </p:pic>
      <p:grpSp>
        <p:nvGrpSpPr>
          <p:cNvPr id="25" name="Group 24"/>
          <p:cNvGrpSpPr/>
          <p:nvPr/>
        </p:nvGrpSpPr>
        <p:grpSpPr>
          <a:xfrm>
            <a:off x="4071487" y="1797794"/>
            <a:ext cx="8120514" cy="3682787"/>
            <a:chOff x="7456243" y="1781747"/>
            <a:chExt cx="4735757" cy="2147744"/>
          </a:xfrm>
        </p:grpSpPr>
        <p:sp>
          <p:nvSpPr>
            <p:cNvPr id="3" name="Content Placeholder 4"/>
            <p:cNvSpPr txBox="1">
              <a:spLocks/>
            </p:cNvSpPr>
            <p:nvPr/>
          </p:nvSpPr>
          <p:spPr>
            <a:xfrm>
              <a:off x="8588188" y="1781747"/>
              <a:ext cx="3603812" cy="2147744"/>
            </a:xfrm>
            <a:prstGeom prst="rect">
              <a:avLst/>
            </a:prstGeom>
          </p:spPr>
          <p:txBody>
            <a:bodyPr/>
            <a:lstStyle>
              <a:lvl1pPr marL="290513" indent="-290513" algn="l" defTabSz="762000" rtl="0" eaLnBrk="0" fontAlgn="base" hangingPunct="0">
                <a:lnSpc>
                  <a:spcPts val="3000"/>
                </a:lnSpc>
                <a:spcBef>
                  <a:spcPct val="0"/>
                </a:spcBef>
                <a:spcAft>
                  <a:spcPts val="1000"/>
                </a:spcAft>
                <a:buClr>
                  <a:schemeClr val="tx1"/>
                </a:buClr>
                <a:buChar char="•"/>
                <a:defRPr sz="2400" b="1">
                  <a:solidFill>
                    <a:schemeClr val="tx1"/>
                  </a:solidFill>
                  <a:latin typeface="+mn-lt"/>
                  <a:ea typeface="MS PGothic" pitchFamily="34" charset="-128"/>
                  <a:cs typeface="MS PGothic" charset="0"/>
                </a:defRPr>
              </a:lvl1pPr>
              <a:lvl2pPr marL="766763" indent="-285750" algn="l" defTabSz="762000" rtl="0" eaLnBrk="0" fontAlgn="base" hangingPunct="0">
                <a:lnSpc>
                  <a:spcPts val="3000"/>
                </a:lnSpc>
                <a:spcBef>
                  <a:spcPct val="0"/>
                </a:spcBef>
                <a:spcAft>
                  <a:spcPts val="1000"/>
                </a:spcAft>
                <a:buClr>
                  <a:schemeClr val="tx1"/>
                </a:buClr>
                <a:buFont typeface="Arial Unicode MS" pitchFamily="34" charset="-128"/>
                <a:buChar char="‑"/>
                <a:defRPr sz="2200">
                  <a:solidFill>
                    <a:schemeClr val="tx1"/>
                  </a:solidFill>
                  <a:latin typeface="+mn-lt"/>
                  <a:ea typeface="MS PGothic" pitchFamily="34" charset="-128"/>
                  <a:cs typeface="MS PGothic" charset="0"/>
                </a:defRPr>
              </a:lvl2pPr>
              <a:lvl3pPr marL="1300163" indent="-342900" algn="l" defTabSz="762000" rtl="0" eaLnBrk="0" fontAlgn="base" hangingPunct="0">
                <a:lnSpc>
                  <a:spcPts val="2600"/>
                </a:lnSpc>
                <a:spcBef>
                  <a:spcPct val="0"/>
                </a:spcBef>
                <a:spcAft>
                  <a:spcPts val="800"/>
                </a:spcAft>
                <a:buClr>
                  <a:schemeClr val="tx1"/>
                </a:buClr>
                <a:buFont typeface="Arial" pitchFamily="34" charset="0"/>
                <a:buChar char="-"/>
                <a:defRPr sz="2200">
                  <a:solidFill>
                    <a:schemeClr val="tx1"/>
                  </a:solidFill>
                  <a:latin typeface="+mn-lt"/>
                  <a:ea typeface="MS PGothic" pitchFamily="34" charset="-128"/>
                  <a:cs typeface="MS PGothic" charset="0"/>
                </a:defRPr>
              </a:lvl3pPr>
              <a:lvl4pPr marL="17192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4pPr>
              <a:lvl5pPr marL="2138363" indent="-228600" algn="l" defTabSz="762000" rtl="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mn-lt"/>
                  <a:ea typeface="MS PGothic" pitchFamily="34" charset="-128"/>
                  <a:cs typeface="MS PGothic" charset="0"/>
                </a:defRPr>
              </a:lvl5pPr>
              <a:lvl6pPr marL="25955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6pPr>
              <a:lvl7pPr marL="30527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7pPr>
              <a:lvl8pPr marL="35099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8pPr>
              <a:lvl9pPr marL="3967163" indent="-228600" algn="l" defTabSz="762000" rtl="0" eaLnBrk="0" fontAlgn="base" hangingPunct="0">
                <a:lnSpc>
                  <a:spcPts val="2600"/>
                </a:lnSpc>
                <a:spcBef>
                  <a:spcPct val="0"/>
                </a:spcBef>
                <a:spcAft>
                  <a:spcPts val="800"/>
                </a:spcAft>
                <a:buClr>
                  <a:schemeClr val="tx1"/>
                </a:buClr>
                <a:buFont typeface="Arial" charset="0"/>
                <a:buChar char="-"/>
                <a:defRPr sz="2200" b="1">
                  <a:solidFill>
                    <a:schemeClr val="tx1"/>
                  </a:solidFill>
                  <a:latin typeface="+mn-lt"/>
                </a:defRPr>
              </a:lvl9pPr>
            </a:lstStyle>
            <a:p>
              <a:pPr marL="0" indent="0">
                <a:lnSpc>
                  <a:spcPct val="100000"/>
                </a:lnSpc>
                <a:spcBef>
                  <a:spcPts val="0"/>
                </a:spcBef>
                <a:spcAft>
                  <a:spcPts val="600"/>
                </a:spcAft>
                <a:buFontTx/>
                <a:buNone/>
                <a:defRPr/>
              </a:pPr>
              <a:r>
                <a:rPr lang="en-US" sz="2800" kern="0" dirty="0" smtClean="0">
                  <a:solidFill>
                    <a:schemeClr val="bg1">
                      <a:lumMod val="50000"/>
                    </a:schemeClr>
                  </a:solidFill>
                  <a:cs typeface="Arial"/>
                </a:rPr>
                <a:t>Paris Agreement Article 7 (7c):  Strengthening scientific knowledge on climate, including research, systemic observation of </a:t>
              </a:r>
              <a:r>
                <a:rPr lang="en-US" sz="2800" kern="0" dirty="0">
                  <a:solidFill>
                    <a:schemeClr val="bg1">
                      <a:lumMod val="50000"/>
                    </a:schemeClr>
                  </a:solidFill>
                  <a:cs typeface="Arial"/>
                </a:rPr>
                <a:t> </a:t>
              </a:r>
              <a:r>
                <a:rPr lang="en-US" sz="2800" kern="0" dirty="0" smtClean="0">
                  <a:solidFill>
                    <a:schemeClr val="bg1">
                      <a:lumMod val="50000"/>
                    </a:schemeClr>
                  </a:solidFill>
                  <a:cs typeface="Arial"/>
                </a:rPr>
                <a:t>the climate system and early warning systems. </a:t>
              </a:r>
            </a:p>
          </p:txBody>
        </p:sp>
        <p:sp>
          <p:nvSpPr>
            <p:cNvPr id="4" name="Oval 3"/>
            <p:cNvSpPr/>
            <p:nvPr/>
          </p:nvSpPr>
          <p:spPr bwMode="auto">
            <a:xfrm>
              <a:off x="7456243" y="1853671"/>
              <a:ext cx="1008832" cy="1008832"/>
            </a:xfrm>
            <a:prstGeom prst="ellipse">
              <a:avLst/>
            </a:prstGeom>
            <a:solidFill>
              <a:srgbClr val="66FF66"/>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indent="-174625" algn="ctr" defTabSz="762000" eaLnBrk="0" hangingPunct="0">
                <a:spcBef>
                  <a:spcPct val="230000"/>
                </a:spcBef>
                <a:buClr>
                  <a:schemeClr val="tx1"/>
                </a:buClr>
                <a:defRPr/>
              </a:pPr>
              <a:r>
                <a:rPr lang="fr-CH" sz="2000" b="1" dirty="0">
                  <a:ln w="19050">
                    <a:noFill/>
                    <a:prstDash val="solid"/>
                  </a:ln>
                  <a:solidFill>
                    <a:schemeClr val="bg1"/>
                  </a:solidFill>
                  <a:effectLst>
                    <a:outerShdw blurRad="38100" dist="38100" dir="2700000" algn="tl">
                      <a:srgbClr val="000000">
                        <a:alpha val="43137"/>
                      </a:srgbClr>
                    </a:outerShdw>
                  </a:effectLst>
                </a:rPr>
                <a:t>Art 7 (7c)</a:t>
              </a:r>
              <a:endParaRPr lang="en-GB" sz="2000" b="1" dirty="0">
                <a:ln w="19050">
                  <a:noFill/>
                  <a:prstDash val="solid"/>
                </a:ln>
                <a:solidFill>
                  <a:schemeClr val="bg1"/>
                </a:solidFill>
                <a:effectLst>
                  <a:outerShdw blurRad="38100" dist="38100" dir="2700000" algn="tl">
                    <a:srgbClr val="000000">
                      <a:alpha val="43137"/>
                    </a:srgbClr>
                  </a:outerShdw>
                </a:effectLst>
              </a:endParaRPr>
            </a:p>
          </p:txBody>
        </p:sp>
      </p:grpSp>
      <p:grpSp>
        <p:nvGrpSpPr>
          <p:cNvPr id="5" name="Group 2"/>
          <p:cNvGrpSpPr>
            <a:grpSpLocks noChangeAspect="1"/>
          </p:cNvGrpSpPr>
          <p:nvPr/>
        </p:nvGrpSpPr>
        <p:grpSpPr bwMode="auto">
          <a:xfrm>
            <a:off x="3322161" y="314709"/>
            <a:ext cx="9088655" cy="1291709"/>
            <a:chOff x="997517" y="3885611"/>
            <a:chExt cx="7639613" cy="1085850"/>
          </a:xfrm>
        </p:grpSpPr>
        <p:sp>
          <p:nvSpPr>
            <p:cNvPr id="6" name="Oval 5"/>
            <p:cNvSpPr/>
            <p:nvPr/>
          </p:nvSpPr>
          <p:spPr bwMode="auto">
            <a:xfrm>
              <a:off x="997517" y="3885611"/>
              <a:ext cx="1051560" cy="1051560"/>
            </a:xfrm>
            <a:prstGeom prst="ellipse">
              <a:avLst/>
            </a:prstGeom>
            <a:solidFill>
              <a:srgbClr val="9966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2000" indent="-174625" defTabSz="762000" eaLnBrk="0" hangingPunct="0">
                <a:spcBef>
                  <a:spcPct val="230000"/>
                </a:spcBef>
                <a:buClr>
                  <a:schemeClr val="tx1"/>
                </a:buClr>
                <a:defRPr/>
              </a:pPr>
              <a:r>
                <a:rPr lang="fr-CH" sz="1600" b="1" dirty="0">
                  <a:ln w="19050">
                    <a:noFill/>
                    <a:prstDash val="solid"/>
                  </a:ln>
                  <a:solidFill>
                    <a:schemeClr val="bg1"/>
                  </a:solidFill>
                  <a:effectLst>
                    <a:outerShdw blurRad="50800" dist="38100" dir="8100000" algn="tr" rotWithShape="0">
                      <a:prstClr val="black">
                        <a:alpha val="40000"/>
                      </a:prstClr>
                    </a:outerShdw>
                  </a:effectLst>
                </a:rPr>
                <a:t>Art 4</a:t>
              </a:r>
              <a:endParaRPr lang="en-GB" sz="1600" b="1" dirty="0">
                <a:ln w="19050">
                  <a:noFill/>
                  <a:prstDash val="solid"/>
                </a:ln>
                <a:solidFill>
                  <a:schemeClr val="bg1"/>
                </a:solidFill>
                <a:effectLst>
                  <a:outerShdw blurRad="50800" dist="38100" dir="8100000" algn="tr" rotWithShape="0">
                    <a:prstClr val="black">
                      <a:alpha val="40000"/>
                    </a:prstClr>
                  </a:outerShdw>
                </a:effectLst>
              </a:endParaRPr>
            </a:p>
          </p:txBody>
        </p:sp>
        <p:sp>
          <p:nvSpPr>
            <p:cNvPr id="7" name="Oval 6"/>
            <p:cNvSpPr/>
            <p:nvPr/>
          </p:nvSpPr>
          <p:spPr bwMode="auto">
            <a:xfrm>
              <a:off x="1700351" y="3919901"/>
              <a:ext cx="1051560" cy="1051560"/>
            </a:xfrm>
            <a:prstGeom prst="ellipse">
              <a:avLst/>
            </a:prstGeom>
            <a:solidFill>
              <a:srgbClr val="FF99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2000" indent="-174625" defTabSz="762000" eaLnBrk="0" hangingPunct="0">
                <a:spcBef>
                  <a:spcPct val="230000"/>
                </a:spcBef>
                <a:buClr>
                  <a:schemeClr val="tx1"/>
                </a:buClr>
                <a:defRPr/>
              </a:pPr>
              <a:r>
                <a:rPr lang="fr-CH" sz="1600" b="1" dirty="0">
                  <a:ln w="19050">
                    <a:noFill/>
                    <a:prstDash val="solid"/>
                  </a:ln>
                  <a:solidFill>
                    <a:schemeClr val="bg1"/>
                  </a:solidFill>
                  <a:effectLst>
                    <a:outerShdw blurRad="50800" dist="38100" dir="8100000" algn="tr" rotWithShape="0">
                      <a:prstClr val="black">
                        <a:alpha val="40000"/>
                      </a:prstClr>
                    </a:outerShdw>
                  </a:effectLst>
                </a:rPr>
                <a:t>Art 5</a:t>
              </a:r>
              <a:endParaRPr lang="en-GB" sz="1600" b="1" dirty="0">
                <a:ln w="19050">
                  <a:noFill/>
                  <a:prstDash val="solid"/>
                </a:ln>
                <a:solidFill>
                  <a:schemeClr val="bg1"/>
                </a:solidFill>
                <a:effectLst>
                  <a:outerShdw blurRad="50800" dist="38100" dir="8100000" algn="tr" rotWithShape="0">
                    <a:prstClr val="black">
                      <a:alpha val="40000"/>
                    </a:prstClr>
                  </a:outerShdw>
                </a:effectLst>
              </a:endParaRPr>
            </a:p>
          </p:txBody>
        </p:sp>
        <p:sp>
          <p:nvSpPr>
            <p:cNvPr id="8" name="Oval 7"/>
            <p:cNvSpPr/>
            <p:nvPr/>
          </p:nvSpPr>
          <p:spPr bwMode="auto">
            <a:xfrm>
              <a:off x="2434123" y="3919901"/>
              <a:ext cx="1051560" cy="1051560"/>
            </a:xfrm>
            <a:prstGeom prst="ellipse">
              <a:avLst/>
            </a:prstGeom>
            <a:solidFill>
              <a:srgbClr val="FFCC00"/>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2000" indent="-174625" defTabSz="762000" eaLnBrk="0" hangingPunct="0">
                <a:spcBef>
                  <a:spcPct val="230000"/>
                </a:spcBef>
                <a:buClr>
                  <a:schemeClr val="tx1"/>
                </a:buClr>
                <a:defRPr/>
              </a:pPr>
              <a:r>
                <a:rPr lang="fr-CH" sz="1600" b="1" dirty="0">
                  <a:ln w="19050">
                    <a:noFill/>
                    <a:prstDash val="solid"/>
                  </a:ln>
                  <a:solidFill>
                    <a:schemeClr val="bg1"/>
                  </a:solidFill>
                  <a:effectLst>
                    <a:outerShdw blurRad="50000" dist="50800" dir="7500000" algn="tl">
                      <a:srgbClr val="000000">
                        <a:shade val="5000"/>
                        <a:alpha val="35000"/>
                      </a:srgbClr>
                    </a:outerShdw>
                  </a:effectLst>
                </a:rPr>
                <a:t>Art 7</a:t>
              </a:r>
              <a:endParaRPr lang="en-GB" sz="1600" b="1" dirty="0">
                <a:ln w="19050">
                  <a:noFill/>
                  <a:prstDash val="solid"/>
                </a:ln>
                <a:solidFill>
                  <a:schemeClr val="bg1"/>
                </a:solidFill>
                <a:effectLst>
                  <a:outerShdw blurRad="50000" dist="50800" dir="7500000" algn="tl">
                    <a:srgbClr val="000000">
                      <a:shade val="5000"/>
                      <a:alpha val="35000"/>
                    </a:srgbClr>
                  </a:outerShdw>
                </a:effectLst>
              </a:endParaRPr>
            </a:p>
          </p:txBody>
        </p:sp>
        <p:sp>
          <p:nvSpPr>
            <p:cNvPr id="9" name="Oval 8"/>
            <p:cNvSpPr/>
            <p:nvPr/>
          </p:nvSpPr>
          <p:spPr bwMode="auto">
            <a:xfrm>
              <a:off x="3147252" y="3919901"/>
              <a:ext cx="1051560" cy="1051560"/>
            </a:xfrm>
            <a:prstGeom prst="ellipse">
              <a:avLst/>
            </a:prstGeom>
            <a:solidFill>
              <a:srgbClr val="FFCC66"/>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2000" indent="-174625" defTabSz="762000" eaLnBrk="0" hangingPunct="0">
                <a:spcBef>
                  <a:spcPct val="230000"/>
                </a:spcBef>
                <a:buClr>
                  <a:schemeClr val="tx1"/>
                </a:buClr>
                <a:defRPr/>
              </a:pPr>
              <a:r>
                <a:rPr lang="fr-CH" sz="1600" b="1" dirty="0">
                  <a:ln w="19050">
                    <a:noFill/>
                    <a:prstDash val="solid"/>
                  </a:ln>
                  <a:solidFill>
                    <a:schemeClr val="bg1"/>
                  </a:solidFill>
                  <a:effectLst>
                    <a:outerShdw blurRad="38100" dist="38100" dir="2700000" algn="tl">
                      <a:srgbClr val="000000">
                        <a:alpha val="43137"/>
                      </a:srgbClr>
                    </a:outerShdw>
                  </a:effectLst>
                </a:rPr>
                <a:t>Art 8</a:t>
              </a:r>
              <a:endParaRPr lang="en-GB" sz="1600" b="1" dirty="0">
                <a:ln w="19050">
                  <a:noFill/>
                  <a:prstDash val="solid"/>
                </a:ln>
                <a:solidFill>
                  <a:schemeClr val="bg1"/>
                </a:solidFill>
                <a:effectLst>
                  <a:outerShdw blurRad="38100" dist="38100" dir="2700000" algn="tl">
                    <a:srgbClr val="000000">
                      <a:alpha val="43137"/>
                    </a:srgbClr>
                  </a:outerShdw>
                </a:effectLst>
              </a:endParaRPr>
            </a:p>
          </p:txBody>
        </p:sp>
        <p:sp>
          <p:nvSpPr>
            <p:cNvPr id="10" name="Oval 9"/>
            <p:cNvSpPr/>
            <p:nvPr/>
          </p:nvSpPr>
          <p:spPr bwMode="auto">
            <a:xfrm>
              <a:off x="3874529" y="3919901"/>
              <a:ext cx="1051560" cy="1051560"/>
            </a:xfrm>
            <a:prstGeom prst="ellipse">
              <a:avLst/>
            </a:prstGeom>
            <a:solidFill>
              <a:srgbClr val="FFCC99"/>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2000" indent="-174625" defTabSz="762000" eaLnBrk="0" hangingPunct="0">
                <a:spcBef>
                  <a:spcPct val="230000"/>
                </a:spcBef>
                <a:buClr>
                  <a:schemeClr val="tx1"/>
                </a:buClr>
                <a:defRPr/>
              </a:pPr>
              <a:r>
                <a:rPr lang="fr-CH" sz="1600" b="1" dirty="0">
                  <a:ln w="19050">
                    <a:noFill/>
                    <a:prstDash val="solid"/>
                  </a:ln>
                  <a:solidFill>
                    <a:schemeClr val="bg1"/>
                  </a:solidFill>
                  <a:effectLst>
                    <a:outerShdw blurRad="50000" dist="50800" dir="7500000" algn="tl">
                      <a:srgbClr val="000000">
                        <a:shade val="5000"/>
                        <a:alpha val="35000"/>
                      </a:srgbClr>
                    </a:outerShdw>
                  </a:effectLst>
                </a:rPr>
                <a:t>Art 9</a:t>
              </a:r>
              <a:endParaRPr lang="en-GB" sz="1600" b="1" dirty="0">
                <a:ln w="19050">
                  <a:noFill/>
                  <a:prstDash val="solid"/>
                </a:ln>
                <a:solidFill>
                  <a:schemeClr val="bg1"/>
                </a:solidFill>
                <a:effectLst>
                  <a:outerShdw blurRad="50000" dist="50800" dir="7500000" algn="tl">
                    <a:srgbClr val="000000">
                      <a:shade val="5000"/>
                      <a:alpha val="35000"/>
                    </a:srgbClr>
                  </a:outerShdw>
                </a:effectLst>
              </a:endParaRPr>
            </a:p>
          </p:txBody>
        </p:sp>
        <p:sp>
          <p:nvSpPr>
            <p:cNvPr id="11" name="Oval 10"/>
            <p:cNvSpPr/>
            <p:nvPr/>
          </p:nvSpPr>
          <p:spPr bwMode="auto">
            <a:xfrm>
              <a:off x="4606365" y="3919901"/>
              <a:ext cx="1051560" cy="1051560"/>
            </a:xfrm>
            <a:prstGeom prst="ellipse">
              <a:avLst/>
            </a:prstGeom>
            <a:solidFill>
              <a:srgbClr val="FFCCCC"/>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2000" indent="-174625" defTabSz="762000" eaLnBrk="0" hangingPunct="0">
                <a:spcBef>
                  <a:spcPct val="230000"/>
                </a:spcBef>
                <a:buClr>
                  <a:schemeClr val="tx1"/>
                </a:buClr>
                <a:defRPr/>
              </a:pPr>
              <a:r>
                <a:rPr lang="fr-CH" sz="1600" b="1" dirty="0">
                  <a:ln w="19050">
                    <a:noFill/>
                    <a:prstDash val="solid"/>
                  </a:ln>
                  <a:solidFill>
                    <a:schemeClr val="bg1"/>
                  </a:solidFill>
                  <a:effectLst>
                    <a:outerShdw blurRad="50000" dist="50800" dir="7500000" algn="tl">
                      <a:srgbClr val="000000">
                        <a:shade val="5000"/>
                        <a:alpha val="35000"/>
                      </a:srgbClr>
                    </a:outerShdw>
                  </a:effectLst>
                </a:rPr>
                <a:t>Art</a:t>
              </a:r>
              <a:r>
                <a:rPr lang="fr-CH" sz="1600" b="1" dirty="0">
                  <a:ln w="19050">
                    <a:noFill/>
                    <a:prstDash val="solid"/>
                  </a:ln>
                  <a:solidFill>
                    <a:schemeClr val="bg1"/>
                  </a:solidFill>
                </a:rPr>
                <a:t> </a:t>
              </a:r>
              <a:r>
                <a:rPr lang="fr-CH" sz="1600" b="1" dirty="0">
                  <a:ln w="19050">
                    <a:noFill/>
                    <a:prstDash val="solid"/>
                  </a:ln>
                  <a:solidFill>
                    <a:schemeClr val="bg1"/>
                  </a:solidFill>
                  <a:effectLst>
                    <a:outerShdw blurRad="50000" dist="50800" dir="7500000" algn="tl">
                      <a:srgbClr val="000000">
                        <a:shade val="5000"/>
                        <a:alpha val="35000"/>
                      </a:srgbClr>
                    </a:outerShdw>
                  </a:effectLst>
                </a:rPr>
                <a:t>10</a:t>
              </a:r>
              <a:endParaRPr lang="en-GB" sz="1600" b="1" dirty="0">
                <a:ln w="19050">
                  <a:noFill/>
                  <a:prstDash val="solid"/>
                </a:ln>
                <a:solidFill>
                  <a:schemeClr val="bg1"/>
                </a:solidFill>
                <a:effectLst>
                  <a:outerShdw blurRad="50000" dist="50800" dir="7500000" algn="tl">
                    <a:srgbClr val="000000">
                      <a:shade val="5000"/>
                      <a:alpha val="35000"/>
                    </a:srgbClr>
                  </a:outerShdw>
                </a:effectLst>
              </a:endParaRPr>
            </a:p>
          </p:txBody>
        </p:sp>
        <p:sp>
          <p:nvSpPr>
            <p:cNvPr id="12" name="Oval 11"/>
            <p:cNvSpPr/>
            <p:nvPr/>
          </p:nvSpPr>
          <p:spPr bwMode="auto">
            <a:xfrm>
              <a:off x="5348340" y="3919901"/>
              <a:ext cx="1051560" cy="1051560"/>
            </a:xfrm>
            <a:prstGeom prst="ellipse">
              <a:avLst/>
            </a:prstGeom>
            <a:solidFill>
              <a:srgbClr val="FFCC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2000" indent="-174625" defTabSz="762000" eaLnBrk="0" hangingPunct="0">
                <a:spcBef>
                  <a:spcPct val="230000"/>
                </a:spcBef>
                <a:buClr>
                  <a:schemeClr val="tx1"/>
                </a:buClr>
                <a:defRPr/>
              </a:pPr>
              <a:r>
                <a:rPr lang="fr-CH" sz="1600" b="1" dirty="0">
                  <a:ln w="19050">
                    <a:noFill/>
                    <a:prstDash val="solid"/>
                  </a:ln>
                  <a:solidFill>
                    <a:schemeClr val="bg1"/>
                  </a:solidFill>
                  <a:effectLst>
                    <a:outerShdw blurRad="50000" dist="50800" dir="7500000" algn="tl">
                      <a:srgbClr val="000000">
                        <a:shade val="5000"/>
                        <a:alpha val="35000"/>
                      </a:srgbClr>
                    </a:outerShdw>
                  </a:effectLst>
                </a:rPr>
                <a:t>Art 11</a:t>
              </a:r>
              <a:endParaRPr lang="en-GB" sz="1600" b="1" dirty="0">
                <a:ln w="19050">
                  <a:noFill/>
                  <a:prstDash val="solid"/>
                </a:ln>
                <a:solidFill>
                  <a:schemeClr val="bg1"/>
                </a:solidFill>
                <a:effectLst>
                  <a:outerShdw blurRad="50000" dist="50800" dir="7500000" algn="tl">
                    <a:srgbClr val="000000">
                      <a:shade val="5000"/>
                      <a:alpha val="35000"/>
                    </a:srgbClr>
                  </a:outerShdw>
                </a:effectLst>
              </a:endParaRPr>
            </a:p>
          </p:txBody>
        </p:sp>
        <p:sp>
          <p:nvSpPr>
            <p:cNvPr id="13" name="Oval 12"/>
            <p:cNvSpPr/>
            <p:nvPr/>
          </p:nvSpPr>
          <p:spPr bwMode="auto">
            <a:xfrm>
              <a:off x="6091834" y="3919901"/>
              <a:ext cx="1051560" cy="1051560"/>
            </a:xfrm>
            <a:prstGeom prst="ellipse">
              <a:avLst/>
            </a:prstGeom>
            <a:solidFill>
              <a:srgbClr val="CCCC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2000" indent="-174625" defTabSz="762000" eaLnBrk="0" hangingPunct="0">
                <a:spcBef>
                  <a:spcPct val="230000"/>
                </a:spcBef>
                <a:buClr>
                  <a:schemeClr val="tx1"/>
                </a:buClr>
                <a:defRPr/>
              </a:pPr>
              <a:r>
                <a:rPr lang="fr-CH" sz="1600" b="1" dirty="0">
                  <a:ln w="19050">
                    <a:noFill/>
                    <a:prstDash val="solid"/>
                  </a:ln>
                  <a:solidFill>
                    <a:schemeClr val="bg1"/>
                  </a:solidFill>
                  <a:effectLst>
                    <a:outerShdw blurRad="50000" dist="50800" dir="7500000" algn="tl">
                      <a:srgbClr val="000000">
                        <a:shade val="5000"/>
                        <a:alpha val="35000"/>
                      </a:srgbClr>
                    </a:outerShdw>
                  </a:effectLst>
                </a:rPr>
                <a:t>Art 12</a:t>
              </a:r>
              <a:endParaRPr lang="en-GB" sz="1600" b="1" dirty="0">
                <a:ln w="19050">
                  <a:noFill/>
                  <a:prstDash val="solid"/>
                </a:ln>
                <a:solidFill>
                  <a:schemeClr val="bg1"/>
                </a:solidFill>
                <a:effectLst>
                  <a:outerShdw blurRad="50000" dist="50800" dir="7500000" algn="tl">
                    <a:srgbClr val="000000">
                      <a:shade val="5000"/>
                      <a:alpha val="35000"/>
                    </a:srgbClr>
                  </a:outerShdw>
                </a:effectLst>
              </a:endParaRPr>
            </a:p>
          </p:txBody>
        </p:sp>
        <p:sp>
          <p:nvSpPr>
            <p:cNvPr id="14" name="Oval 13"/>
            <p:cNvSpPr/>
            <p:nvPr/>
          </p:nvSpPr>
          <p:spPr bwMode="auto">
            <a:xfrm>
              <a:off x="6804292" y="3919901"/>
              <a:ext cx="1051560" cy="1051560"/>
            </a:xfrm>
            <a:prstGeom prst="ellipse">
              <a:avLst/>
            </a:prstGeom>
            <a:solidFill>
              <a:srgbClr val="CC99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2000" indent="-174625" defTabSz="762000" eaLnBrk="0" hangingPunct="0">
                <a:spcBef>
                  <a:spcPct val="230000"/>
                </a:spcBef>
                <a:buClr>
                  <a:schemeClr val="tx1"/>
                </a:buClr>
                <a:defRPr/>
              </a:pPr>
              <a:r>
                <a:rPr lang="fr-CH" sz="1600" b="1" dirty="0">
                  <a:ln w="19050">
                    <a:noFill/>
                    <a:prstDash val="solid"/>
                  </a:ln>
                  <a:solidFill>
                    <a:schemeClr val="bg1"/>
                  </a:solidFill>
                  <a:effectLst>
                    <a:outerShdw blurRad="50000" dist="50800" dir="7500000" algn="tl">
                      <a:srgbClr val="000000">
                        <a:shade val="5000"/>
                        <a:alpha val="35000"/>
                      </a:srgbClr>
                    </a:outerShdw>
                  </a:effectLst>
                </a:rPr>
                <a:t>Art 13</a:t>
              </a:r>
              <a:endParaRPr lang="en-GB" sz="1600" b="1" dirty="0">
                <a:ln w="19050">
                  <a:noFill/>
                  <a:prstDash val="solid"/>
                </a:ln>
                <a:solidFill>
                  <a:schemeClr val="bg1"/>
                </a:solidFill>
                <a:effectLst>
                  <a:outerShdw blurRad="50000" dist="50800" dir="7500000" algn="tl">
                    <a:srgbClr val="000000">
                      <a:shade val="5000"/>
                      <a:alpha val="35000"/>
                    </a:srgbClr>
                  </a:outerShdw>
                </a:effectLst>
              </a:endParaRPr>
            </a:p>
          </p:txBody>
        </p:sp>
        <p:sp>
          <p:nvSpPr>
            <p:cNvPr id="15" name="Oval 14"/>
            <p:cNvSpPr/>
            <p:nvPr/>
          </p:nvSpPr>
          <p:spPr bwMode="auto">
            <a:xfrm>
              <a:off x="7585570" y="3919901"/>
              <a:ext cx="1051560" cy="1051560"/>
            </a:xfrm>
            <a:prstGeom prst="ellipse">
              <a:avLst/>
            </a:prstGeom>
            <a:solidFill>
              <a:srgbClr val="9966FF"/>
            </a:solidFill>
            <a:ln>
              <a:noFill/>
              <a:headEnd type="none" w="med" len="med"/>
              <a:tailEnd type="none" w="med" len="med"/>
            </a:ln>
            <a:effectLst>
              <a:innerShdw blurRad="63500" dist="50800" dir="13500000">
                <a:prstClr val="black">
                  <a:alpha val="50000"/>
                </a:prstClr>
              </a:innerShdw>
            </a:effectLst>
          </p:spPr>
          <p:style>
            <a:lnRef idx="1">
              <a:schemeClr val="accent6"/>
            </a:lnRef>
            <a:fillRef idx="3">
              <a:schemeClr val="accent6"/>
            </a:fillRef>
            <a:effectRef idx="2">
              <a:schemeClr val="accent6"/>
            </a:effectRef>
            <a:fontRef idx="minor">
              <a:schemeClr val="lt1"/>
            </a:fontRef>
          </p:style>
          <p:txBody>
            <a:bodyPr lIns="90487" tIns="44450" rIns="90487" bIns="44450"/>
            <a:lstStyle/>
            <a:p>
              <a:pPr marL="72000" indent="-174625" defTabSz="762000" eaLnBrk="0" hangingPunct="0">
                <a:spcBef>
                  <a:spcPct val="230000"/>
                </a:spcBef>
                <a:buClr>
                  <a:schemeClr val="tx1"/>
                </a:buClr>
                <a:defRPr/>
              </a:pPr>
              <a:r>
                <a:rPr lang="fr-CH" sz="1600" b="1" dirty="0">
                  <a:ln w="19050">
                    <a:noFill/>
                    <a:prstDash val="solid"/>
                  </a:ln>
                  <a:solidFill>
                    <a:schemeClr val="bg1"/>
                  </a:solidFill>
                  <a:effectLst>
                    <a:outerShdw blurRad="50000" dist="50800" dir="7500000" algn="tl">
                      <a:srgbClr val="000000">
                        <a:shade val="5000"/>
                        <a:alpha val="35000"/>
                      </a:srgbClr>
                    </a:outerShdw>
                  </a:effectLst>
                </a:rPr>
                <a:t>Art 14</a:t>
              </a:r>
              <a:endParaRPr lang="en-GB" sz="1600" b="1" dirty="0">
                <a:ln w="19050">
                  <a:noFill/>
                  <a:prstDash val="solid"/>
                </a:ln>
                <a:solidFill>
                  <a:schemeClr val="bg1"/>
                </a:solidFill>
                <a:effectLst>
                  <a:outerShdw blurRad="50000" dist="50800" dir="7500000" algn="tl">
                    <a:srgbClr val="000000">
                      <a:shade val="5000"/>
                      <a:alpha val="35000"/>
                    </a:srgbClr>
                  </a:outerShdw>
                </a:effectLst>
              </a:endParaRPr>
            </a:p>
          </p:txBody>
        </p:sp>
      </p:grpSp>
      <p:grpSp>
        <p:nvGrpSpPr>
          <p:cNvPr id="20" name="Group 19"/>
          <p:cNvGrpSpPr/>
          <p:nvPr/>
        </p:nvGrpSpPr>
        <p:grpSpPr>
          <a:xfrm rot="16200000">
            <a:off x="-3108444" y="3108446"/>
            <a:ext cx="6858004" cy="641115"/>
            <a:chOff x="508738" y="3792312"/>
            <a:chExt cx="12192004" cy="641115"/>
          </a:xfrm>
        </p:grpSpPr>
        <p:sp>
          <p:nvSpPr>
            <p:cNvPr id="21" name="Rectangle 20"/>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0516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bwMode="auto">
          <a:xfrm>
            <a:off x="0" y="0"/>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sp>
        <p:nvSpPr>
          <p:cNvPr id="11" name="TextBox 9"/>
          <p:cNvSpPr txBox="1">
            <a:spLocks noChangeArrowheads="1"/>
          </p:cNvSpPr>
          <p:nvPr/>
        </p:nvSpPr>
        <p:spPr bwMode="auto">
          <a:xfrm>
            <a:off x="-273056" y="2297992"/>
            <a:ext cx="12465056" cy="10864513"/>
          </a:xfrm>
          <a:prstGeom prst="rect">
            <a:avLst/>
          </a:prstGeom>
          <a:noFill/>
          <a:ln>
            <a:noFill/>
          </a:ln>
          <a:extLst/>
        </p:spPr>
        <p:txBody>
          <a:bodyPr wrap="none" lIns="0" tIns="0" rIns="0" bIns="0">
            <a:no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nSpc>
                <a:spcPct val="80000"/>
              </a:lnSpc>
              <a:spcAft>
                <a:spcPts val="0"/>
              </a:spcAft>
              <a:buFont typeface="+mj-ea"/>
              <a:buNone/>
            </a:pPr>
            <a:r>
              <a:rPr lang="en-US" altLang="en-US" sz="50000" spc="-2000" dirty="0" smtClean="0">
                <a:gradFill>
                  <a:gsLst>
                    <a:gs pos="0">
                      <a:srgbClr val="FFC000"/>
                    </a:gs>
                    <a:gs pos="74000">
                      <a:srgbClr val="FF0000"/>
                    </a:gs>
                  </a:gsLst>
                  <a:lin ang="5400000" scaled="1"/>
                </a:gradFill>
                <a:effectLst>
                  <a:glow rad="152400">
                    <a:schemeClr val="accent1">
                      <a:alpha val="40000"/>
                    </a:schemeClr>
                  </a:glow>
                </a:effectLst>
                <a:latin typeface="+mn-lt"/>
              </a:rPr>
              <a:t>2016</a:t>
            </a:r>
            <a:endParaRPr lang="en-US" altLang="en-US" sz="50000" spc="-2000" dirty="0">
              <a:gradFill>
                <a:gsLst>
                  <a:gs pos="0">
                    <a:srgbClr val="FFC000"/>
                  </a:gs>
                  <a:gs pos="74000">
                    <a:srgbClr val="FF0000"/>
                  </a:gs>
                </a:gsLst>
                <a:lin ang="5400000" scaled="1"/>
              </a:gradFill>
              <a:effectLst>
                <a:glow rad="152400">
                  <a:schemeClr val="accent1">
                    <a:alpha val="40000"/>
                  </a:schemeClr>
                </a:glow>
              </a:effectLst>
              <a:latin typeface="+mn-lt"/>
            </a:endParaRPr>
          </a:p>
        </p:txBody>
      </p:sp>
      <p:sp>
        <p:nvSpPr>
          <p:cNvPr id="16" name="Rectangle 15"/>
          <p:cNvSpPr/>
          <p:nvPr/>
        </p:nvSpPr>
        <p:spPr>
          <a:xfrm>
            <a:off x="4196615" y="559713"/>
            <a:ext cx="7919201" cy="1569660"/>
          </a:xfrm>
          <a:prstGeom prst="rect">
            <a:avLst/>
          </a:prstGeom>
        </p:spPr>
        <p:txBody>
          <a:bodyPr wrap="square">
            <a:spAutoFit/>
          </a:bodyPr>
          <a:lstStyle/>
          <a:p>
            <a:pPr algn="ctr">
              <a:lnSpc>
                <a:spcPct val="100000"/>
              </a:lnSpc>
              <a:spcAft>
                <a:spcPct val="0"/>
              </a:spcAft>
              <a:buFontTx/>
              <a:buNone/>
            </a:pPr>
            <a:r>
              <a:rPr lang="en-US" altLang="en-US" sz="9600" dirty="0" smtClean="0">
                <a:solidFill>
                  <a:schemeClr val="bg1"/>
                </a:solidFill>
                <a:latin typeface="+mn-lt"/>
              </a:rPr>
              <a:t>gcos.wmo.int</a:t>
            </a:r>
            <a:endParaRPr lang="en-US" altLang="en-US" sz="9600" dirty="0">
              <a:solidFill>
                <a:schemeClr val="bg1"/>
              </a:solidFill>
              <a:latin typeface="+mn-lt"/>
            </a:endParaRPr>
          </a:p>
        </p:txBody>
      </p:sp>
      <p:pic>
        <p:nvPicPr>
          <p:cNvPr id="5" name="Picture 4"/>
          <p:cNvPicPr>
            <a:picLocks noChangeAspect="1"/>
          </p:cNvPicPr>
          <p:nvPr/>
        </p:nvPicPr>
        <p:blipFill>
          <a:blip r:embed="rId2"/>
          <a:stretch>
            <a:fillRect/>
          </a:stretch>
        </p:blipFill>
        <p:spPr>
          <a:xfrm rot="-600000">
            <a:off x="1234705" y="266398"/>
            <a:ext cx="2762546" cy="3894567"/>
          </a:xfrm>
          <a:prstGeom prst="rect">
            <a:avLst/>
          </a:prstGeom>
        </p:spPr>
      </p:pic>
      <p:sp>
        <p:nvSpPr>
          <p:cNvPr id="2" name="Rectangle 1"/>
          <p:cNvSpPr>
            <a:spLocks noChangeArrowheads="1"/>
          </p:cNvSpPr>
          <p:nvPr/>
        </p:nvSpPr>
        <p:spPr bwMode="auto">
          <a:xfrm>
            <a:off x="902920" y="4958460"/>
            <a:ext cx="106762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nSpc>
                <a:spcPct val="100000"/>
              </a:lnSpc>
              <a:spcAft>
                <a:spcPct val="0"/>
              </a:spcAft>
              <a:buFontTx/>
              <a:buNone/>
            </a:pPr>
            <a:r>
              <a:rPr lang="en-US" altLang="en-US" sz="7200" dirty="0" smtClean="0">
                <a:solidFill>
                  <a:schemeClr val="bg1"/>
                </a:solidFill>
                <a:latin typeface="+mn-lt"/>
              </a:rPr>
              <a:t>GCOS Implementation Plan</a:t>
            </a:r>
            <a:endParaRPr lang="en-US" altLang="en-US" sz="7200" dirty="0">
              <a:latin typeface="+mn-lt"/>
            </a:endParaRPr>
          </a:p>
        </p:txBody>
      </p:sp>
      <p:grpSp>
        <p:nvGrpSpPr>
          <p:cNvPr id="7" name="Group 6"/>
          <p:cNvGrpSpPr/>
          <p:nvPr/>
        </p:nvGrpSpPr>
        <p:grpSpPr>
          <a:xfrm>
            <a:off x="7593477" y="1655945"/>
            <a:ext cx="3977483" cy="990113"/>
            <a:chOff x="7593477" y="1944706"/>
            <a:chExt cx="3977483" cy="990113"/>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3477" y="2023139"/>
              <a:ext cx="911680" cy="911680"/>
            </a:xfrm>
            <a:prstGeom prst="rect">
              <a:avLst/>
            </a:prstGeom>
            <a:solidFill>
              <a:schemeClr val="bg1">
                <a:alpha val="0"/>
              </a:schemeClr>
            </a:solidFill>
          </p:spPr>
        </p:pic>
        <p:sp>
          <p:nvSpPr>
            <p:cNvPr id="6" name="Rectangle 5"/>
            <p:cNvSpPr/>
            <p:nvPr/>
          </p:nvSpPr>
          <p:spPr>
            <a:xfrm>
              <a:off x="8450981" y="1944706"/>
              <a:ext cx="3119979" cy="923330"/>
            </a:xfrm>
            <a:prstGeom prst="rect">
              <a:avLst/>
            </a:prstGeom>
          </p:spPr>
          <p:txBody>
            <a:bodyPr wrap="square">
              <a:spAutoFit/>
            </a:bodyPr>
            <a:lstStyle/>
            <a:p>
              <a:pPr>
                <a:lnSpc>
                  <a:spcPct val="100000"/>
                </a:lnSpc>
                <a:spcAft>
                  <a:spcPct val="0"/>
                </a:spcAft>
                <a:buFontTx/>
                <a:buNone/>
              </a:pPr>
              <a:r>
                <a:rPr lang="en-US" altLang="en-US" sz="5400" dirty="0">
                  <a:solidFill>
                    <a:schemeClr val="accent5">
                      <a:lumMod val="75000"/>
                    </a:schemeClr>
                  </a:solidFill>
                </a:rPr>
                <a:t>@</a:t>
              </a:r>
              <a:r>
                <a:rPr lang="en-US" altLang="en-US" sz="5400" dirty="0" err="1">
                  <a:solidFill>
                    <a:schemeClr val="accent5">
                      <a:lumMod val="75000"/>
                    </a:schemeClr>
                  </a:solidFill>
                </a:rPr>
                <a:t>gcos_un</a:t>
              </a:r>
              <a:endParaRPr lang="en-US" altLang="en-US" sz="5400" dirty="0">
                <a:solidFill>
                  <a:schemeClr val="accent5">
                    <a:lumMod val="75000"/>
                  </a:schemeClr>
                </a:solidFill>
              </a:endParaRPr>
            </a:p>
          </p:txBody>
        </p:sp>
      </p:grpSp>
    </p:spTree>
    <p:extLst>
      <p:ext uri="{BB962C8B-B14F-4D97-AF65-F5344CB8AC3E}">
        <p14:creationId xmlns:p14="http://schemas.microsoft.com/office/powerpoint/2010/main" val="32912184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93000">
              <a:srgbClr val="0A8F9D"/>
            </a:gs>
            <a:gs pos="0">
              <a:srgbClr val="0684C8"/>
            </a:gs>
          </a:gsLst>
          <a:lin ang="5400000" scaled="1"/>
        </a:gradFill>
        <a:effectLst/>
      </p:bgPr>
    </p:bg>
    <p:spTree>
      <p:nvGrpSpPr>
        <p:cNvPr id="1" name=""/>
        <p:cNvGrpSpPr/>
        <p:nvPr/>
      </p:nvGrpSpPr>
      <p:grpSpPr>
        <a:xfrm>
          <a:off x="0" y="0"/>
          <a:ext cx="0" cy="0"/>
          <a:chOff x="0" y="0"/>
          <a:chExt cx="0" cy="0"/>
        </a:xfrm>
      </p:grpSpPr>
      <p:sp>
        <p:nvSpPr>
          <p:cNvPr id="21" name="Titel 1"/>
          <p:cNvSpPr txBox="1">
            <a:spLocks/>
          </p:cNvSpPr>
          <p:nvPr/>
        </p:nvSpPr>
        <p:spPr bwMode="auto">
          <a:xfrm>
            <a:off x="0" y="0"/>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sp>
        <p:nvSpPr>
          <p:cNvPr id="3" name="TextBox 9"/>
          <p:cNvSpPr txBox="1">
            <a:spLocks noChangeArrowheads="1"/>
          </p:cNvSpPr>
          <p:nvPr/>
        </p:nvSpPr>
        <p:spPr bwMode="auto">
          <a:xfrm>
            <a:off x="622562" y="-377829"/>
            <a:ext cx="5585364" cy="10864513"/>
          </a:xfrm>
          <a:prstGeom prst="rect">
            <a:avLst/>
          </a:prstGeom>
          <a:noFill/>
          <a:ln>
            <a:noFill/>
          </a:ln>
          <a:extLst/>
        </p:spPr>
        <p:txBody>
          <a:bodyPr wrap="none" lIns="0" tIns="0" rIns="0" bIns="0">
            <a:no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nSpc>
                <a:spcPct val="80000"/>
              </a:lnSpc>
              <a:spcAft>
                <a:spcPts val="0"/>
              </a:spcAft>
              <a:buFont typeface="+mj-ea"/>
              <a:buNone/>
            </a:pPr>
            <a:r>
              <a:rPr lang="en-US" altLang="en-US" sz="78000" dirty="0" smtClean="0">
                <a:gradFill>
                  <a:gsLst>
                    <a:gs pos="73000">
                      <a:srgbClr val="FF0000"/>
                    </a:gs>
                    <a:gs pos="0">
                      <a:srgbClr val="FFC000"/>
                    </a:gs>
                  </a:gsLst>
                  <a:lin ang="5400000" scaled="1"/>
                </a:gradFill>
                <a:latin typeface="+mn-lt"/>
              </a:rPr>
              <a:t>6</a:t>
            </a:r>
            <a:endParaRPr lang="en-US" altLang="en-US" sz="78000" dirty="0">
              <a:gradFill>
                <a:gsLst>
                  <a:gs pos="73000">
                    <a:srgbClr val="FF0000"/>
                  </a:gs>
                  <a:gs pos="0">
                    <a:srgbClr val="FFC000"/>
                  </a:gs>
                </a:gsLst>
                <a:lin ang="5400000" scaled="1"/>
              </a:gradFill>
              <a:latin typeface="+mn-lt"/>
            </a:endParaRPr>
          </a:p>
        </p:txBody>
      </p:sp>
      <p:sp>
        <p:nvSpPr>
          <p:cNvPr id="15" name="Rectangle 14"/>
          <p:cNvSpPr/>
          <p:nvPr/>
        </p:nvSpPr>
        <p:spPr>
          <a:xfrm>
            <a:off x="1088811" y="2975931"/>
            <a:ext cx="6130235" cy="1323439"/>
          </a:xfrm>
          <a:prstGeom prst="rect">
            <a:avLst/>
          </a:prstGeom>
        </p:spPr>
        <p:txBody>
          <a:bodyPr wrap="square">
            <a:spAutoFit/>
          </a:bodyPr>
          <a:lstStyle/>
          <a:p>
            <a:r>
              <a:rPr lang="en-US" altLang="en-US" sz="4000" b="1" dirty="0" smtClean="0">
                <a:solidFill>
                  <a:schemeClr val="bg1"/>
                </a:solidFill>
              </a:rPr>
              <a:t>Implementation</a:t>
            </a:r>
          </a:p>
          <a:p>
            <a:r>
              <a:rPr lang="en-US" altLang="en-US" sz="4000" b="1" dirty="0" smtClean="0">
                <a:solidFill>
                  <a:schemeClr val="bg1"/>
                </a:solidFill>
              </a:rPr>
              <a:t>Aims </a:t>
            </a:r>
            <a:endParaRPr lang="en-US" sz="4000" b="1" dirty="0">
              <a:solidFill>
                <a:schemeClr val="bg1"/>
              </a:solidFill>
            </a:endParaRPr>
          </a:p>
        </p:txBody>
      </p:sp>
      <p:grpSp>
        <p:nvGrpSpPr>
          <p:cNvPr id="11" name="Group 10"/>
          <p:cNvGrpSpPr/>
          <p:nvPr/>
        </p:nvGrpSpPr>
        <p:grpSpPr>
          <a:xfrm rot="16200000">
            <a:off x="-3108444" y="3108446"/>
            <a:ext cx="6858004" cy="641115"/>
            <a:chOff x="508738" y="3792312"/>
            <a:chExt cx="12192004" cy="641115"/>
          </a:xfrm>
        </p:grpSpPr>
        <p:sp>
          <p:nvSpPr>
            <p:cNvPr id="12" name="Rectangle 11"/>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12344400" y="416560"/>
            <a:ext cx="762000" cy="965200"/>
          </a:xfrm>
          <a:prstGeom prst="rect">
            <a:avLst/>
          </a:prstGeom>
          <a:solidFill>
            <a:srgbClr val="0CAD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344400" y="1503680"/>
            <a:ext cx="762000" cy="965200"/>
          </a:xfrm>
          <a:prstGeom prst="rect">
            <a:avLst/>
          </a:prstGeom>
          <a:solidFill>
            <a:srgbClr val="F492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2369800" y="2672450"/>
            <a:ext cx="762000" cy="965200"/>
          </a:xfrm>
          <a:prstGeom prst="rect">
            <a:avLst/>
          </a:prstGeom>
          <a:solidFill>
            <a:srgbClr val="0A8F9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312" y="71120"/>
            <a:ext cx="6050553" cy="6695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15270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bwMode="auto">
          <a:xfrm>
            <a:off x="0" y="0"/>
            <a:ext cx="12192000" cy="6858000"/>
          </a:xfrm>
          <a:prstGeom prst="rect">
            <a:avLst/>
          </a:prstGeom>
          <a:gradFill flip="none" rotWithShape="1">
            <a:gsLst>
              <a:gs pos="0">
                <a:srgbClr val="0CADEA"/>
              </a:gs>
              <a:gs pos="50000">
                <a:srgbClr val="0CADEA">
                  <a:alpha val="50000"/>
                </a:srgbClr>
              </a:gs>
              <a:gs pos="100000">
                <a:srgbClr val="0CADEA">
                  <a:alpha val="20000"/>
                </a:srgbClr>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graphicFrame>
        <p:nvGraphicFramePr>
          <p:cNvPr id="2" name="Content Placeholder 3"/>
          <p:cNvGraphicFramePr>
            <a:graphicFrameLocks/>
          </p:cNvGraphicFramePr>
          <p:nvPr>
            <p:extLst>
              <p:ext uri="{D42A27DB-BD31-4B8C-83A1-F6EECF244321}">
                <p14:modId xmlns:p14="http://schemas.microsoft.com/office/powerpoint/2010/main" val="836550200"/>
              </p:ext>
            </p:extLst>
          </p:nvPr>
        </p:nvGraphicFramePr>
        <p:xfrm>
          <a:off x="0" y="1001028"/>
          <a:ext cx="12191999" cy="5856970"/>
        </p:xfrm>
        <a:graphic>
          <a:graphicData uri="http://schemas.openxmlformats.org/drawingml/2006/table">
            <a:tbl>
              <a:tblPr/>
              <a:tblGrid>
                <a:gridCol w="1658214"/>
                <a:gridCol w="2412572"/>
                <a:gridCol w="1608630"/>
                <a:gridCol w="1957940"/>
                <a:gridCol w="4554643"/>
              </a:tblGrid>
              <a:tr h="567054">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just" defTabSz="914400" rtl="0" eaLnBrk="1" fontAlgn="base" latinLnBrk="0" hangingPunct="1">
                        <a:lnSpc>
                          <a:spcPct val="115000"/>
                        </a:lnSpc>
                        <a:spcBef>
                          <a:spcPts val="1000"/>
                        </a:spcBef>
                        <a:spcAft>
                          <a:spcPct val="0"/>
                        </a:spcAft>
                        <a:buClrTx/>
                        <a:buSzTx/>
                        <a:buFontTx/>
                        <a:buNone/>
                        <a:tabLst/>
                      </a:pPr>
                      <a:r>
                        <a:rPr kumimoji="0" lang="en-US" altLang="en-US" sz="1600" b="1" i="0" u="none" strike="noStrike" cap="none" normalizeH="0" baseline="0" dirty="0" smtClean="0">
                          <a:ln>
                            <a:noFill/>
                          </a:ln>
                          <a:solidFill>
                            <a:schemeClr val="bg1"/>
                          </a:solidFill>
                          <a:effectLst/>
                          <a:latin typeface="Arial" pitchFamily="34" charset="0"/>
                          <a:ea typeface="MS PGothic" pitchFamily="34" charset="-128"/>
                        </a:rPr>
                        <a:t>ECV</a:t>
                      </a:r>
                      <a:endParaRPr kumimoji="0" lang="en-GB" altLang="en-US" sz="1600" b="1"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just" defTabSz="914400" rtl="0" eaLnBrk="1" fontAlgn="base" latinLnBrk="0" hangingPunct="1">
                        <a:lnSpc>
                          <a:spcPct val="115000"/>
                        </a:lnSpc>
                        <a:spcBef>
                          <a:spcPts val="1000"/>
                        </a:spcBef>
                        <a:spcAft>
                          <a:spcPct val="0"/>
                        </a:spcAft>
                        <a:buClrTx/>
                        <a:buSzTx/>
                        <a:buFontTx/>
                        <a:buNone/>
                        <a:tabLst/>
                      </a:pPr>
                      <a:r>
                        <a:rPr kumimoji="0" lang="en-US" altLang="en-US" sz="1600" b="1" i="0" u="none" strike="noStrike" cap="none" normalizeH="0" baseline="0" dirty="0" smtClean="0">
                          <a:ln>
                            <a:noFill/>
                          </a:ln>
                          <a:solidFill>
                            <a:schemeClr val="bg1"/>
                          </a:solidFill>
                          <a:effectLst/>
                          <a:latin typeface="Arial" pitchFamily="34" charset="0"/>
                          <a:ea typeface="MS PGothic" pitchFamily="34" charset="-128"/>
                        </a:rPr>
                        <a:t>Products</a:t>
                      </a:r>
                      <a:endParaRPr kumimoji="0" lang="en-GB" altLang="en-US" sz="1600" b="1"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ctr" defTabSz="914400" rtl="0" eaLnBrk="1" fontAlgn="base" latinLnBrk="0" hangingPunct="1">
                        <a:lnSpc>
                          <a:spcPct val="115000"/>
                        </a:lnSpc>
                        <a:spcBef>
                          <a:spcPts val="1000"/>
                        </a:spcBef>
                        <a:spcAft>
                          <a:spcPct val="0"/>
                        </a:spcAft>
                        <a:buClrTx/>
                        <a:buSzTx/>
                        <a:buFontTx/>
                        <a:buNone/>
                        <a:tabLst/>
                      </a:pPr>
                      <a:r>
                        <a:rPr kumimoji="0" lang="en-US" altLang="en-US" sz="1600" b="1" i="0" u="none" strike="noStrike" cap="none" normalizeH="0" baseline="0" dirty="0" smtClean="0">
                          <a:ln>
                            <a:noFill/>
                          </a:ln>
                          <a:solidFill>
                            <a:schemeClr val="bg1"/>
                          </a:solidFill>
                          <a:effectLst/>
                          <a:latin typeface="Arial" pitchFamily="34" charset="0"/>
                          <a:ea typeface="MS PGothic" pitchFamily="34" charset="-128"/>
                        </a:rPr>
                        <a:t>Frequency</a:t>
                      </a:r>
                      <a:endParaRPr kumimoji="0" lang="en-GB" altLang="en-US" sz="1600" b="1"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ctr" defTabSz="914400" rtl="0" eaLnBrk="1" fontAlgn="base" latinLnBrk="0" hangingPunct="1">
                        <a:lnSpc>
                          <a:spcPct val="115000"/>
                        </a:lnSpc>
                        <a:spcBef>
                          <a:spcPts val="1000"/>
                        </a:spcBef>
                        <a:spcAft>
                          <a:spcPct val="0"/>
                        </a:spcAft>
                        <a:buClrTx/>
                        <a:buSzTx/>
                        <a:buFontTx/>
                        <a:buNone/>
                        <a:tabLst/>
                      </a:pPr>
                      <a:r>
                        <a:rPr kumimoji="0" lang="en-US" altLang="en-US" sz="1600" b="1" i="0" u="none" strike="noStrike" cap="none" normalizeH="0" baseline="0" dirty="0" smtClean="0">
                          <a:ln>
                            <a:noFill/>
                          </a:ln>
                          <a:solidFill>
                            <a:schemeClr val="bg1"/>
                          </a:solidFill>
                          <a:effectLst/>
                          <a:latin typeface="Arial" pitchFamily="34" charset="0"/>
                          <a:ea typeface="MS PGothic" pitchFamily="34" charset="-128"/>
                        </a:rPr>
                        <a:t>Resolution</a:t>
                      </a:r>
                      <a:endParaRPr kumimoji="0" lang="en-GB" altLang="en-US" sz="1600" b="1"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1" i="0" u="none" strike="noStrike" cap="none" normalizeH="0" baseline="0" dirty="0" smtClean="0">
                          <a:ln>
                            <a:noFill/>
                          </a:ln>
                          <a:solidFill>
                            <a:schemeClr val="bg1"/>
                          </a:solidFill>
                          <a:effectLst/>
                          <a:latin typeface="Arial" pitchFamily="34" charset="0"/>
                          <a:ea typeface="MS PGothic" pitchFamily="34" charset="-128"/>
                        </a:rPr>
                        <a:t>Required measurement uncertainty</a:t>
                      </a:r>
                      <a:endParaRPr kumimoji="0" lang="en-GB" altLang="en-US" sz="1600" b="1"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70C0"/>
                    </a:solidFill>
                  </a:tcPr>
                </a:tc>
              </a:tr>
              <a:tr h="1322479">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Above-</a:t>
                      </a:r>
                      <a:b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b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ground biomass</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Maps of AGB</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ctr"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Annual</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ctr"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500m-1km based on </a:t>
                      </a:r>
                      <a:b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b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100-200m observations</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&lt; 20% error for biomass values &gt; 50 t/ha, and 10 t/ha for biomass values ≤ 50 t/ha</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solidFill>
                  </a:tcPr>
                </a:tc>
              </a:tr>
              <a:tr h="1322479">
                <a:tc rowSpan="3">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Land cover</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 </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 </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schemeClr>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Maps of land cover</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schemeClr>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ctr"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Annual</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schemeClr>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ctr"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250m</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schemeClr>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15% (maximum error of omission and commission in mapping individual classes), location accuracy better than </a:t>
                      </a:r>
                      <a:b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b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1/3 IFOV with target IFOV 250 m</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schemeClr>
                    </a:solidFill>
                  </a:tcPr>
                </a:tc>
              </a:tr>
              <a:tr h="1322479">
                <a:tc vMerge="1">
                  <a:txBody>
                    <a:bodyPr/>
                    <a:lstStyle/>
                    <a:p>
                      <a:endParaRPr lang="en-GB"/>
                    </a:p>
                  </a:txBody>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Maps of high resolution land cover</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alpha val="80000"/>
                      </a:schemeClr>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ctr"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5 year</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alpha val="80000"/>
                      </a:schemeClr>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ctr"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10 - 30m</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alpha val="80000"/>
                      </a:schemeClr>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5% (maximum error of omission and commission in mapping individual classes), location accuracy better than </a:t>
                      </a:r>
                      <a:b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b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1/3 IFOV with target IFOV 10-30 m</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alpha val="80000"/>
                      </a:schemeClr>
                    </a:solidFill>
                  </a:tcPr>
                </a:tc>
              </a:tr>
              <a:tr h="1322479">
                <a:tc vMerge="1">
                  <a:txBody>
                    <a:bodyPr/>
                    <a:lstStyle/>
                    <a:p>
                      <a:endParaRPr lang="en-GB"/>
                    </a:p>
                  </a:txBody>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Maps of key IPCC land use, related changes and land management types</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schemeClr>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ctr"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1-10 years (incl. historical data)</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schemeClr>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ctr"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10-1000 m (depending on time period)</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schemeClr>
                    </a:solidFill>
                  </a:tcPr>
                </a:tc>
                <a:tc>
                  <a:txBody>
                    <a:bodyPr/>
                    <a:lstStyle>
                      <a:lvl1pPr eaLnBrk="0" hangingPunct="0">
                        <a:lnSpc>
                          <a:spcPts val="3000"/>
                        </a:lnSpc>
                        <a:spcAft>
                          <a:spcPts val="1000"/>
                        </a:spcAft>
                        <a:buClr>
                          <a:schemeClr val="tx1"/>
                        </a:buClr>
                        <a:buSzPct val="100000"/>
                        <a:defRPr sz="2000">
                          <a:solidFill>
                            <a:schemeClr val="tx1"/>
                          </a:solidFill>
                          <a:latin typeface="Calibri" pitchFamily="34" charset="0"/>
                          <a:ea typeface="MS PGothic" pitchFamily="34" charset="-128"/>
                          <a:cs typeface="Calibri" pitchFamily="34" charset="0"/>
                        </a:defRPr>
                      </a:lvl1pPr>
                      <a:lvl2pPr marL="742950" indent="-285750" eaLnBrk="0" hangingPunct="0">
                        <a:lnSpc>
                          <a:spcPts val="3000"/>
                        </a:lnSpc>
                        <a:spcAft>
                          <a:spcPts val="1000"/>
                        </a:spcAft>
                        <a:buClr>
                          <a:schemeClr val="tx1"/>
                        </a:buClr>
                        <a:buFont typeface="Arial Unicode MS" pitchFamily="34" charset="-128"/>
                        <a:defRPr sz="2000">
                          <a:solidFill>
                            <a:schemeClr val="tx1"/>
                          </a:solidFill>
                          <a:latin typeface="Calibri" pitchFamily="34" charset="0"/>
                          <a:ea typeface="MS PGothic" pitchFamily="34" charset="-128"/>
                          <a:cs typeface="Calibri" pitchFamily="34" charset="0"/>
                        </a:defRPr>
                      </a:lvl2pPr>
                      <a:lvl3pPr marL="11430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3pPr>
                      <a:lvl4pPr marL="16002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4pPr>
                      <a:lvl5pPr marL="2057400" indent="-228600" eaLnBrk="0" hangingPunct="0">
                        <a:lnSpc>
                          <a:spcPts val="2600"/>
                        </a:lnSpc>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5pPr>
                      <a:lvl6pPr marL="25146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6pPr>
                      <a:lvl7pPr marL="29718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7pPr>
                      <a:lvl8pPr marL="34290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8pPr>
                      <a:lvl9pPr marL="3886200" indent="-228600" eaLnBrk="0" fontAlgn="base" hangingPunct="0">
                        <a:lnSpc>
                          <a:spcPts val="2600"/>
                        </a:lnSpc>
                        <a:spcBef>
                          <a:spcPct val="0"/>
                        </a:spcBef>
                        <a:spcAft>
                          <a:spcPts val="800"/>
                        </a:spcAft>
                        <a:buClr>
                          <a:schemeClr val="tx1"/>
                        </a:buClr>
                        <a:buFont typeface="Arial" pitchFamily="34" charset="0"/>
                        <a:defRPr sz="2000">
                          <a:solidFill>
                            <a:schemeClr val="tx1"/>
                          </a:solidFill>
                          <a:latin typeface="Calibri" pitchFamily="34" charset="0"/>
                          <a:ea typeface="MS PGothic" pitchFamily="34" charset="-128"/>
                          <a:cs typeface="Calibri" pitchFamily="34" charset="0"/>
                        </a:defRPr>
                      </a:lvl9pPr>
                    </a:lstStyle>
                    <a:p>
                      <a:pPr marL="0" marR="0" lvl="0" indent="0" algn="l" defTabSz="914400" rtl="0" eaLnBrk="1" fontAlgn="base" latinLnBrk="0" hangingPunct="1">
                        <a:lnSpc>
                          <a:spcPct val="115000"/>
                        </a:lnSpc>
                        <a:spcBef>
                          <a:spcPts val="1000"/>
                        </a:spcBef>
                        <a:spcAft>
                          <a:spcPct val="0"/>
                        </a:spcAft>
                        <a:buClrTx/>
                        <a:buSzTx/>
                        <a:buFontTx/>
                        <a:buNone/>
                        <a:tabLst/>
                      </a:pP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20% (maximum error of omission and commission in mapping individual classes), location accuracy better than </a:t>
                      </a:r>
                      <a:b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br>
                      <a:r>
                        <a:rPr kumimoji="0" lang="en-US" altLang="en-US" sz="1600" b="0" i="0" u="none" strike="noStrike" cap="none" normalizeH="0" baseline="0" dirty="0" smtClean="0">
                          <a:ln>
                            <a:noFill/>
                          </a:ln>
                          <a:solidFill>
                            <a:schemeClr val="bg1"/>
                          </a:solidFill>
                          <a:effectLst/>
                          <a:latin typeface="Arial" pitchFamily="34" charset="0"/>
                          <a:ea typeface="MS PGothic" pitchFamily="34" charset="-128"/>
                        </a:rPr>
                        <a:t>1/3 IFOV with target IFOV</a:t>
                      </a:r>
                      <a:endParaRPr kumimoji="0" lang="en-GB" altLang="en-US" sz="1600" b="0" i="0" u="none" strike="noStrike" cap="none" normalizeH="0" baseline="0" dirty="0" smtClean="0">
                        <a:ln>
                          <a:noFill/>
                        </a:ln>
                        <a:solidFill>
                          <a:schemeClr val="bg1"/>
                        </a:solidFill>
                        <a:effectLst/>
                        <a:latin typeface="Calibri" pitchFamily="34" charset="0"/>
                        <a:ea typeface="MS PGothic" pitchFamily="34" charset="-128"/>
                        <a:cs typeface="Arial" pitchFamily="34" charset="0"/>
                      </a:endParaRPr>
                    </a:p>
                  </a:txBody>
                  <a:tcPr marL="102472" marR="68314" marT="68314" marB="683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4">
                        <a:lumMod val="75000"/>
                      </a:schemeClr>
                    </a:solidFill>
                  </a:tcPr>
                </a:tc>
              </a:tr>
            </a:tbl>
          </a:graphicData>
        </a:graphic>
      </p:graphicFrame>
      <p:sp>
        <p:nvSpPr>
          <p:cNvPr id="6" name="Title 1"/>
          <p:cNvSpPr txBox="1">
            <a:spLocks/>
          </p:cNvSpPr>
          <p:nvPr/>
        </p:nvSpPr>
        <p:spPr>
          <a:xfrm>
            <a:off x="1324325" y="321082"/>
            <a:ext cx="10574765"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smtClean="0">
                <a:solidFill>
                  <a:schemeClr val="bg1"/>
                </a:solidFill>
                <a:latin typeface="+mn-lt"/>
              </a:rPr>
              <a:t>Annex A – Terrestrial ECV product requirements</a:t>
            </a:r>
            <a:endParaRPr lang="en-US" sz="4000" b="1" dirty="0">
              <a:solidFill>
                <a:schemeClr val="bg1"/>
              </a:solidFill>
              <a:latin typeface="+mn-lt"/>
            </a:endParaRPr>
          </a:p>
        </p:txBody>
      </p:sp>
    </p:spTree>
    <p:extLst>
      <p:ext uri="{BB962C8B-B14F-4D97-AF65-F5344CB8AC3E}">
        <p14:creationId xmlns:p14="http://schemas.microsoft.com/office/powerpoint/2010/main" val="30944886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3038" b="-3038"/>
          <a:stretch/>
        </p:blipFill>
        <p:spPr>
          <a:xfrm>
            <a:off x="5443" y="2621"/>
            <a:ext cx="12186557" cy="7787971"/>
          </a:xfrm>
          <a:prstGeom prst="rect">
            <a:avLst/>
          </a:prstGeom>
        </p:spPr>
      </p:pic>
      <p:grpSp>
        <p:nvGrpSpPr>
          <p:cNvPr id="10" name="Group 9"/>
          <p:cNvGrpSpPr/>
          <p:nvPr/>
        </p:nvGrpSpPr>
        <p:grpSpPr>
          <a:xfrm rot="16200000">
            <a:off x="-3364437" y="3367401"/>
            <a:ext cx="7369991" cy="641115"/>
            <a:chOff x="508738" y="3792312"/>
            <a:chExt cx="12192004" cy="641115"/>
          </a:xfrm>
        </p:grpSpPr>
        <p:sp>
          <p:nvSpPr>
            <p:cNvPr id="11" name="Rectangle 10"/>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9"/>
          <p:cNvSpPr txBox="1">
            <a:spLocks noChangeArrowheads="1"/>
          </p:cNvSpPr>
          <p:nvPr/>
        </p:nvSpPr>
        <p:spPr bwMode="auto">
          <a:xfrm>
            <a:off x="5248216" y="2621"/>
            <a:ext cx="6943997" cy="631363"/>
          </a:xfrm>
          <a:prstGeom prst="rect">
            <a:avLst/>
          </a:prstGeom>
          <a:solidFill>
            <a:srgbClr val="F49234"/>
          </a:solidFill>
          <a:ln>
            <a:noFill/>
          </a:ln>
        </p:spPr>
        <p:txBody>
          <a:bodyPr wrap="square">
            <a:no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nSpc>
                <a:spcPct val="100000"/>
              </a:lnSpc>
              <a:spcBef>
                <a:spcPct val="230000"/>
              </a:spcBef>
              <a:spcAft>
                <a:spcPts val="1800"/>
              </a:spcAft>
              <a:buFontTx/>
              <a:buNone/>
            </a:pPr>
            <a:r>
              <a:rPr lang="en-US" altLang="en-US" sz="2800" b="0" dirty="0">
                <a:solidFill>
                  <a:schemeClr val="bg1"/>
                </a:solidFill>
                <a:latin typeface="+mj-lt"/>
              </a:rPr>
              <a:t>Adaptation, </a:t>
            </a:r>
            <a:r>
              <a:rPr lang="en-US" altLang="en-US" sz="3200" b="0" dirty="0" smtClean="0">
                <a:solidFill>
                  <a:schemeClr val="bg1"/>
                </a:solidFill>
                <a:latin typeface="+mj-lt"/>
              </a:rPr>
              <a:t>mitigation</a:t>
            </a:r>
            <a:r>
              <a:rPr lang="en-US" altLang="en-US" sz="2800" b="0" dirty="0" smtClean="0">
                <a:solidFill>
                  <a:schemeClr val="bg1"/>
                </a:solidFill>
                <a:latin typeface="+mj-lt"/>
              </a:rPr>
              <a:t> and </a:t>
            </a:r>
            <a:r>
              <a:rPr lang="en-US" altLang="en-US" sz="2800" b="0" dirty="0">
                <a:solidFill>
                  <a:schemeClr val="bg1"/>
                </a:solidFill>
                <a:latin typeface="+mj-lt"/>
              </a:rPr>
              <a:t>climate </a:t>
            </a:r>
            <a:r>
              <a:rPr lang="en-US" altLang="en-US" sz="2800" b="0" dirty="0" smtClean="0">
                <a:solidFill>
                  <a:schemeClr val="bg1"/>
                </a:solidFill>
                <a:latin typeface="+mj-lt"/>
              </a:rPr>
              <a:t>indicators</a:t>
            </a:r>
            <a:endParaRPr lang="en-US" altLang="en-US" sz="2800" b="0" dirty="0">
              <a:solidFill>
                <a:schemeClr val="bg1"/>
              </a:solidFill>
              <a:latin typeface="+mj-lt"/>
            </a:endParaRPr>
          </a:p>
        </p:txBody>
      </p:sp>
    </p:spTree>
    <p:extLst>
      <p:ext uri="{BB962C8B-B14F-4D97-AF65-F5344CB8AC3E}">
        <p14:creationId xmlns:p14="http://schemas.microsoft.com/office/powerpoint/2010/main" val="1799004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2" descr="UN SG Radiosonde-2.jpg"/>
          <p:cNvPicPr>
            <a:picLocks noChangeAspect="1"/>
          </p:cNvPicPr>
          <p:nvPr/>
        </p:nvPicPr>
        <p:blipFill rotWithShape="1">
          <a:blip r:embed="rId3">
            <a:extLst>
              <a:ext uri="{28A0092B-C50C-407E-A947-70E740481C1C}">
                <a14:useLocalDpi xmlns:a14="http://schemas.microsoft.com/office/drawing/2010/main" val="0"/>
              </a:ext>
            </a:extLst>
          </a:blip>
          <a:srcRect b="13788"/>
          <a:stretch/>
        </p:blipFill>
        <p:spPr bwMode="auto">
          <a:xfrm>
            <a:off x="0" y="0"/>
            <a:ext cx="12192000" cy="68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rot="16200000">
            <a:off x="-3111974" y="3111349"/>
            <a:ext cx="6858003" cy="634057"/>
            <a:chOff x="508738" y="3792312"/>
            <a:chExt cx="12192003" cy="634057"/>
          </a:xfrm>
        </p:grpSpPr>
        <p:sp>
          <p:nvSpPr>
            <p:cNvPr id="8" name="Rectangle 7"/>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8742" y="3999948"/>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08738" y="4213373"/>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00630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p:cNvSpPr txBox="1">
            <a:spLocks/>
          </p:cNvSpPr>
          <p:nvPr/>
        </p:nvSpPr>
        <p:spPr bwMode="auto">
          <a:xfrm>
            <a:off x="0" y="15313"/>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grpSp>
        <p:nvGrpSpPr>
          <p:cNvPr id="12" name="Group 11"/>
          <p:cNvGrpSpPr/>
          <p:nvPr/>
        </p:nvGrpSpPr>
        <p:grpSpPr>
          <a:xfrm rot="16200000">
            <a:off x="-3108444" y="3108446"/>
            <a:ext cx="6858004" cy="641115"/>
            <a:chOff x="508738" y="3792312"/>
            <a:chExt cx="12192004" cy="641115"/>
          </a:xfrm>
        </p:grpSpPr>
        <p:sp>
          <p:nvSpPr>
            <p:cNvPr id="13" name="Rectangle 12"/>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l="45319" b="71655"/>
          <a:stretch>
            <a:fillRect/>
          </a:stretch>
        </p:blipFill>
        <p:spPr bwMode="auto">
          <a:xfrm rot="5400000">
            <a:off x="-214560" y="3411577"/>
            <a:ext cx="3644021" cy="327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498018" y="148066"/>
            <a:ext cx="8685212" cy="201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a:lnSpc>
                <a:spcPct val="150000"/>
              </a:lnSpc>
              <a:spcBef>
                <a:spcPct val="230000"/>
              </a:spcBef>
              <a:spcAft>
                <a:spcPct val="0"/>
              </a:spcAft>
              <a:buFontTx/>
              <a:buNone/>
            </a:pPr>
            <a:r>
              <a:rPr lang="en-GB" altLang="en-US" sz="4400" dirty="0">
                <a:solidFill>
                  <a:schemeClr val="bg1"/>
                </a:solidFill>
                <a:latin typeface="+mn-lt"/>
              </a:rPr>
              <a:t>Climate observations </a:t>
            </a:r>
            <a:r>
              <a:rPr lang="en-GB" altLang="en-US" sz="4400" dirty="0" smtClean="0">
                <a:solidFill>
                  <a:schemeClr val="bg1"/>
                </a:solidFill>
                <a:latin typeface="+mn-lt"/>
              </a:rPr>
              <a:t>also</a:t>
            </a:r>
            <a:br>
              <a:rPr lang="en-GB" altLang="en-US" sz="4400" dirty="0" smtClean="0">
                <a:solidFill>
                  <a:schemeClr val="bg1"/>
                </a:solidFill>
                <a:latin typeface="+mn-lt"/>
              </a:rPr>
            </a:br>
            <a:endParaRPr lang="en-GB" altLang="en-US" sz="4400" dirty="0">
              <a:solidFill>
                <a:schemeClr val="bg1"/>
              </a:solidFill>
              <a:latin typeface="+mn-lt"/>
            </a:endParaRPr>
          </a:p>
        </p:txBody>
      </p:sp>
      <p:pic>
        <p:nvPicPr>
          <p:cNvPr id="4" name="Picture 3"/>
          <p:cNvPicPr>
            <a:picLocks noChangeAspect="1"/>
          </p:cNvPicPr>
          <p:nvPr/>
        </p:nvPicPr>
        <p:blipFill>
          <a:blip r:embed="rId3"/>
          <a:stretch>
            <a:fillRect/>
          </a:stretch>
        </p:blipFill>
        <p:spPr>
          <a:xfrm>
            <a:off x="4182389" y="3229292"/>
            <a:ext cx="8009611" cy="3628707"/>
          </a:xfrm>
          <a:prstGeom prst="rect">
            <a:avLst/>
          </a:prstGeom>
          <a:ln w="12700" cmpd="sng">
            <a:noFill/>
          </a:ln>
          <a:effectLst/>
        </p:spPr>
      </p:pic>
      <p:sp>
        <p:nvSpPr>
          <p:cNvPr id="17" name="Rectangle 16"/>
          <p:cNvSpPr/>
          <p:nvPr/>
        </p:nvSpPr>
        <p:spPr>
          <a:xfrm>
            <a:off x="6782727" y="-264355"/>
            <a:ext cx="4977646" cy="1862048"/>
          </a:xfrm>
          <a:prstGeom prst="rect">
            <a:avLst/>
          </a:prstGeom>
        </p:spPr>
        <p:txBody>
          <a:bodyPr wrap="none">
            <a:spAutoFit/>
          </a:bodyPr>
          <a:lstStyle/>
          <a:p>
            <a:pPr algn="r"/>
            <a:r>
              <a:rPr lang="en-GB" altLang="en-US" sz="11500" b="1" dirty="0" smtClean="0">
                <a:solidFill>
                  <a:srgbClr val="273374"/>
                </a:solidFill>
              </a:rPr>
              <a:t>support</a:t>
            </a:r>
            <a:endParaRPr lang="en-US" sz="2000" b="1" dirty="0">
              <a:solidFill>
                <a:srgbClr val="273374"/>
              </a:solidFill>
            </a:endParaRPr>
          </a:p>
        </p:txBody>
      </p:sp>
      <p:sp>
        <p:nvSpPr>
          <p:cNvPr id="18" name="Chevron 17"/>
          <p:cNvSpPr/>
          <p:nvPr/>
        </p:nvSpPr>
        <p:spPr>
          <a:xfrm>
            <a:off x="3444222" y="3882930"/>
            <a:ext cx="594911" cy="2133409"/>
          </a:xfrm>
          <a:prstGeom prst="chevron">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574" t="21019" r="8702" b="25975"/>
          <a:stretch/>
        </p:blipFill>
        <p:spPr>
          <a:xfrm>
            <a:off x="1910471" y="1518149"/>
            <a:ext cx="9718063" cy="1312537"/>
          </a:xfrm>
          <a:prstGeom prst="rect">
            <a:avLst/>
          </a:prstGeom>
          <a:solidFill>
            <a:schemeClr val="bg1"/>
          </a:solidFill>
        </p:spPr>
      </p:pic>
    </p:spTree>
    <p:extLst>
      <p:ext uri="{BB962C8B-B14F-4D97-AF65-F5344CB8AC3E}">
        <p14:creationId xmlns:p14="http://schemas.microsoft.com/office/powerpoint/2010/main" val="7726001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el 1"/>
          <p:cNvSpPr txBox="1">
            <a:spLocks/>
          </p:cNvSpPr>
          <p:nvPr/>
        </p:nvSpPr>
        <p:spPr bwMode="auto">
          <a:xfrm>
            <a:off x="0" y="0"/>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sp>
        <p:nvSpPr>
          <p:cNvPr id="53" name="Title 1"/>
          <p:cNvSpPr txBox="1">
            <a:spLocks/>
          </p:cNvSpPr>
          <p:nvPr/>
        </p:nvSpPr>
        <p:spPr>
          <a:xfrm>
            <a:off x="9410457" y="5145563"/>
            <a:ext cx="2781543" cy="12017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n-US" sz="3200" b="1" dirty="0" smtClean="0">
                <a:solidFill>
                  <a:schemeClr val="bg1"/>
                </a:solidFill>
                <a:latin typeface="+mn-lt"/>
              </a:rPr>
              <a:t>Global </a:t>
            </a:r>
            <a:br>
              <a:rPr lang="en-US" sz="3200" b="1" dirty="0" smtClean="0">
                <a:solidFill>
                  <a:schemeClr val="bg1"/>
                </a:solidFill>
                <a:latin typeface="+mn-lt"/>
              </a:rPr>
            </a:br>
            <a:r>
              <a:rPr lang="en-US" sz="3200" b="1" dirty="0" smtClean="0">
                <a:solidFill>
                  <a:schemeClr val="bg1"/>
                </a:solidFill>
                <a:latin typeface="+mn-lt"/>
              </a:rPr>
              <a:t>Climate Cycles</a:t>
            </a:r>
            <a:endParaRPr lang="en-US" sz="3200" b="1" dirty="0">
              <a:solidFill>
                <a:schemeClr val="bg1"/>
              </a:solidFill>
              <a:latin typeface="+mn-lt"/>
            </a:endParaRPr>
          </a:p>
        </p:txBody>
      </p:sp>
      <p:sp>
        <p:nvSpPr>
          <p:cNvPr id="55" name="Shape 126"/>
          <p:cNvSpPr>
            <a:spLocks noChangeArrowheads="1"/>
          </p:cNvSpPr>
          <p:nvPr/>
        </p:nvSpPr>
        <p:spPr bwMode="auto">
          <a:xfrm>
            <a:off x="3497352" y="261599"/>
            <a:ext cx="5335587" cy="5456237"/>
          </a:xfrm>
          <a:prstGeom prst="ellipse">
            <a:avLst/>
          </a:prstGeom>
          <a:noFill/>
          <a:ln w="190500">
            <a:solidFill>
              <a:srgbClr val="A5A5A5"/>
            </a:solidFill>
            <a:round/>
            <a:headEnd/>
            <a:tailEnd/>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56" name="Shape 127"/>
          <p:cNvSpPr>
            <a:spLocks noChangeArrowheads="1"/>
          </p:cNvSpPr>
          <p:nvPr/>
        </p:nvSpPr>
        <p:spPr bwMode="auto">
          <a:xfrm>
            <a:off x="4533989" y="3379449"/>
            <a:ext cx="3260725" cy="3335337"/>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57" name="Shape 140"/>
          <p:cNvSpPr>
            <a:spLocks noChangeArrowheads="1"/>
          </p:cNvSpPr>
          <p:nvPr/>
        </p:nvSpPr>
        <p:spPr bwMode="auto">
          <a:xfrm>
            <a:off x="2882989" y="348911"/>
            <a:ext cx="3260725" cy="3333750"/>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sp>
        <p:nvSpPr>
          <p:cNvPr id="58" name="Shape 141"/>
          <p:cNvSpPr>
            <a:spLocks noChangeArrowheads="1"/>
          </p:cNvSpPr>
          <p:nvPr/>
        </p:nvSpPr>
        <p:spPr bwMode="auto">
          <a:xfrm>
            <a:off x="6207214" y="348911"/>
            <a:ext cx="3260725" cy="3333750"/>
          </a:xfrm>
          <a:prstGeom prst="ellipse">
            <a:avLst/>
          </a:prstGeom>
          <a:solidFill>
            <a:schemeClr val="bg1">
              <a:alpha val="70000"/>
            </a:schemeClr>
          </a:solidFill>
          <a:ln>
            <a:noFill/>
          </a:ln>
        </p:spPr>
        <p:txBody>
          <a:bodyPr lIns="91425" tIns="45700" rIns="91425" bIns="4570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
                <a:srgbClr val="000000"/>
              </a:buClr>
              <a:buSzTx/>
              <a:buFontTx/>
              <a:buNone/>
            </a:pPr>
            <a:endParaRPr lang="en-US" altLang="en-US" sz="900" b="0">
              <a:solidFill>
                <a:srgbClr val="FFFFFF"/>
              </a:solidFill>
              <a:sym typeface="Calibri" panose="020F0502020204030204" pitchFamily="34" charset="0"/>
            </a:endParaRPr>
          </a:p>
        </p:txBody>
      </p:sp>
      <p:grpSp>
        <p:nvGrpSpPr>
          <p:cNvPr id="59" name="Group 58"/>
          <p:cNvGrpSpPr>
            <a:grpSpLocks/>
          </p:cNvGrpSpPr>
          <p:nvPr/>
        </p:nvGrpSpPr>
        <p:grpSpPr bwMode="auto">
          <a:xfrm>
            <a:off x="3502114" y="952161"/>
            <a:ext cx="5332413" cy="5024438"/>
            <a:chOff x="1707806" y="1038164"/>
            <a:chExt cx="5331979" cy="5024941"/>
          </a:xfrm>
        </p:grpSpPr>
        <p:sp>
          <p:nvSpPr>
            <p:cNvPr id="60" name="Shape 129"/>
            <p:cNvSpPr/>
            <p:nvPr/>
          </p:nvSpPr>
          <p:spPr>
            <a:xfrm>
              <a:off x="3380895" y="3989622"/>
              <a:ext cx="1995326"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1" name="Shape 130"/>
            <p:cNvSpPr/>
            <p:nvPr/>
          </p:nvSpPr>
          <p:spPr>
            <a:xfrm>
              <a:off x="3377720" y="3981684"/>
              <a:ext cx="1993738" cy="2073483"/>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2" name="Shape 143"/>
            <p:cNvSpPr/>
            <p:nvPr/>
          </p:nvSpPr>
          <p:spPr>
            <a:xfrm>
              <a:off x="1707806" y="1038164"/>
              <a:ext cx="1993738"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3" name="Shape 145"/>
            <p:cNvSpPr/>
            <p:nvPr/>
          </p:nvSpPr>
          <p:spPr>
            <a:xfrm>
              <a:off x="1722093" y="1038164"/>
              <a:ext cx="1993738"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4" name="Shape 155"/>
            <p:cNvSpPr/>
            <p:nvPr/>
          </p:nvSpPr>
          <p:spPr>
            <a:xfrm>
              <a:off x="5031760" y="1038164"/>
              <a:ext cx="1993738" cy="2073483"/>
            </a:xfrm>
            <a:prstGeom prst="blockArc">
              <a:avLst>
                <a:gd name="adj1" fmla="val 9057867"/>
                <a:gd name="adj2" fmla="val 16252686"/>
                <a:gd name="adj3" fmla="val 4641"/>
              </a:avLst>
            </a:prstGeom>
            <a:solidFill>
              <a:srgbClr val="00D2DA"/>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5" name="Shape 157"/>
            <p:cNvSpPr/>
            <p:nvPr/>
          </p:nvSpPr>
          <p:spPr>
            <a:xfrm>
              <a:off x="5046047" y="1038164"/>
              <a:ext cx="1993738"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6" name="Shape 131"/>
            <p:cNvSpPr/>
            <p:nvPr/>
          </p:nvSpPr>
          <p:spPr>
            <a:xfrm>
              <a:off x="3372958" y="3989622"/>
              <a:ext cx="1995325" cy="2073483"/>
            </a:xfrm>
            <a:prstGeom prst="blockArc">
              <a:avLst>
                <a:gd name="adj1" fmla="val 16200000"/>
                <a:gd name="adj2" fmla="val 1800000"/>
                <a:gd name="adj3" fmla="val 4641"/>
              </a:avLst>
            </a:prstGeom>
            <a:solidFill>
              <a:srgbClr val="009FE3"/>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7" name="Shape 144"/>
            <p:cNvSpPr/>
            <p:nvPr/>
          </p:nvSpPr>
          <p:spPr>
            <a:xfrm>
              <a:off x="1715743" y="1052453"/>
              <a:ext cx="1992150" cy="2073483"/>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sp>
          <p:nvSpPr>
            <p:cNvPr id="68" name="Shape 156"/>
            <p:cNvSpPr/>
            <p:nvPr/>
          </p:nvSpPr>
          <p:spPr>
            <a:xfrm>
              <a:off x="5039698" y="1052453"/>
              <a:ext cx="1992150" cy="2071894"/>
            </a:xfrm>
            <a:prstGeom prst="blockArc">
              <a:avLst>
                <a:gd name="adj1" fmla="val 1745754"/>
                <a:gd name="adj2" fmla="val 9112068"/>
                <a:gd name="adj3" fmla="val 4641"/>
              </a:avLst>
            </a:prstGeom>
            <a:solidFill>
              <a:srgbClr val="F29200"/>
            </a:solidFill>
            <a:ln>
              <a:noFill/>
            </a:ln>
          </p:spPr>
          <p:txBody>
            <a:bodyPr lIns="91425" tIns="91425" rIns="91425" bIns="91425" anchor="ctr"/>
            <a:lstStyle/>
            <a:p>
              <a:pPr>
                <a:spcBef>
                  <a:spcPts val="0"/>
                </a:spcBef>
                <a:defRPr/>
              </a:pPr>
              <a:endParaRPr sz="800" b="0">
                <a:solidFill>
                  <a:prstClr val="black"/>
                </a:solidFill>
                <a:latin typeface="Arial" charset="0"/>
                <a:ea typeface="ＭＳ Ｐゴシック" charset="0"/>
              </a:endParaRPr>
            </a:p>
          </p:txBody>
        </p:sp>
      </p:grpSp>
      <p:grpSp>
        <p:nvGrpSpPr>
          <p:cNvPr id="69" name="Group 68"/>
          <p:cNvGrpSpPr>
            <a:grpSpLocks/>
          </p:cNvGrpSpPr>
          <p:nvPr/>
        </p:nvGrpSpPr>
        <p:grpSpPr bwMode="auto">
          <a:xfrm>
            <a:off x="4054564" y="1510961"/>
            <a:ext cx="4241800" cy="3905250"/>
            <a:chOff x="2260605" y="1597646"/>
            <a:chExt cx="4241489" cy="3905191"/>
          </a:xfrm>
        </p:grpSpPr>
        <p:sp>
          <p:nvSpPr>
            <p:cNvPr id="70" name="Shape 132"/>
            <p:cNvSpPr>
              <a:spLocks noChangeArrowheads="1"/>
            </p:cNvSpPr>
            <p:nvPr/>
          </p:nvSpPr>
          <p:spPr bwMode="auto">
            <a:xfrm>
              <a:off x="3912265" y="4549234"/>
              <a:ext cx="916976" cy="953603"/>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1" name="Shape 146"/>
            <p:cNvSpPr>
              <a:spLocks noChangeArrowheads="1"/>
            </p:cNvSpPr>
            <p:nvPr/>
          </p:nvSpPr>
          <p:spPr bwMode="auto">
            <a:xfrm>
              <a:off x="2260605" y="1597646"/>
              <a:ext cx="917596" cy="954248"/>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2" name="Shape 158"/>
            <p:cNvSpPr>
              <a:spLocks noChangeArrowheads="1"/>
            </p:cNvSpPr>
            <p:nvPr/>
          </p:nvSpPr>
          <p:spPr bwMode="auto">
            <a:xfrm>
              <a:off x="5584457" y="1597665"/>
              <a:ext cx="917637" cy="954291"/>
            </a:xfrm>
            <a:prstGeom prst="ellipse">
              <a:avLst/>
            </a:prstGeom>
            <a:solidFill>
              <a:srgbClr val="4F81BD"/>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3" name="Shape 133"/>
            <p:cNvSpPr txBox="1">
              <a:spLocks noChangeArrowheads="1"/>
            </p:cNvSpPr>
            <p:nvPr/>
          </p:nvSpPr>
          <p:spPr bwMode="auto">
            <a:xfrm>
              <a:off x="4046553" y="4688886"/>
              <a:ext cx="648399" cy="67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Energy</a:t>
              </a:r>
            </a:p>
          </p:txBody>
        </p:sp>
        <p:sp>
          <p:nvSpPr>
            <p:cNvPr id="74" name="Shape 147"/>
            <p:cNvSpPr txBox="1">
              <a:spLocks noChangeArrowheads="1"/>
            </p:cNvSpPr>
            <p:nvPr/>
          </p:nvSpPr>
          <p:spPr bwMode="auto">
            <a:xfrm>
              <a:off x="2394984" y="1737393"/>
              <a:ext cx="648838" cy="67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Water</a:t>
              </a:r>
            </a:p>
          </p:txBody>
        </p:sp>
        <p:sp>
          <p:nvSpPr>
            <p:cNvPr id="75" name="Shape 159"/>
            <p:cNvSpPr txBox="1">
              <a:spLocks noChangeArrowheads="1"/>
            </p:cNvSpPr>
            <p:nvPr/>
          </p:nvSpPr>
          <p:spPr bwMode="auto">
            <a:xfrm>
              <a:off x="5718842" y="1737418"/>
              <a:ext cx="648867" cy="67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550" tIns="35550" rIns="35550" bIns="35550"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90000"/>
                </a:lnSpc>
                <a:spcAft>
                  <a:spcPct val="0"/>
                </a:spcAft>
                <a:buClrTx/>
                <a:buSzPct val="25000"/>
                <a:buFontTx/>
                <a:buNone/>
              </a:pPr>
              <a:r>
                <a:rPr lang="en-GB" altLang="en-US" sz="1100">
                  <a:solidFill>
                    <a:srgbClr val="FFFFFF"/>
                  </a:solidFill>
                  <a:latin typeface="Arial" panose="020B0604020202020204" pitchFamily="34" charset="0"/>
                  <a:cs typeface="Arial" panose="020B0604020202020204" pitchFamily="34" charset="0"/>
                  <a:sym typeface="Arial" panose="020B0604020202020204" pitchFamily="34" charset="0"/>
                </a:rPr>
                <a:t>Carbon</a:t>
              </a:r>
            </a:p>
          </p:txBody>
        </p:sp>
      </p:grpSp>
      <p:grpSp>
        <p:nvGrpSpPr>
          <p:cNvPr id="76" name="Group 75"/>
          <p:cNvGrpSpPr>
            <a:grpSpLocks/>
          </p:cNvGrpSpPr>
          <p:nvPr/>
        </p:nvGrpSpPr>
        <p:grpSpPr bwMode="auto">
          <a:xfrm>
            <a:off x="4699089" y="1907836"/>
            <a:ext cx="4621213" cy="4125913"/>
            <a:chOff x="2905287" y="1993535"/>
            <a:chExt cx="4620578" cy="4126006"/>
          </a:xfrm>
        </p:grpSpPr>
        <p:sp>
          <p:nvSpPr>
            <p:cNvPr id="77" name="Shape 136"/>
            <p:cNvSpPr>
              <a:spLocks noChangeArrowheads="1"/>
            </p:cNvSpPr>
            <p:nvPr/>
          </p:nvSpPr>
          <p:spPr bwMode="auto">
            <a:xfrm>
              <a:off x="4525835" y="4945570"/>
              <a:ext cx="1377076" cy="1173971"/>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78" name="Shape 137"/>
            <p:cNvSpPr txBox="1"/>
            <p:nvPr/>
          </p:nvSpPr>
          <p:spPr>
            <a:xfrm>
              <a:off x="4727487" y="5117805"/>
              <a:ext cx="973004" cy="830282"/>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Albedo,</a:t>
              </a:r>
              <a:br>
                <a:rPr lang="en-GB" sz="1050" b="0" dirty="0">
                  <a:solidFill>
                    <a:srgbClr val="000000"/>
                  </a:solidFill>
                  <a:latin typeface="Calibri"/>
                  <a:ea typeface="Calibri"/>
                  <a:cs typeface="Calibri"/>
                  <a:sym typeface="Calibri"/>
                </a:rPr>
              </a:br>
              <a:r>
                <a:rPr lang="en-GB" sz="1050" b="0" i="1" dirty="0">
                  <a:solidFill>
                    <a:srgbClr val="000000"/>
                  </a:solidFill>
                  <a:latin typeface="Calibri"/>
                  <a:ea typeface="Calibri"/>
                  <a:cs typeface="Calibri"/>
                  <a:sym typeface="Calibri"/>
                </a:rPr>
                <a:t>Latent and Sensible Heat</a:t>
              </a:r>
              <a:r>
                <a:rPr lang="en-GB" sz="1050" b="0" dirty="0">
                  <a:solidFill>
                    <a:srgbClr val="000000"/>
                  </a:solidFill>
                  <a:latin typeface="Calibri"/>
                  <a:ea typeface="Calibri"/>
                  <a:cs typeface="Calibri"/>
                  <a:sym typeface="Calibri"/>
                </a:rPr>
                <a:t> fluxes, Land Surface Temperature</a:t>
              </a:r>
            </a:p>
          </p:txBody>
        </p:sp>
        <p:sp>
          <p:nvSpPr>
            <p:cNvPr id="79" name="Shape 150"/>
            <p:cNvSpPr>
              <a:spLocks noChangeArrowheads="1"/>
            </p:cNvSpPr>
            <p:nvPr/>
          </p:nvSpPr>
          <p:spPr bwMode="auto">
            <a:xfrm>
              <a:off x="2905287" y="1993608"/>
              <a:ext cx="1314476" cy="1174765"/>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0" name="Shape 151"/>
            <p:cNvSpPr txBox="1"/>
            <p:nvPr/>
          </p:nvSpPr>
          <p:spPr>
            <a:xfrm>
              <a:off x="3097349" y="2164989"/>
              <a:ext cx="930147" cy="831869"/>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Soil Moisture,</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River </a:t>
              </a:r>
              <a:r>
                <a:rPr lang="en-GB" sz="1050" b="0" dirty="0" err="1" smtClean="0">
                  <a:solidFill>
                    <a:srgbClr val="000000"/>
                  </a:solidFill>
                  <a:latin typeface="Calibri"/>
                  <a:ea typeface="Calibri"/>
                  <a:cs typeface="Calibri"/>
                  <a:sym typeface="Calibri"/>
                </a:rPr>
                <a:t>ischarge</a:t>
              </a:r>
              <a:r>
                <a:rPr lang="en-GB" sz="1050" b="0" dirty="0">
                  <a:solidFill>
                    <a:srgbClr val="000000"/>
                  </a:solidFill>
                  <a:latin typeface="Calibri"/>
                  <a:ea typeface="Calibri"/>
                  <a:cs typeface="Calibri"/>
                  <a:sym typeface="Calibri"/>
                </a:rPr>
                <a:t>,</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Lakes, Groundwater, Cryosphere, Water use</a:t>
              </a:r>
            </a:p>
          </p:txBody>
        </p:sp>
        <p:sp>
          <p:nvSpPr>
            <p:cNvPr id="81" name="Shape 162"/>
            <p:cNvSpPr>
              <a:spLocks noChangeArrowheads="1"/>
            </p:cNvSpPr>
            <p:nvPr/>
          </p:nvSpPr>
          <p:spPr bwMode="auto">
            <a:xfrm>
              <a:off x="6246640" y="1993535"/>
              <a:ext cx="1279225" cy="1174818"/>
            </a:xfrm>
            <a:prstGeom prst="ellipse">
              <a:avLst/>
            </a:prstGeom>
            <a:solidFill>
              <a:srgbClr val="FED6A5"/>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2" name="Shape 163"/>
            <p:cNvSpPr txBox="1"/>
            <p:nvPr/>
          </p:nvSpPr>
          <p:spPr>
            <a:xfrm>
              <a:off x="6433815" y="2164989"/>
              <a:ext cx="904751" cy="831869"/>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Soil Carbon,</a:t>
              </a:r>
              <a:br>
                <a:rPr lang="en-GB" sz="1050" b="0" dirty="0">
                  <a:solidFill>
                    <a:srgbClr val="000000"/>
                  </a:solidFill>
                  <a:latin typeface="Calibri"/>
                  <a:ea typeface="Calibri"/>
                  <a:cs typeface="Calibri"/>
                  <a:sym typeface="Calibri"/>
                </a:rPr>
              </a:br>
              <a:r>
                <a:rPr lang="en-GB" sz="1050" b="0" dirty="0">
                  <a:solidFill>
                    <a:srgbClr val="000000"/>
                  </a:solidFill>
                  <a:latin typeface="Calibri"/>
                  <a:ea typeface="Calibri"/>
                  <a:cs typeface="Calibri"/>
                  <a:sym typeface="Calibri"/>
                </a:rPr>
                <a:t>Above-ground Biomass, Fire, GHG Fluxes</a:t>
              </a:r>
            </a:p>
          </p:txBody>
        </p:sp>
      </p:grpSp>
      <p:grpSp>
        <p:nvGrpSpPr>
          <p:cNvPr id="83" name="Group 82"/>
          <p:cNvGrpSpPr>
            <a:grpSpLocks/>
          </p:cNvGrpSpPr>
          <p:nvPr/>
        </p:nvGrpSpPr>
        <p:grpSpPr bwMode="auto">
          <a:xfrm>
            <a:off x="2989352" y="388599"/>
            <a:ext cx="5487987" cy="5629275"/>
            <a:chOff x="1196049" y="474948"/>
            <a:chExt cx="5486839" cy="5629635"/>
          </a:xfrm>
        </p:grpSpPr>
        <p:sp>
          <p:nvSpPr>
            <p:cNvPr id="84" name="Shape 134"/>
            <p:cNvSpPr>
              <a:spLocks noChangeArrowheads="1"/>
            </p:cNvSpPr>
            <p:nvPr/>
          </p:nvSpPr>
          <p:spPr bwMode="auto">
            <a:xfrm>
              <a:off x="3682214" y="3426011"/>
              <a:ext cx="1377076" cy="1173971"/>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5" name="Shape 135"/>
            <p:cNvSpPr txBox="1"/>
            <p:nvPr/>
          </p:nvSpPr>
          <p:spPr>
            <a:xfrm>
              <a:off x="3883124" y="3597760"/>
              <a:ext cx="974521" cy="830316"/>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Radiation Budgets, Temperature Wind speed &amp; direction</a:t>
              </a:r>
            </a:p>
          </p:txBody>
        </p:sp>
        <p:sp>
          <p:nvSpPr>
            <p:cNvPr id="86" name="Shape 138"/>
            <p:cNvSpPr>
              <a:spLocks noChangeArrowheads="1"/>
            </p:cNvSpPr>
            <p:nvPr/>
          </p:nvSpPr>
          <p:spPr bwMode="auto">
            <a:xfrm>
              <a:off x="2838595" y="4930612"/>
              <a:ext cx="1377076" cy="1173971"/>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7" name="Shape 139"/>
            <p:cNvSpPr txBox="1"/>
            <p:nvPr/>
          </p:nvSpPr>
          <p:spPr>
            <a:xfrm>
              <a:off x="3040338" y="5102806"/>
              <a:ext cx="972933" cy="830316"/>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Ocean Surface Heat Flux, Sea Surface &amp; Subsurface Temperature,</a:t>
              </a:r>
            </a:p>
          </p:txBody>
        </p:sp>
        <p:sp>
          <p:nvSpPr>
            <p:cNvPr id="88" name="Shape 148"/>
            <p:cNvSpPr>
              <a:spLocks noChangeArrowheads="1"/>
            </p:cNvSpPr>
            <p:nvPr/>
          </p:nvSpPr>
          <p:spPr bwMode="auto">
            <a:xfrm>
              <a:off x="2062165" y="474948"/>
              <a:ext cx="1314476" cy="1174765"/>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89" name="Shape 149"/>
            <p:cNvSpPr txBox="1"/>
            <p:nvPr/>
          </p:nvSpPr>
          <p:spPr>
            <a:xfrm>
              <a:off x="2254690" y="646409"/>
              <a:ext cx="930080"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a:solidFill>
                    <a:srgbClr val="000000"/>
                  </a:solidFill>
                  <a:latin typeface="Calibri"/>
                  <a:ea typeface="Calibri"/>
                  <a:cs typeface="Calibri"/>
                  <a:sym typeface="Calibri"/>
                </a:rPr>
                <a:t>Precipitation, Cloud Properties,</a:t>
              </a:r>
              <a:br>
                <a:rPr lang="en-GB" sz="1050" b="0">
                  <a:solidFill>
                    <a:srgbClr val="000000"/>
                  </a:solidFill>
                  <a:latin typeface="Calibri"/>
                  <a:ea typeface="Calibri"/>
                  <a:cs typeface="Calibri"/>
                  <a:sym typeface="Calibri"/>
                </a:rPr>
              </a:br>
              <a:r>
                <a:rPr lang="en-GB" sz="1050" b="0">
                  <a:solidFill>
                    <a:srgbClr val="000000"/>
                  </a:solidFill>
                  <a:latin typeface="Calibri"/>
                  <a:ea typeface="Calibri"/>
                  <a:cs typeface="Calibri"/>
                  <a:sym typeface="Calibri"/>
                </a:rPr>
                <a:t>Water Vapour Surface Temperature</a:t>
              </a:r>
            </a:p>
          </p:txBody>
        </p:sp>
        <p:sp>
          <p:nvSpPr>
            <p:cNvPr id="90" name="Shape 152"/>
            <p:cNvSpPr>
              <a:spLocks noChangeArrowheads="1"/>
            </p:cNvSpPr>
            <p:nvPr/>
          </p:nvSpPr>
          <p:spPr bwMode="auto">
            <a:xfrm>
              <a:off x="1196049" y="1978659"/>
              <a:ext cx="1314476" cy="1174765"/>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91" name="Shape 153"/>
            <p:cNvSpPr txBox="1"/>
            <p:nvPr/>
          </p:nvSpPr>
          <p:spPr>
            <a:xfrm>
              <a:off x="1388096" y="2151455"/>
              <a:ext cx="930080" cy="830315"/>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Sea Surface </a:t>
              </a:r>
              <a:r>
                <a:rPr lang="en-GB" sz="1050" b="0" dirty="0" smtClean="0">
                  <a:solidFill>
                    <a:srgbClr val="000000"/>
                  </a:solidFill>
                  <a:latin typeface="Calibri"/>
                  <a:ea typeface="Calibri"/>
                  <a:cs typeface="Calibri"/>
                  <a:sym typeface="Calibri"/>
                </a:rPr>
                <a:t/>
              </a:r>
              <a:br>
                <a:rPr lang="en-GB" sz="1050" b="0" dirty="0" smtClean="0">
                  <a:solidFill>
                    <a:srgbClr val="000000"/>
                  </a:solidFill>
                  <a:latin typeface="Calibri"/>
                  <a:ea typeface="Calibri"/>
                  <a:cs typeface="Calibri"/>
                  <a:sym typeface="Calibri"/>
                </a:rPr>
              </a:br>
              <a:r>
                <a:rPr lang="en-GB" sz="1050" b="0" dirty="0" smtClean="0">
                  <a:solidFill>
                    <a:srgbClr val="000000"/>
                  </a:solidFill>
                  <a:latin typeface="Calibri"/>
                  <a:ea typeface="Calibri"/>
                  <a:cs typeface="Calibri"/>
                  <a:sym typeface="Calibri"/>
                </a:rPr>
                <a:t>&amp; Subsurface Salinity</a:t>
              </a:r>
              <a:r>
                <a:rPr lang="en-GB" sz="1050" b="0" dirty="0">
                  <a:solidFill>
                    <a:srgbClr val="000000"/>
                  </a:solidFill>
                  <a:latin typeface="Calibri"/>
                  <a:ea typeface="Calibri"/>
                  <a:cs typeface="Calibri"/>
                  <a:sym typeface="Calibri"/>
                </a:rPr>
                <a:t>, </a:t>
              </a:r>
              <a:r>
                <a:rPr lang="en-GB" sz="1050" b="0" dirty="0" smtClean="0">
                  <a:solidFill>
                    <a:srgbClr val="000000"/>
                  </a:solidFill>
                  <a:latin typeface="Calibri"/>
                  <a:ea typeface="Calibri"/>
                  <a:cs typeface="Calibri"/>
                  <a:sym typeface="Calibri"/>
                </a:rPr>
                <a:t/>
              </a:r>
              <a:br>
                <a:rPr lang="en-GB" sz="1050" b="0" dirty="0" smtClean="0">
                  <a:solidFill>
                    <a:srgbClr val="000000"/>
                  </a:solidFill>
                  <a:latin typeface="Calibri"/>
                  <a:ea typeface="Calibri"/>
                  <a:cs typeface="Calibri"/>
                  <a:sym typeface="Calibri"/>
                </a:rPr>
              </a:br>
              <a:r>
                <a:rPr lang="en-GB" sz="1050" b="0" dirty="0" smtClean="0">
                  <a:solidFill>
                    <a:srgbClr val="000000"/>
                  </a:solidFill>
                  <a:latin typeface="Calibri"/>
                  <a:ea typeface="Calibri"/>
                  <a:cs typeface="Calibri"/>
                  <a:sym typeface="Calibri"/>
                </a:rPr>
                <a:t>Sea </a:t>
              </a:r>
              <a:r>
                <a:rPr lang="en-GB" sz="1050" b="0" dirty="0">
                  <a:solidFill>
                    <a:srgbClr val="000000"/>
                  </a:solidFill>
                  <a:latin typeface="Calibri"/>
                  <a:ea typeface="Calibri"/>
                  <a:cs typeface="Calibri"/>
                  <a:sym typeface="Calibri"/>
                </a:rPr>
                <a:t>Level,  </a:t>
              </a:r>
              <a:r>
                <a:rPr lang="en-GB" sz="1050" b="0" dirty="0" smtClean="0">
                  <a:solidFill>
                    <a:srgbClr val="000000"/>
                  </a:solidFill>
                  <a:latin typeface="Calibri"/>
                  <a:ea typeface="Calibri"/>
                  <a:cs typeface="Calibri"/>
                  <a:sym typeface="Calibri"/>
                </a:rPr>
                <a:t/>
              </a:r>
              <a:br>
                <a:rPr lang="en-GB" sz="1050" b="0" dirty="0" smtClean="0">
                  <a:solidFill>
                    <a:srgbClr val="000000"/>
                  </a:solidFill>
                  <a:latin typeface="Calibri"/>
                  <a:ea typeface="Calibri"/>
                  <a:cs typeface="Calibri"/>
                  <a:sym typeface="Calibri"/>
                </a:rPr>
              </a:br>
              <a:r>
                <a:rPr lang="en-GB" sz="1050" b="0" dirty="0" smtClean="0">
                  <a:solidFill>
                    <a:srgbClr val="000000"/>
                  </a:solidFill>
                  <a:latin typeface="Calibri"/>
                  <a:ea typeface="Calibri"/>
                  <a:cs typeface="Calibri"/>
                  <a:sym typeface="Calibri"/>
                </a:rPr>
                <a:t>Sea </a:t>
              </a:r>
              <a:r>
                <a:rPr lang="en-GB" sz="1050" b="0" dirty="0">
                  <a:solidFill>
                    <a:srgbClr val="000000"/>
                  </a:solidFill>
                  <a:latin typeface="Calibri"/>
                  <a:ea typeface="Calibri"/>
                  <a:cs typeface="Calibri"/>
                  <a:sym typeface="Calibri"/>
                </a:rPr>
                <a:t>Surface Temperature</a:t>
              </a:r>
            </a:p>
          </p:txBody>
        </p:sp>
        <p:sp>
          <p:nvSpPr>
            <p:cNvPr id="92" name="Shape 160"/>
            <p:cNvSpPr>
              <a:spLocks noChangeArrowheads="1"/>
            </p:cNvSpPr>
            <p:nvPr/>
          </p:nvSpPr>
          <p:spPr bwMode="auto">
            <a:xfrm>
              <a:off x="5403663" y="475136"/>
              <a:ext cx="1279225" cy="1174818"/>
            </a:xfrm>
            <a:prstGeom prst="ellipse">
              <a:avLst/>
            </a:prstGeom>
            <a:solidFill>
              <a:srgbClr val="AFDEF8"/>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93" name="Shape 161"/>
            <p:cNvSpPr txBox="1"/>
            <p:nvPr/>
          </p:nvSpPr>
          <p:spPr>
            <a:xfrm>
              <a:off x="5590916" y="646409"/>
              <a:ext cx="904686"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Carbon Dioxide,</a:t>
              </a:r>
              <a:br>
                <a:rPr lang="en-GB" sz="1050" b="0" dirty="0">
                  <a:solidFill>
                    <a:srgbClr val="000000"/>
                  </a:solidFill>
                  <a:latin typeface="Calibri"/>
                  <a:ea typeface="Calibri"/>
                  <a:cs typeface="Calibri"/>
                  <a:sym typeface="Calibri"/>
                </a:rPr>
              </a:br>
              <a:r>
                <a:rPr lang="en-GB" sz="1050" b="0" dirty="0" smtClean="0">
                  <a:solidFill>
                    <a:srgbClr val="000000"/>
                  </a:solidFill>
                  <a:latin typeface="Calibri"/>
                  <a:ea typeface="Calibri"/>
                  <a:cs typeface="Calibri"/>
                  <a:sym typeface="Calibri"/>
                </a:rPr>
                <a:t>Methane </a:t>
              </a:r>
              <a:endParaRPr lang="en-GB" sz="1050" b="0" dirty="0">
                <a:solidFill>
                  <a:srgbClr val="000000"/>
                </a:solidFill>
                <a:latin typeface="Calibri"/>
                <a:ea typeface="Calibri"/>
                <a:cs typeface="Calibri"/>
                <a:sym typeface="Calibri"/>
              </a:endParaRPr>
            </a:p>
          </p:txBody>
        </p:sp>
        <p:sp>
          <p:nvSpPr>
            <p:cNvPr id="94" name="Shape 164"/>
            <p:cNvSpPr>
              <a:spLocks noChangeArrowheads="1"/>
            </p:cNvSpPr>
            <p:nvPr/>
          </p:nvSpPr>
          <p:spPr bwMode="auto">
            <a:xfrm>
              <a:off x="4537696" y="1978589"/>
              <a:ext cx="1279225" cy="1174818"/>
            </a:xfrm>
            <a:prstGeom prst="ellipse">
              <a:avLst/>
            </a:prstGeom>
            <a:solidFill>
              <a:srgbClr val="AAD2DA"/>
            </a:solidFill>
            <a:ln w="25400">
              <a:solidFill>
                <a:srgbClr val="FFFFFF"/>
              </a:solidFill>
              <a:round/>
              <a:headEnd/>
              <a:tailEnd/>
            </a:ln>
          </p:spPr>
          <p:txBody>
            <a:bodyPr lIns="91425" tIns="91425" rIns="91425" bIns="91425" anchor="ctr"/>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Tx/>
                <a:buFontTx/>
                <a:buNone/>
              </a:pPr>
              <a:endParaRPr lang="en-US" altLang="en-US" sz="800" b="0">
                <a:solidFill>
                  <a:srgbClr val="000000"/>
                </a:solidFill>
                <a:latin typeface="Arial" panose="020B0604020202020204" pitchFamily="34" charset="0"/>
              </a:endParaRPr>
            </a:p>
          </p:txBody>
        </p:sp>
        <p:sp>
          <p:nvSpPr>
            <p:cNvPr id="95" name="Shape 165"/>
            <p:cNvSpPr txBox="1"/>
            <p:nvPr/>
          </p:nvSpPr>
          <p:spPr>
            <a:xfrm>
              <a:off x="4724323" y="2149867"/>
              <a:ext cx="904686" cy="831903"/>
            </a:xfrm>
            <a:prstGeom prst="rect">
              <a:avLst/>
            </a:prstGeom>
            <a:noFill/>
            <a:ln>
              <a:noFill/>
            </a:ln>
          </p:spPr>
          <p:txBody>
            <a:bodyPr lIns="30475" tIns="30475" rIns="30475" bIns="30475" anchor="ctr"/>
            <a:lstStyle/>
            <a:p>
              <a:pPr algn="ctr">
                <a:lnSpc>
                  <a:spcPct val="90000"/>
                </a:lnSpc>
                <a:spcBef>
                  <a:spcPts val="0"/>
                </a:spcBef>
                <a:spcAft>
                  <a:spcPts val="0"/>
                </a:spcAft>
                <a:buSzPct val="25000"/>
                <a:defRPr/>
              </a:pPr>
              <a:r>
                <a:rPr lang="en-GB" sz="1050" b="0" dirty="0">
                  <a:solidFill>
                    <a:srgbClr val="000000"/>
                  </a:solidFill>
                  <a:latin typeface="Calibri"/>
                  <a:ea typeface="Calibri"/>
                  <a:cs typeface="Calibri"/>
                  <a:sym typeface="Calibri"/>
                </a:rPr>
                <a:t>Inorganic</a:t>
              </a:r>
              <a:r>
                <a:rPr lang="en-GB" sz="1400" b="0" dirty="0">
                  <a:solidFill>
                    <a:srgbClr val="000000"/>
                  </a:solidFill>
                  <a:latin typeface="Calibri"/>
                  <a:ea typeface="Calibri"/>
                  <a:cs typeface="Calibri"/>
                  <a:sym typeface="Calibri"/>
                </a:rPr>
                <a:t> </a:t>
              </a:r>
              <a:r>
                <a:rPr lang="en-GB" sz="1050" b="0" dirty="0" smtClean="0">
                  <a:solidFill>
                    <a:srgbClr val="000000"/>
                  </a:solidFill>
                  <a:latin typeface="Calibri"/>
                  <a:ea typeface="Calibri"/>
                  <a:cs typeface="Calibri"/>
                  <a:sym typeface="Calibri"/>
                </a:rPr>
                <a:t>Carbon</a:t>
              </a:r>
              <a:endParaRPr lang="en-GB" sz="1050" b="0" dirty="0">
                <a:solidFill>
                  <a:srgbClr val="000000"/>
                </a:solidFill>
                <a:latin typeface="Calibri"/>
                <a:ea typeface="Calibri"/>
                <a:cs typeface="Calibri"/>
                <a:sym typeface="Calibri"/>
              </a:endParaRPr>
            </a:p>
          </p:txBody>
        </p:sp>
      </p:grpSp>
      <p:grpSp>
        <p:nvGrpSpPr>
          <p:cNvPr id="96" name="Group 95"/>
          <p:cNvGrpSpPr>
            <a:grpSpLocks/>
          </p:cNvGrpSpPr>
          <p:nvPr/>
        </p:nvGrpSpPr>
        <p:grpSpPr bwMode="auto">
          <a:xfrm>
            <a:off x="1837013" y="434145"/>
            <a:ext cx="8374569" cy="6280641"/>
            <a:chOff x="-140489" y="548755"/>
            <a:chExt cx="8374584" cy="6280310"/>
          </a:xfrm>
        </p:grpSpPr>
        <p:sp>
          <p:nvSpPr>
            <p:cNvPr id="97" name="Shape 168"/>
            <p:cNvSpPr txBox="1">
              <a:spLocks noChangeArrowheads="1"/>
            </p:cNvSpPr>
            <p:nvPr/>
          </p:nvSpPr>
          <p:spPr bwMode="auto">
            <a:xfrm>
              <a:off x="383275" y="1148760"/>
              <a:ext cx="1859035" cy="84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r" eaLnBrk="1" hangingPunct="1">
                <a:lnSpc>
                  <a:spcPct val="100000"/>
                </a:lnSpc>
                <a:spcAft>
                  <a:spcPct val="0"/>
                </a:spcAft>
                <a:buClrTx/>
                <a:buSzTx/>
                <a:buFontTx/>
                <a:buNone/>
              </a:pPr>
              <a:endParaRPr lang="en-US" altLang="en-US" sz="1200" b="1" dirty="0">
                <a:solidFill>
                  <a:schemeClr val="bg1"/>
                </a:solidFill>
                <a:latin typeface="Arial" panose="020B0604020202020204" pitchFamily="34" charset="0"/>
                <a:cs typeface="Arial" panose="020B0604020202020204" pitchFamily="34" charset="0"/>
                <a:sym typeface="Arial" panose="020B0604020202020204" pitchFamily="34" charset="0"/>
              </a:endParaRP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Sea Level Rise</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Fisheries</a:t>
              </a:r>
            </a:p>
            <a:p>
              <a:pPr algn="r" eaLnBrk="1" hangingPunct="1">
                <a:lnSpc>
                  <a:spcPct val="100000"/>
                </a:lnSpc>
                <a:spcAft>
                  <a:spcPct val="0"/>
                </a:spcAft>
                <a:buClrTx/>
                <a:buSzTx/>
                <a:buFontTx/>
                <a:buNone/>
              </a:pPr>
              <a:endParaRPr lang="en-US" altLang="en-US" sz="1200" b="1"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98" name="Shape 166"/>
            <p:cNvSpPr txBox="1">
              <a:spLocks noChangeArrowheads="1"/>
            </p:cNvSpPr>
            <p:nvPr/>
          </p:nvSpPr>
          <p:spPr bwMode="auto">
            <a:xfrm>
              <a:off x="6495510" y="701977"/>
              <a:ext cx="1602928" cy="64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Deforestation</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Mitigation</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Ecosystem Loss</a:t>
              </a:r>
            </a:p>
          </p:txBody>
        </p:sp>
        <p:sp>
          <p:nvSpPr>
            <p:cNvPr id="99" name="Shape 167"/>
            <p:cNvSpPr txBox="1">
              <a:spLocks noChangeArrowheads="1"/>
            </p:cNvSpPr>
            <p:nvPr/>
          </p:nvSpPr>
          <p:spPr bwMode="auto">
            <a:xfrm>
              <a:off x="3204567" y="6183203"/>
              <a:ext cx="1859035" cy="64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Pct val="25000"/>
                <a:buFontTx/>
                <a:buNone/>
              </a:pPr>
              <a:r>
                <a:rPr lang="en-GB"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rPr>
                <a:t>Temperature</a:t>
              </a:r>
            </a:p>
            <a:p>
              <a:pPr algn="ctr" eaLnBrk="1" hangingPunct="1">
                <a:lnSpc>
                  <a:spcPct val="100000"/>
                </a:lnSpc>
                <a:spcAft>
                  <a:spcPct val="0"/>
                </a:spcAft>
                <a:buClrTx/>
                <a:buSzPct val="25000"/>
                <a:buFontTx/>
                <a:buNone/>
              </a:pPr>
              <a:r>
                <a:rPr lang="en-GB"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rPr>
                <a:t>Heat waves</a:t>
              </a:r>
            </a:p>
            <a:p>
              <a:pPr algn="ctr" eaLnBrk="1" hangingPunct="1">
                <a:lnSpc>
                  <a:spcPct val="100000"/>
                </a:lnSpc>
                <a:spcAft>
                  <a:spcPct val="0"/>
                </a:spcAft>
                <a:buClrTx/>
                <a:buSzTx/>
                <a:buFontTx/>
                <a:buNone/>
              </a:pPr>
              <a:endParaRPr lang="en-US" altLang="en-US" sz="1200" b="1" dirty="0">
                <a:solidFill>
                  <a:srgbClr val="0CADEA"/>
                </a:solidFill>
                <a:latin typeface="Arial" panose="020B0604020202020204" pitchFamily="34" charset="0"/>
                <a:cs typeface="Arial" panose="020B0604020202020204" pitchFamily="34" charset="0"/>
                <a:sym typeface="Arial" panose="020B0604020202020204" pitchFamily="34" charset="0"/>
              </a:endParaRPr>
            </a:p>
          </p:txBody>
        </p:sp>
        <p:sp>
          <p:nvSpPr>
            <p:cNvPr id="100" name="Shape 169"/>
            <p:cNvSpPr txBox="1">
              <a:spLocks noChangeArrowheads="1"/>
            </p:cNvSpPr>
            <p:nvPr/>
          </p:nvSpPr>
          <p:spPr bwMode="auto">
            <a:xfrm>
              <a:off x="-140489" y="3686417"/>
              <a:ext cx="2401104" cy="14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Coral Bleaching      </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Agriculture</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Human Health</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Floods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Droughts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Water Resources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Storms</a:t>
              </a:r>
            </a:p>
          </p:txBody>
        </p:sp>
        <p:sp>
          <p:nvSpPr>
            <p:cNvPr id="101" name="Shape 170"/>
            <p:cNvSpPr txBox="1">
              <a:spLocks noChangeArrowheads="1"/>
            </p:cNvSpPr>
            <p:nvPr/>
          </p:nvSpPr>
          <p:spPr bwMode="auto">
            <a:xfrm>
              <a:off x="3266883" y="548755"/>
              <a:ext cx="1859035" cy="24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Ocean Acidification</a:t>
              </a:r>
            </a:p>
          </p:txBody>
        </p:sp>
        <p:sp>
          <p:nvSpPr>
            <p:cNvPr id="102" name="Shape 171"/>
            <p:cNvSpPr txBox="1">
              <a:spLocks noChangeArrowheads="1"/>
            </p:cNvSpPr>
            <p:nvPr/>
          </p:nvSpPr>
          <p:spPr bwMode="auto">
            <a:xfrm>
              <a:off x="6375060" y="4287283"/>
              <a:ext cx="1859035" cy="84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Systemic Risks</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Security</a:t>
              </a:r>
            </a:p>
            <a:p>
              <a:pPr eaLnBrk="1" hangingPunct="1">
                <a:lnSpc>
                  <a:spcPct val="100000"/>
                </a:lnSpc>
                <a:spcAft>
                  <a:spcPct val="0"/>
                </a:spcAft>
                <a:buClrTx/>
                <a:buSzPct val="25000"/>
                <a:buFontTx/>
                <a:buNone/>
              </a:pPr>
              <a:r>
                <a:rPr lang="en-GB" altLang="en-US" sz="1200" b="1" dirty="0">
                  <a:solidFill>
                    <a:schemeClr val="bg1"/>
                  </a:solidFill>
                  <a:latin typeface="Arial" panose="020B0604020202020204" pitchFamily="34" charset="0"/>
                  <a:cs typeface="Arial" panose="020B0604020202020204" pitchFamily="34" charset="0"/>
                  <a:sym typeface="Arial" panose="020B0604020202020204" pitchFamily="34" charset="0"/>
                </a:rPr>
                <a:t>   Slow Economic Development</a:t>
              </a:r>
            </a:p>
          </p:txBody>
        </p:sp>
      </p:grpSp>
      <p:pic>
        <p:nvPicPr>
          <p:cNvPr id="106" name="Picture 105"/>
          <p:cNvPicPr>
            <a:picLocks noChangeAspect="1"/>
          </p:cNvPicPr>
          <p:nvPr/>
        </p:nvPicPr>
        <p:blipFill rotWithShape="1">
          <a:blip r:embed="rId4" cstate="print">
            <a:extLst>
              <a:ext uri="{28A0092B-C50C-407E-A947-70E740481C1C}">
                <a14:useLocalDpi xmlns:a14="http://schemas.microsoft.com/office/drawing/2010/main" val="0"/>
              </a:ext>
            </a:extLst>
          </a:blip>
          <a:srcRect l="-2" t="1" r="74268" b="19594"/>
          <a:stretch/>
        </p:blipFill>
        <p:spPr>
          <a:xfrm>
            <a:off x="5831822" y="2709621"/>
            <a:ext cx="687310" cy="687310"/>
          </a:xfrm>
          <a:prstGeom prst="rect">
            <a:avLst/>
          </a:prstGeom>
        </p:spPr>
      </p:pic>
      <p:grpSp>
        <p:nvGrpSpPr>
          <p:cNvPr id="103" name="Group 102"/>
          <p:cNvGrpSpPr/>
          <p:nvPr/>
        </p:nvGrpSpPr>
        <p:grpSpPr>
          <a:xfrm rot="16200000">
            <a:off x="-3108444" y="3111408"/>
            <a:ext cx="6858004" cy="641115"/>
            <a:chOff x="508738" y="3792312"/>
            <a:chExt cx="12192004" cy="641115"/>
          </a:xfrm>
        </p:grpSpPr>
        <p:sp>
          <p:nvSpPr>
            <p:cNvPr id="104" name="Rectangle 103"/>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114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par>
                                <p:cTn id="18" presetID="10" presetClass="entr" presetSubtype="0" fill="hold"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fade">
                                      <p:cBhvr>
                                        <p:cTn id="25" dur="500"/>
                                        <p:tgtEl>
                                          <p:spTgt spid="9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rotWithShape="1">
          <a:blip r:embed="rId3">
            <a:extLst>
              <a:ext uri="{28A0092B-C50C-407E-A947-70E740481C1C}">
                <a14:useLocalDpi xmlns:a14="http://schemas.microsoft.com/office/drawing/2010/main" val="0"/>
              </a:ext>
            </a:extLst>
          </a:blip>
          <a:srcRect t="6658" b="-6658"/>
          <a:stretch/>
        </p:blipFill>
        <p:spPr bwMode="auto">
          <a:xfrm>
            <a:off x="0" y="0"/>
            <a:ext cx="12192000" cy="807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5"/>
          <p:cNvSpPr txBox="1">
            <a:spLocks/>
          </p:cNvSpPr>
          <p:nvPr/>
        </p:nvSpPr>
        <p:spPr>
          <a:xfrm>
            <a:off x="3255264" y="12192"/>
            <a:ext cx="8936736" cy="1089529"/>
          </a:xfrm>
          <a:prstGeom prst="rect">
            <a:avLst/>
          </a:prstGeom>
          <a:solidFill>
            <a:srgbClr val="0CADEA"/>
          </a:solidFill>
          <a:effectLst/>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ct val="0"/>
              </a:spcAft>
              <a:buNone/>
            </a:pPr>
            <a:r>
              <a:rPr lang="en-GB" altLang="en-US" sz="3600" dirty="0" smtClean="0">
                <a:solidFill>
                  <a:schemeClr val="bg1"/>
                </a:solidFill>
                <a:cs typeface="Calibri" panose="020F0502020204030204" pitchFamily="34" charset="0"/>
              </a:rPr>
              <a:t>Wide scale monitoring </a:t>
            </a:r>
            <a:r>
              <a:rPr lang="en-GB" altLang="en-US" sz="3600" smtClean="0">
                <a:solidFill>
                  <a:schemeClr val="bg1"/>
                </a:solidFill>
                <a:cs typeface="Calibri" panose="020F0502020204030204" pitchFamily="34" charset="0"/>
              </a:rPr>
              <a:t>of lightning is </a:t>
            </a:r>
            <a:r>
              <a:rPr lang="en-GB" altLang="en-US" sz="3600" dirty="0" smtClean="0">
                <a:solidFill>
                  <a:schemeClr val="bg1"/>
                </a:solidFill>
                <a:cs typeface="Calibri" panose="020F0502020204030204" pitchFamily="34" charset="0"/>
              </a:rPr>
              <a:t>now possible and </a:t>
            </a:r>
            <a:r>
              <a:rPr lang="en-GB" altLang="en-US" sz="3600" smtClean="0">
                <a:solidFill>
                  <a:schemeClr val="bg1"/>
                </a:solidFill>
                <a:cs typeface="Calibri" panose="020F0502020204030204" pitchFamily="34" charset="0"/>
              </a:rPr>
              <a:t>a proxy for severe </a:t>
            </a:r>
            <a:r>
              <a:rPr lang="en-GB" altLang="en-US" sz="3600" dirty="0" smtClean="0">
                <a:solidFill>
                  <a:schemeClr val="bg1"/>
                </a:solidFill>
                <a:cs typeface="Calibri" panose="020F0502020204030204" pitchFamily="34" charset="0"/>
              </a:rPr>
              <a:t>weather events</a:t>
            </a:r>
            <a:endParaRPr lang="en-GB" altLang="en-US" sz="3600" dirty="0">
              <a:solidFill>
                <a:schemeClr val="bg1"/>
              </a:solidFill>
              <a:cs typeface="Calibri" panose="020F0502020204030204" pitchFamily="34" charset="0"/>
            </a:endParaRPr>
          </a:p>
        </p:txBody>
      </p:sp>
      <p:grpSp>
        <p:nvGrpSpPr>
          <p:cNvPr id="4" name="Group 3"/>
          <p:cNvGrpSpPr/>
          <p:nvPr/>
        </p:nvGrpSpPr>
        <p:grpSpPr>
          <a:xfrm rot="16200000">
            <a:off x="-3108444" y="3111408"/>
            <a:ext cx="6858004" cy="641115"/>
            <a:chOff x="508738" y="3792312"/>
            <a:chExt cx="12192004" cy="641115"/>
          </a:xfrm>
        </p:grpSpPr>
        <p:sp>
          <p:nvSpPr>
            <p:cNvPr id="5" name="Rectangle 4"/>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4132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rotWithShape="1">
          <a:blip r:embed="rId3">
            <a:extLst>
              <a:ext uri="{28A0092B-C50C-407E-A947-70E740481C1C}">
                <a14:useLocalDpi xmlns:a14="http://schemas.microsoft.com/office/drawing/2010/main" val="0"/>
              </a:ext>
            </a:extLst>
          </a:blip>
          <a:srcRect t="10458" b="4949"/>
          <a:stretch/>
        </p:blipFill>
        <p:spPr bwMode="auto">
          <a:xfrm>
            <a:off x="0" y="0"/>
            <a:ext cx="12192000" cy="68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txBox="1">
            <a:spLocks/>
          </p:cNvSpPr>
          <p:nvPr/>
        </p:nvSpPr>
        <p:spPr>
          <a:xfrm>
            <a:off x="3511296" y="0"/>
            <a:ext cx="8680704" cy="768096"/>
          </a:xfrm>
          <a:prstGeom prst="rect">
            <a:avLst/>
          </a:prstGeom>
          <a:solidFill>
            <a:srgbClr val="F49234"/>
          </a:solidFill>
          <a:effectLst/>
        </p:spPr>
        <p:txBody>
          <a:bodyPr wrap="square" lIns="360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Aft>
                <a:spcPct val="0"/>
              </a:spcAft>
              <a:buNone/>
            </a:pPr>
            <a:r>
              <a:rPr lang="en-GB" altLang="en-US" sz="2000" dirty="0" smtClean="0">
                <a:solidFill>
                  <a:schemeClr val="bg1"/>
                </a:solidFill>
                <a:cs typeface="Calibri" panose="020F0502020204030204" pitchFamily="34" charset="0"/>
              </a:rPr>
              <a:t>Monitoring of ecosystems is important for adaption (coastal protection, </a:t>
            </a:r>
            <a:r>
              <a:rPr lang="en-GB" altLang="en-US" sz="2000" smtClean="0">
                <a:solidFill>
                  <a:schemeClr val="bg1"/>
                </a:solidFill>
                <a:cs typeface="Calibri" panose="020F0502020204030204" pitchFamily="34" charset="0"/>
              </a:rPr>
              <a:t>fisheries  and </a:t>
            </a:r>
            <a:r>
              <a:rPr lang="en-GB" altLang="en-US" sz="2000" dirty="0" smtClean="0">
                <a:solidFill>
                  <a:schemeClr val="bg1"/>
                </a:solidFill>
                <a:cs typeface="Calibri" panose="020F0502020204030204" pitchFamily="34" charset="0"/>
              </a:rPr>
              <a:t>biodiversity) as well as understanding changes in the carbon cycle</a:t>
            </a:r>
            <a:endParaRPr lang="en-GB" altLang="en-US" sz="2000" dirty="0">
              <a:solidFill>
                <a:schemeClr val="bg1"/>
              </a:solidFill>
              <a:cs typeface="Calibri" panose="020F0502020204030204" pitchFamily="34" charset="0"/>
            </a:endParaRPr>
          </a:p>
        </p:txBody>
      </p:sp>
      <p:grpSp>
        <p:nvGrpSpPr>
          <p:cNvPr id="4" name="Group 3"/>
          <p:cNvGrpSpPr/>
          <p:nvPr/>
        </p:nvGrpSpPr>
        <p:grpSpPr>
          <a:xfrm rot="16200000">
            <a:off x="-3108444" y="3111408"/>
            <a:ext cx="6858004" cy="641115"/>
            <a:chOff x="508738" y="3792312"/>
            <a:chExt cx="12192004" cy="641115"/>
          </a:xfrm>
        </p:grpSpPr>
        <p:sp>
          <p:nvSpPr>
            <p:cNvPr id="5" name="Rectangle 4"/>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11703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bwMode="auto">
          <a:xfrm>
            <a:off x="0" y="0"/>
            <a:ext cx="12192000" cy="6858000"/>
          </a:xfrm>
          <a:prstGeom prst="rect">
            <a:avLst/>
          </a:prstGeom>
          <a:gradFill flip="none" rotWithShape="1">
            <a:gsLst>
              <a:gs pos="0">
                <a:srgbClr val="0A8F9D"/>
              </a:gs>
              <a:gs pos="50000">
                <a:srgbClr val="0A8F9D">
                  <a:alpha val="50000"/>
                </a:srgbClr>
              </a:gs>
              <a:gs pos="100000">
                <a:srgbClr val="0A8F9D">
                  <a:alpha val="20000"/>
                </a:srgbClr>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grpSp>
        <p:nvGrpSpPr>
          <p:cNvPr id="10" name="Group 9"/>
          <p:cNvGrpSpPr/>
          <p:nvPr/>
        </p:nvGrpSpPr>
        <p:grpSpPr>
          <a:xfrm rot="16200000">
            <a:off x="-3108444" y="3111408"/>
            <a:ext cx="6858004" cy="641115"/>
            <a:chOff x="508738" y="3792312"/>
            <a:chExt cx="12192004" cy="641115"/>
          </a:xfrm>
        </p:grpSpPr>
        <p:sp>
          <p:nvSpPr>
            <p:cNvPr id="11" name="Rectangle 10"/>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9965" t="11276" r="12838" b="7618"/>
          <a:stretch/>
        </p:blipFill>
        <p:spPr bwMode="auto">
          <a:xfrm>
            <a:off x="-1" y="0"/>
            <a:ext cx="968027" cy="1008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5"/>
          <p:cNvSpPr txBox="1">
            <a:spLocks/>
          </p:cNvSpPr>
          <p:nvPr/>
        </p:nvSpPr>
        <p:spPr>
          <a:xfrm>
            <a:off x="971511" y="12192"/>
            <a:ext cx="6468818" cy="996170"/>
          </a:xfrm>
          <a:prstGeom prst="rect">
            <a:avLst/>
          </a:prstGeom>
          <a:solidFill>
            <a:srgbClr val="0A8F9D"/>
          </a:solidFill>
          <a:effectLst/>
        </p:spPr>
        <p:txBody>
          <a:bodyPr wrap="square" lIns="9000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ct val="0"/>
              </a:spcAft>
              <a:buNone/>
            </a:pPr>
            <a:r>
              <a:rPr lang="en-GB" altLang="en-US" dirty="0">
                <a:solidFill>
                  <a:schemeClr val="bg1"/>
                </a:solidFill>
                <a:cs typeface="Calibri" panose="020F0502020204030204" pitchFamily="34" charset="0"/>
              </a:rPr>
              <a:t>Regional distribution of many ECVs:</a:t>
            </a:r>
          </a:p>
          <a:p>
            <a:pPr marL="0" indent="0">
              <a:spcAft>
                <a:spcPct val="0"/>
              </a:spcAft>
              <a:buNone/>
            </a:pPr>
            <a:r>
              <a:rPr lang="en-GB" altLang="en-US" dirty="0">
                <a:solidFill>
                  <a:schemeClr val="bg1"/>
                </a:solidFill>
                <a:cs typeface="Calibri" panose="020F0502020204030204" pitchFamily="34" charset="0"/>
              </a:rPr>
              <a:t>Satellites + ground stations = global picture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2964" y="1228920"/>
            <a:ext cx="8763394" cy="5489802"/>
          </a:xfrm>
          <a:prstGeom prst="rect">
            <a:avLst/>
          </a:prstGeom>
        </p:spPr>
      </p:pic>
    </p:spTree>
    <p:extLst>
      <p:ext uri="{BB962C8B-B14F-4D97-AF65-F5344CB8AC3E}">
        <p14:creationId xmlns:p14="http://schemas.microsoft.com/office/powerpoint/2010/main" val="32537250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el 1"/>
          <p:cNvSpPr txBox="1">
            <a:spLocks/>
          </p:cNvSpPr>
          <p:nvPr/>
        </p:nvSpPr>
        <p:spPr bwMode="auto">
          <a:xfrm>
            <a:off x="0" y="0"/>
            <a:ext cx="12192000" cy="6858000"/>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t="19582" r="22688"/>
          <a:stretch>
            <a:fillRect/>
          </a:stretch>
        </p:blipFill>
        <p:spPr bwMode="auto">
          <a:xfrm>
            <a:off x="3431434" y="-9535"/>
            <a:ext cx="4207941" cy="303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147" y="-9535"/>
            <a:ext cx="4492853" cy="3032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l="13448" t="4858" r="10432"/>
          <a:stretch>
            <a:fillRect/>
          </a:stretch>
        </p:blipFill>
        <p:spPr bwMode="auto">
          <a:xfrm>
            <a:off x="8416410" y="3556003"/>
            <a:ext cx="3775590" cy="3307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6">
            <a:extLst>
              <a:ext uri="{28A0092B-C50C-407E-A947-70E740481C1C}">
                <a14:useLocalDpi xmlns:a14="http://schemas.microsoft.com/office/drawing/2010/main" val="0"/>
              </a:ext>
            </a:extLst>
          </a:blip>
          <a:srcRect t="9235" b="25601"/>
          <a:stretch>
            <a:fillRect/>
          </a:stretch>
        </p:blipFill>
        <p:spPr bwMode="auto">
          <a:xfrm>
            <a:off x="5039297" y="3556003"/>
            <a:ext cx="3327302" cy="3315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7">
            <a:extLst>
              <a:ext uri="{28A0092B-C50C-407E-A947-70E740481C1C}">
                <a14:useLocalDpi xmlns:a14="http://schemas.microsoft.com/office/drawing/2010/main" val="0"/>
              </a:ext>
            </a:extLst>
          </a:blip>
          <a:srcRect t="23186"/>
          <a:stretch>
            <a:fillRect/>
          </a:stretch>
        </p:blipFill>
        <p:spPr bwMode="auto">
          <a:xfrm>
            <a:off x="715797" y="-9535"/>
            <a:ext cx="2635941" cy="303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p:cNvPicPr>
          <p:nvPr/>
        </p:nvPicPr>
        <p:blipFill>
          <a:blip r:embed="rId8">
            <a:extLst>
              <a:ext uri="{28A0092B-C50C-407E-A947-70E740481C1C}">
                <a14:useLocalDpi xmlns:a14="http://schemas.microsoft.com/office/drawing/2010/main" val="0"/>
              </a:ext>
            </a:extLst>
          </a:blip>
          <a:srcRect l="20543" r="8011"/>
          <a:stretch>
            <a:fillRect/>
          </a:stretch>
        </p:blipFill>
        <p:spPr bwMode="auto">
          <a:xfrm>
            <a:off x="715797" y="3552019"/>
            <a:ext cx="4267713" cy="331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9"/>
          <p:cNvSpPr txBox="1">
            <a:spLocks noChangeArrowheads="1"/>
          </p:cNvSpPr>
          <p:nvPr/>
        </p:nvSpPr>
        <p:spPr bwMode="auto">
          <a:xfrm>
            <a:off x="2033767" y="2941277"/>
            <a:ext cx="9083675" cy="132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42950" indent="-28575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143000" indent="-2286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6002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057400" indent="-2286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algn="ctr" eaLnBrk="1" hangingPunct="1">
              <a:lnSpc>
                <a:spcPct val="100000"/>
              </a:lnSpc>
              <a:buClrTx/>
              <a:buFontTx/>
              <a:buNone/>
            </a:pPr>
            <a:r>
              <a:rPr lang="en-GB" altLang="en-US" sz="3600" dirty="0">
                <a:solidFill>
                  <a:schemeClr val="bg1"/>
                </a:solidFill>
                <a:latin typeface="+mn-lt"/>
              </a:rPr>
              <a:t>GCOS Cooperation Mechanism</a:t>
            </a:r>
          </a:p>
          <a:p>
            <a:pPr eaLnBrk="1" hangingPunct="1">
              <a:lnSpc>
                <a:spcPct val="100000"/>
              </a:lnSpc>
              <a:buClrTx/>
              <a:buFontTx/>
              <a:buNone/>
            </a:pPr>
            <a:endParaRPr lang="fr-CH" altLang="en-US" sz="3600" dirty="0">
              <a:solidFill>
                <a:schemeClr val="bg1"/>
              </a:solidFill>
              <a:latin typeface="+mn-lt"/>
            </a:endParaRPr>
          </a:p>
        </p:txBody>
      </p:sp>
      <p:grpSp>
        <p:nvGrpSpPr>
          <p:cNvPr id="14" name="Group 13"/>
          <p:cNvGrpSpPr/>
          <p:nvPr/>
        </p:nvGrpSpPr>
        <p:grpSpPr>
          <a:xfrm rot="16200000">
            <a:off x="-3108444" y="3111408"/>
            <a:ext cx="6858004" cy="641115"/>
            <a:chOff x="508738" y="3792312"/>
            <a:chExt cx="12192004" cy="641115"/>
          </a:xfrm>
        </p:grpSpPr>
        <p:sp>
          <p:nvSpPr>
            <p:cNvPr id="15" name="Rectangle 14"/>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9744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el 1"/>
          <p:cNvSpPr txBox="1">
            <a:spLocks/>
          </p:cNvSpPr>
          <p:nvPr/>
        </p:nvSpPr>
        <p:spPr bwMode="auto">
          <a:xfrm>
            <a:off x="0" y="-78565"/>
            <a:ext cx="12192000" cy="5293895"/>
          </a:xfrm>
          <a:prstGeom prst="rect">
            <a:avLst/>
          </a:prstGeom>
          <a:gradFill flip="none" rotWithShape="1">
            <a:gsLst>
              <a:gs pos="75000">
                <a:srgbClr val="0070C0"/>
              </a:gs>
              <a:gs pos="0">
                <a:srgbClr val="00B0F0"/>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grpSp>
        <p:nvGrpSpPr>
          <p:cNvPr id="15" name="Group 14"/>
          <p:cNvGrpSpPr/>
          <p:nvPr/>
        </p:nvGrpSpPr>
        <p:grpSpPr>
          <a:xfrm rot="16200000">
            <a:off x="-3147724" y="3069158"/>
            <a:ext cx="6936566" cy="641115"/>
            <a:chOff x="508738" y="3792312"/>
            <a:chExt cx="12192004" cy="641115"/>
          </a:xfrm>
        </p:grpSpPr>
        <p:sp>
          <p:nvSpPr>
            <p:cNvPr id="16" name="Rectangle 15"/>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08743" y="4007006"/>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08738" y="4220431"/>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2"/>
          <p:cNvSpPr txBox="1">
            <a:spLocks/>
          </p:cNvSpPr>
          <p:nvPr/>
        </p:nvSpPr>
        <p:spPr bwMode="auto">
          <a:xfrm>
            <a:off x="641117" y="299906"/>
            <a:ext cx="11550883" cy="861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2000" tIns="44450" rIns="90487" bIns="44450">
            <a:spAutoFit/>
          </a:bodyPr>
          <a:lstStyle>
            <a:lvl1pPr marL="290513" indent="-290513" defTabSz="762000"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66763"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300163" indent="-3429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7192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1383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955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30527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5099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9671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marL="0" indent="0" algn="ctr" eaLnBrk="1" hangingPunct="1">
              <a:lnSpc>
                <a:spcPct val="114000"/>
              </a:lnSpc>
              <a:spcAft>
                <a:spcPct val="0"/>
              </a:spcAft>
              <a:buClr>
                <a:srgbClr val="000000"/>
              </a:buClr>
              <a:buSzPct val="150000"/>
              <a:buNone/>
            </a:pPr>
            <a:r>
              <a:rPr lang="en-US" altLang="en-US" sz="4400" dirty="0" smtClean="0">
                <a:solidFill>
                  <a:schemeClr val="bg1"/>
                </a:solidFill>
                <a:latin typeface="+mn-lt"/>
              </a:rPr>
              <a:t>Following </a:t>
            </a:r>
            <a:r>
              <a:rPr lang="en-US" altLang="en-US" sz="4400" dirty="0">
                <a:solidFill>
                  <a:schemeClr val="bg1"/>
                </a:solidFill>
                <a:latin typeface="+mn-lt"/>
              </a:rPr>
              <a:t>the GCOS Implementation Plan </a:t>
            </a:r>
            <a:r>
              <a:rPr lang="en-US" altLang="en-US" sz="4400" dirty="0" smtClean="0">
                <a:solidFill>
                  <a:schemeClr val="bg1"/>
                </a:solidFill>
                <a:latin typeface="+mn-lt"/>
              </a:rPr>
              <a:t>by</a:t>
            </a:r>
            <a:endParaRPr lang="en-US" altLang="en-US" sz="4000" b="1" dirty="0">
              <a:solidFill>
                <a:schemeClr val="bg1"/>
              </a:solidFill>
              <a:latin typeface="+mn-lt"/>
            </a:endParaRPr>
          </a:p>
        </p:txBody>
      </p:sp>
      <p:sp>
        <p:nvSpPr>
          <p:cNvPr id="17" name="TextBox 16"/>
          <p:cNvSpPr txBox="1">
            <a:spLocks noChangeArrowheads="1"/>
          </p:cNvSpPr>
          <p:nvPr/>
        </p:nvSpPr>
        <p:spPr bwMode="auto">
          <a:xfrm>
            <a:off x="-9626" y="1065067"/>
            <a:ext cx="3038516" cy="2844000"/>
          </a:xfrm>
          <a:prstGeom prst="rect">
            <a:avLst/>
          </a:prstGeom>
          <a:gradFill>
            <a:gsLst>
              <a:gs pos="73000">
                <a:srgbClr val="FF0000"/>
              </a:gs>
              <a:gs pos="0">
                <a:srgbClr val="FFC000"/>
              </a:gs>
            </a:gsLst>
            <a:lin ang="5400000" scaled="1"/>
          </a:gradFill>
          <a:ln>
            <a:solidFill>
              <a:schemeClr val="tx1"/>
            </a:solid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None/>
            </a:pPr>
            <a:r>
              <a:rPr lang="en-US" altLang="en-US" sz="2000" dirty="0">
                <a:solidFill>
                  <a:srgbClr val="002060"/>
                </a:solidFill>
              </a:rPr>
              <a:t>securing and improving observation systems</a:t>
            </a:r>
          </a:p>
        </p:txBody>
      </p:sp>
      <p:sp>
        <p:nvSpPr>
          <p:cNvPr id="18" name="TextBox 17"/>
          <p:cNvSpPr txBox="1">
            <a:spLocks noChangeArrowheads="1"/>
          </p:cNvSpPr>
          <p:nvPr/>
        </p:nvSpPr>
        <p:spPr bwMode="auto">
          <a:xfrm>
            <a:off x="3028890" y="1065066"/>
            <a:ext cx="3002400" cy="2844001"/>
          </a:xfrm>
          <a:prstGeom prst="rect">
            <a:avLst/>
          </a:prstGeom>
          <a:gradFill>
            <a:gsLst>
              <a:gs pos="73000">
                <a:srgbClr val="FF0000"/>
              </a:gs>
              <a:gs pos="0">
                <a:srgbClr val="FFC000"/>
              </a:gs>
            </a:gsLst>
            <a:lin ang="5400000" scaled="1"/>
          </a:gradFill>
          <a:ln>
            <a:solidFill>
              <a:schemeClr val="tx1"/>
            </a:solid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None/>
            </a:pPr>
            <a:r>
              <a:rPr lang="en-US" altLang="en-US" sz="2000" dirty="0">
                <a:solidFill>
                  <a:srgbClr val="002060"/>
                </a:solidFill>
              </a:rPr>
              <a:t>supporting countries implement the appropriate observations </a:t>
            </a:r>
            <a:br>
              <a:rPr lang="en-US" altLang="en-US" sz="2000" dirty="0">
                <a:solidFill>
                  <a:srgbClr val="002060"/>
                </a:solidFill>
              </a:rPr>
            </a:br>
            <a:r>
              <a:rPr lang="en-US" altLang="en-US" sz="2000" dirty="0" smtClean="0">
                <a:solidFill>
                  <a:srgbClr val="002060"/>
                </a:solidFill>
              </a:rPr>
              <a:t>that </a:t>
            </a:r>
            <a:r>
              <a:rPr lang="en-US" altLang="en-US" sz="2000" dirty="0">
                <a:solidFill>
                  <a:srgbClr val="002060"/>
                </a:solidFill>
              </a:rPr>
              <a:t>meet their </a:t>
            </a:r>
            <a:r>
              <a:rPr lang="en-US" altLang="en-US" sz="2000" dirty="0" smtClean="0">
                <a:solidFill>
                  <a:srgbClr val="002060"/>
                </a:solidFill>
              </a:rPr>
              <a:t/>
            </a:r>
            <a:br>
              <a:rPr lang="en-US" altLang="en-US" sz="2000" dirty="0" smtClean="0">
                <a:solidFill>
                  <a:srgbClr val="002060"/>
                </a:solidFill>
              </a:rPr>
            </a:br>
            <a:r>
              <a:rPr lang="en-US" altLang="en-US" sz="2000" dirty="0" smtClean="0">
                <a:solidFill>
                  <a:srgbClr val="002060"/>
                </a:solidFill>
              </a:rPr>
              <a:t>needs </a:t>
            </a:r>
            <a:r>
              <a:rPr lang="en-US" altLang="en-US" sz="2000" dirty="0">
                <a:solidFill>
                  <a:srgbClr val="002060"/>
                </a:solidFill>
              </a:rPr>
              <a:t>and </a:t>
            </a:r>
            <a:r>
              <a:rPr lang="en-US" altLang="en-US" sz="2000" dirty="0" smtClean="0">
                <a:solidFill>
                  <a:srgbClr val="002060"/>
                </a:solidFill>
              </a:rPr>
              <a:t/>
            </a:r>
            <a:br>
              <a:rPr lang="en-US" altLang="en-US" sz="2000" dirty="0" smtClean="0">
                <a:solidFill>
                  <a:srgbClr val="002060"/>
                </a:solidFill>
              </a:rPr>
            </a:br>
            <a:r>
              <a:rPr lang="en-US" altLang="en-US" sz="2000" dirty="0" smtClean="0">
                <a:solidFill>
                  <a:srgbClr val="002060"/>
                </a:solidFill>
              </a:rPr>
              <a:t>priorities</a:t>
            </a:r>
            <a:endParaRPr lang="en-US" altLang="en-US" sz="2000" dirty="0">
              <a:solidFill>
                <a:srgbClr val="002060"/>
              </a:solidFill>
            </a:endParaRPr>
          </a:p>
        </p:txBody>
      </p:sp>
      <p:sp>
        <p:nvSpPr>
          <p:cNvPr id="19" name="TextBox 18"/>
          <p:cNvSpPr txBox="1">
            <a:spLocks noChangeArrowheads="1"/>
          </p:cNvSpPr>
          <p:nvPr/>
        </p:nvSpPr>
        <p:spPr bwMode="auto">
          <a:xfrm>
            <a:off x="6033241" y="1065067"/>
            <a:ext cx="3002400" cy="2844000"/>
          </a:xfrm>
          <a:prstGeom prst="rect">
            <a:avLst/>
          </a:prstGeom>
          <a:gradFill>
            <a:gsLst>
              <a:gs pos="73000">
                <a:srgbClr val="FF0000"/>
              </a:gs>
              <a:gs pos="0">
                <a:srgbClr val="FFC000"/>
              </a:gs>
            </a:gsLst>
            <a:lin ang="5400000" scaled="1"/>
          </a:gradFill>
          <a:ln>
            <a:solidFill>
              <a:schemeClr val="tx1"/>
            </a:solid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None/>
            </a:pPr>
            <a:r>
              <a:rPr lang="en-US" altLang="en-US" sz="2000" dirty="0">
                <a:solidFill>
                  <a:srgbClr val="002060"/>
                </a:solidFill>
              </a:rPr>
              <a:t>providing open access to observations and data access</a:t>
            </a:r>
          </a:p>
        </p:txBody>
      </p:sp>
      <p:sp>
        <p:nvSpPr>
          <p:cNvPr id="20" name="TextBox 19"/>
          <p:cNvSpPr txBox="1">
            <a:spLocks noChangeArrowheads="1"/>
          </p:cNvSpPr>
          <p:nvPr/>
        </p:nvSpPr>
        <p:spPr bwMode="auto">
          <a:xfrm>
            <a:off x="9034934" y="1065067"/>
            <a:ext cx="3176315" cy="2844000"/>
          </a:xfrm>
          <a:prstGeom prst="rect">
            <a:avLst/>
          </a:prstGeom>
          <a:gradFill>
            <a:gsLst>
              <a:gs pos="73000">
                <a:srgbClr val="FF0000"/>
              </a:gs>
              <a:gs pos="0">
                <a:srgbClr val="FFC000"/>
              </a:gs>
            </a:gsLst>
            <a:lin ang="5400000" scaled="1"/>
          </a:gradFill>
          <a:ln>
            <a:solidFill>
              <a:schemeClr val="tx1"/>
            </a:solidFill>
          </a:ln>
          <a:extLst/>
        </p:spPr>
        <p:txBody>
          <a:bodyPr wrap="square" lIns="180000" tIns="180000" rIns="180000" anchor="t" anchorCtr="0">
            <a:noAutofit/>
          </a:bodyPr>
          <a:lstStyle>
            <a:lvl1pPr eaLnBrk="0" hangingPunct="0">
              <a:lnSpc>
                <a:spcPts val="3000"/>
              </a:lnSpc>
              <a:spcAft>
                <a:spcPts val="1000"/>
              </a:spcAft>
              <a:buClr>
                <a:schemeClr val="tx1"/>
              </a:buClr>
              <a:buChar char="•"/>
              <a:defRPr sz="2400" b="1">
                <a:solidFill>
                  <a:schemeClr val="tx1"/>
                </a:solidFill>
                <a:latin typeface="Arial" pitchFamily="34" charset="0"/>
                <a:ea typeface="MS PGothic" pitchFamily="34" charset="-128"/>
              </a:defRPr>
            </a:lvl1pPr>
            <a:lvl2pPr marL="742950" indent="-285750" eaLnBrk="0" hangingPunct="0">
              <a:lnSpc>
                <a:spcPts val="3000"/>
              </a:lnSpc>
              <a:spcAft>
                <a:spcPts val="1000"/>
              </a:spcAft>
              <a:buClr>
                <a:schemeClr val="tx1"/>
              </a:buClr>
              <a:buFont typeface="Arial Unicode MS" pitchFamily="34" charset="-128"/>
              <a:buChar char="‑"/>
              <a:defRPr sz="2200">
                <a:solidFill>
                  <a:schemeClr val="tx1"/>
                </a:solidFill>
                <a:latin typeface="Arial" pitchFamily="34" charset="0"/>
                <a:ea typeface="MS PGothic" pitchFamily="34" charset="-128"/>
              </a:defRPr>
            </a:lvl2pPr>
            <a:lvl3pPr marL="1143000" indent="-228600" eaLnBrk="0" hangingPunct="0">
              <a:lnSpc>
                <a:spcPts val="2600"/>
              </a:lnSpc>
              <a:spcAft>
                <a:spcPts val="800"/>
              </a:spcAft>
              <a:buClr>
                <a:schemeClr val="tx1"/>
              </a:buClr>
              <a:buFont typeface="Arial" pitchFamily="34" charset="0"/>
              <a:buChar char="-"/>
              <a:defRPr sz="2200">
                <a:solidFill>
                  <a:schemeClr val="tx1"/>
                </a:solidFill>
                <a:latin typeface="Arial" pitchFamily="34" charset="0"/>
                <a:ea typeface="MS PGothic" pitchFamily="34" charset="-128"/>
              </a:defRPr>
            </a:lvl3pPr>
            <a:lvl4pPr marL="16002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4pPr>
            <a:lvl5pPr marL="2057400" indent="-228600" eaLnBrk="0" hangingPunct="0">
              <a:lnSpc>
                <a:spcPts val="2600"/>
              </a:lnSpc>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5pPr>
            <a:lvl6pPr marL="25146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6pPr>
            <a:lvl7pPr marL="29718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7pPr>
            <a:lvl8pPr marL="34290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8pPr>
            <a:lvl9pPr marL="3886200" indent="-228600" eaLnBrk="0" fontAlgn="base" hangingPunct="0">
              <a:lnSpc>
                <a:spcPts val="2600"/>
              </a:lnSpc>
              <a:spcBef>
                <a:spcPct val="0"/>
              </a:spcBef>
              <a:spcAft>
                <a:spcPts val="800"/>
              </a:spcAft>
              <a:buClr>
                <a:schemeClr val="tx1"/>
              </a:buClr>
              <a:buFont typeface="Arial" pitchFamily="34" charset="0"/>
              <a:buChar char="-"/>
              <a:defRPr sz="2200" b="1">
                <a:solidFill>
                  <a:schemeClr val="tx1"/>
                </a:solidFill>
                <a:latin typeface="Arial" pitchFamily="34" charset="0"/>
                <a:ea typeface="MS PGothic" pitchFamily="34" charset="-128"/>
              </a:defRPr>
            </a:lvl9pPr>
          </a:lstStyle>
          <a:p>
            <a:pPr eaLnBrk="1" hangingPunct="1">
              <a:lnSpc>
                <a:spcPct val="100000"/>
              </a:lnSpc>
              <a:spcBef>
                <a:spcPts val="1200"/>
              </a:spcBef>
              <a:spcAft>
                <a:spcPct val="0"/>
              </a:spcAft>
              <a:buClrTx/>
              <a:buNone/>
            </a:pPr>
            <a:r>
              <a:rPr lang="en-US" altLang="en-US" sz="2000" dirty="0">
                <a:solidFill>
                  <a:srgbClr val="273374"/>
                </a:solidFill>
              </a:rPr>
              <a:t>ensuring the delivery of high resolution global products</a:t>
            </a:r>
            <a:endParaRPr lang="en-GB" altLang="en-US" sz="2000" dirty="0">
              <a:solidFill>
                <a:srgbClr val="273374"/>
              </a:solidFill>
            </a:endParaRPr>
          </a:p>
        </p:txBody>
      </p:sp>
      <p:sp>
        <p:nvSpPr>
          <p:cNvPr id="21" name="Content Placeholder 2"/>
          <p:cNvSpPr txBox="1">
            <a:spLocks/>
          </p:cNvSpPr>
          <p:nvPr/>
        </p:nvSpPr>
        <p:spPr bwMode="auto">
          <a:xfrm>
            <a:off x="752800" y="4008362"/>
            <a:ext cx="11532433" cy="104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2000" tIns="44450" rIns="90487" bIns="44450">
            <a:spAutoFit/>
          </a:bodyPr>
          <a:lstStyle>
            <a:lvl1pPr marL="290513" indent="-290513" defTabSz="762000"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66763"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300163" indent="-3429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7192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1383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955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30527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5099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9671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marL="0" indent="0" algn="ctr" eaLnBrk="1" hangingPunct="1">
              <a:lnSpc>
                <a:spcPct val="114000"/>
              </a:lnSpc>
              <a:spcBef>
                <a:spcPts val="1800"/>
              </a:spcBef>
              <a:spcAft>
                <a:spcPct val="0"/>
              </a:spcAft>
              <a:buClr>
                <a:srgbClr val="000000"/>
              </a:buClr>
              <a:buSzPct val="150000"/>
              <a:buNone/>
            </a:pPr>
            <a:r>
              <a:rPr lang="en-US" altLang="en-US" sz="2800" dirty="0" smtClean="0">
                <a:solidFill>
                  <a:schemeClr val="bg1"/>
                </a:solidFill>
                <a:latin typeface="+mn-lt"/>
              </a:rPr>
              <a:t>will </a:t>
            </a:r>
            <a:r>
              <a:rPr lang="en-US" altLang="en-US" sz="2800" dirty="0">
                <a:solidFill>
                  <a:schemeClr val="bg1"/>
                </a:solidFill>
                <a:latin typeface="+mn-lt"/>
              </a:rPr>
              <a:t>contribute to successful adaptation and mitigation, </a:t>
            </a:r>
            <a:r>
              <a:rPr lang="en-US" altLang="en-US" sz="2800" dirty="0" smtClean="0">
                <a:solidFill>
                  <a:schemeClr val="bg1"/>
                </a:solidFill>
                <a:latin typeface="+mn-lt"/>
              </a:rPr>
              <a:t/>
            </a:r>
            <a:br>
              <a:rPr lang="en-US" altLang="en-US" sz="2800" dirty="0" smtClean="0">
                <a:solidFill>
                  <a:schemeClr val="bg1"/>
                </a:solidFill>
                <a:latin typeface="+mn-lt"/>
              </a:rPr>
            </a:br>
            <a:r>
              <a:rPr lang="en-US" altLang="en-US" sz="2800" dirty="0" smtClean="0">
                <a:solidFill>
                  <a:schemeClr val="bg1"/>
                </a:solidFill>
                <a:latin typeface="+mn-lt"/>
              </a:rPr>
              <a:t>reduced </a:t>
            </a:r>
            <a:r>
              <a:rPr lang="en-US" altLang="en-US" sz="2800" dirty="0">
                <a:solidFill>
                  <a:schemeClr val="bg1"/>
                </a:solidFill>
                <a:latin typeface="+mn-lt"/>
              </a:rPr>
              <a:t>climate risks, enhanced livelihoods, and food &amp;  water security</a:t>
            </a:r>
            <a:endParaRPr lang="en-GB" altLang="en-US" sz="2800" dirty="0">
              <a:solidFill>
                <a:schemeClr val="bg1"/>
              </a:solidFill>
              <a:latin typeface="+mn-lt"/>
            </a:endParaRPr>
          </a:p>
        </p:txBody>
      </p:sp>
      <p:sp>
        <p:nvSpPr>
          <p:cNvPr id="36" name="Content Placeholder 2"/>
          <p:cNvSpPr txBox="1">
            <a:spLocks/>
          </p:cNvSpPr>
          <p:nvPr/>
        </p:nvSpPr>
        <p:spPr bwMode="auto">
          <a:xfrm>
            <a:off x="1599565" y="1268523"/>
            <a:ext cx="1820779" cy="3381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2000" tIns="44450" rIns="90487" bIns="44450">
            <a:spAutoFit/>
          </a:bodyPr>
          <a:lstStyle>
            <a:lvl1pPr marL="290513" indent="-290513" defTabSz="762000"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66763"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300163" indent="-3429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7192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1383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955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30527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5099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9671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marL="0" indent="0" algn="ctr" eaLnBrk="1" hangingPunct="1">
              <a:lnSpc>
                <a:spcPct val="114000"/>
              </a:lnSpc>
              <a:spcAft>
                <a:spcPct val="0"/>
              </a:spcAft>
              <a:buClr>
                <a:srgbClr val="000000"/>
              </a:buClr>
              <a:buSzPct val="150000"/>
              <a:buNone/>
            </a:pPr>
            <a:r>
              <a:rPr lang="en-US" altLang="en-US" sz="19900" dirty="0" smtClean="0">
                <a:solidFill>
                  <a:schemeClr val="bg1">
                    <a:lumMod val="95000"/>
                  </a:schemeClr>
                </a:solidFill>
                <a:effectLst/>
                <a:latin typeface="+mn-lt"/>
              </a:rPr>
              <a:t>1</a:t>
            </a:r>
            <a:endParaRPr lang="en-US" altLang="en-US" sz="16600" b="1" dirty="0">
              <a:solidFill>
                <a:schemeClr val="bg1">
                  <a:lumMod val="95000"/>
                </a:schemeClr>
              </a:solidFill>
              <a:effectLst/>
              <a:latin typeface="+mn-lt"/>
            </a:endParaRPr>
          </a:p>
        </p:txBody>
      </p:sp>
      <p:sp>
        <p:nvSpPr>
          <p:cNvPr id="37" name="Content Placeholder 2"/>
          <p:cNvSpPr txBox="1">
            <a:spLocks/>
          </p:cNvSpPr>
          <p:nvPr/>
        </p:nvSpPr>
        <p:spPr bwMode="auto">
          <a:xfrm>
            <a:off x="4619213" y="1278148"/>
            <a:ext cx="1820779" cy="3381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2000" tIns="44450" rIns="90487" bIns="44450">
            <a:spAutoFit/>
          </a:bodyPr>
          <a:lstStyle>
            <a:lvl1pPr marL="290513" indent="-290513" defTabSz="762000"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66763"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300163" indent="-3429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7192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1383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955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30527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5099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9671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marL="0" indent="0" algn="ctr" eaLnBrk="1" hangingPunct="1">
              <a:lnSpc>
                <a:spcPct val="114000"/>
              </a:lnSpc>
              <a:spcAft>
                <a:spcPct val="0"/>
              </a:spcAft>
              <a:buClr>
                <a:srgbClr val="000000"/>
              </a:buClr>
              <a:buSzPct val="150000"/>
              <a:buNone/>
            </a:pPr>
            <a:r>
              <a:rPr lang="en-US" altLang="en-US" sz="19900" dirty="0" smtClean="0">
                <a:solidFill>
                  <a:schemeClr val="bg1"/>
                </a:solidFill>
                <a:effectLst/>
                <a:latin typeface="+mn-lt"/>
              </a:rPr>
              <a:t>2</a:t>
            </a:r>
            <a:endParaRPr lang="en-US" altLang="en-US" sz="16600" b="1" dirty="0">
              <a:solidFill>
                <a:schemeClr val="bg1"/>
              </a:solidFill>
              <a:effectLst/>
              <a:latin typeface="+mn-lt"/>
            </a:endParaRPr>
          </a:p>
        </p:txBody>
      </p:sp>
      <p:sp>
        <p:nvSpPr>
          <p:cNvPr id="38" name="Content Placeholder 2"/>
          <p:cNvSpPr txBox="1">
            <a:spLocks/>
          </p:cNvSpPr>
          <p:nvPr/>
        </p:nvSpPr>
        <p:spPr bwMode="auto">
          <a:xfrm>
            <a:off x="7583113" y="1239646"/>
            <a:ext cx="1820779" cy="3381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2000" tIns="44450" rIns="90487" bIns="44450">
            <a:spAutoFit/>
          </a:bodyPr>
          <a:lstStyle>
            <a:lvl1pPr marL="290513" indent="-290513" defTabSz="762000"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66763"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300163" indent="-3429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7192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1383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955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30527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5099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9671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marL="0" indent="0" algn="ctr" eaLnBrk="1" hangingPunct="1">
              <a:lnSpc>
                <a:spcPct val="114000"/>
              </a:lnSpc>
              <a:spcAft>
                <a:spcPct val="0"/>
              </a:spcAft>
              <a:buClr>
                <a:srgbClr val="000000"/>
              </a:buClr>
              <a:buSzPct val="150000"/>
              <a:buNone/>
            </a:pPr>
            <a:r>
              <a:rPr lang="en-US" altLang="en-US" sz="19900" dirty="0" smtClean="0">
                <a:solidFill>
                  <a:schemeClr val="bg1"/>
                </a:solidFill>
                <a:effectLst/>
                <a:latin typeface="+mn-lt"/>
              </a:rPr>
              <a:t>3</a:t>
            </a:r>
            <a:endParaRPr lang="en-US" altLang="en-US" sz="16600" b="1" dirty="0">
              <a:solidFill>
                <a:schemeClr val="bg1"/>
              </a:solidFill>
              <a:effectLst/>
              <a:latin typeface="+mn-lt"/>
            </a:endParaRPr>
          </a:p>
        </p:txBody>
      </p:sp>
      <p:sp>
        <p:nvSpPr>
          <p:cNvPr id="39" name="Content Placeholder 2"/>
          <p:cNvSpPr txBox="1">
            <a:spLocks/>
          </p:cNvSpPr>
          <p:nvPr/>
        </p:nvSpPr>
        <p:spPr bwMode="auto">
          <a:xfrm>
            <a:off x="10722340" y="1268520"/>
            <a:ext cx="1820779" cy="3381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72000" tIns="44450" rIns="90487" bIns="44450">
            <a:spAutoFit/>
          </a:bodyPr>
          <a:lstStyle>
            <a:lvl1pPr marL="290513" indent="-290513" defTabSz="762000" eaLnBrk="0" hangingPunct="0">
              <a:lnSpc>
                <a:spcPts val="3000"/>
              </a:lnSpc>
              <a:spcAft>
                <a:spcPts val="1000"/>
              </a:spcAft>
              <a:buClr>
                <a:schemeClr val="tx1"/>
              </a:buClr>
              <a:buChar char="•"/>
              <a:defRPr sz="2400" b="1">
                <a:solidFill>
                  <a:schemeClr val="tx1"/>
                </a:solidFill>
                <a:latin typeface="Arial" panose="020B0604020202020204" pitchFamily="34" charset="0"/>
                <a:ea typeface="MS PGothic" panose="020B0600070205080204" pitchFamily="34" charset="-128"/>
              </a:defRPr>
            </a:lvl1pPr>
            <a:lvl2pPr marL="766763"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Arial" panose="020B0604020202020204" pitchFamily="34" charset="0"/>
                <a:ea typeface="MS PGothic" panose="020B0600070205080204" pitchFamily="34" charset="-128"/>
              </a:defRPr>
            </a:lvl2pPr>
            <a:lvl3pPr marL="1300163" indent="-3429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Arial" panose="020B0604020202020204" pitchFamily="34" charset="0"/>
                <a:ea typeface="MS PGothic" panose="020B0600070205080204" pitchFamily="34" charset="-128"/>
              </a:defRPr>
            </a:lvl3pPr>
            <a:lvl4pPr marL="17192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4pPr>
            <a:lvl5pPr marL="2138363" indent="-228600" defTabSz="762000" eaLnBrk="0" hangingPunct="0">
              <a:lnSpc>
                <a:spcPts val="2600"/>
              </a:lnSpc>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5pPr>
            <a:lvl6pPr marL="25955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6pPr>
            <a:lvl7pPr marL="30527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7pPr>
            <a:lvl8pPr marL="35099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8pPr>
            <a:lvl9pPr marL="39671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b="1">
                <a:solidFill>
                  <a:schemeClr val="tx1"/>
                </a:solidFill>
                <a:latin typeface="Arial" panose="020B0604020202020204" pitchFamily="34" charset="0"/>
                <a:ea typeface="MS PGothic" panose="020B0600070205080204" pitchFamily="34" charset="-128"/>
              </a:defRPr>
            </a:lvl9pPr>
          </a:lstStyle>
          <a:p>
            <a:pPr marL="0" indent="0" algn="ctr" eaLnBrk="1" hangingPunct="1">
              <a:lnSpc>
                <a:spcPct val="114000"/>
              </a:lnSpc>
              <a:spcAft>
                <a:spcPct val="0"/>
              </a:spcAft>
              <a:buClr>
                <a:srgbClr val="000000"/>
              </a:buClr>
              <a:buSzPct val="150000"/>
              <a:buNone/>
            </a:pPr>
            <a:r>
              <a:rPr lang="en-US" altLang="en-US" sz="19900" dirty="0" smtClean="0">
                <a:solidFill>
                  <a:schemeClr val="bg1"/>
                </a:solidFill>
                <a:effectLst/>
                <a:latin typeface="+mn-lt"/>
              </a:rPr>
              <a:t>4</a:t>
            </a:r>
            <a:endParaRPr lang="en-US" altLang="en-US" sz="16600" b="1" dirty="0">
              <a:solidFill>
                <a:schemeClr val="bg1"/>
              </a:solidFill>
              <a:effectLst/>
              <a:latin typeface="+mn-lt"/>
            </a:endParaRPr>
          </a:p>
        </p:txBody>
      </p:sp>
      <p:grpSp>
        <p:nvGrpSpPr>
          <p:cNvPr id="22" name="Group 21"/>
          <p:cNvGrpSpPr/>
          <p:nvPr/>
        </p:nvGrpSpPr>
        <p:grpSpPr>
          <a:xfrm>
            <a:off x="1220257" y="5305000"/>
            <a:ext cx="10120441" cy="1491635"/>
            <a:chOff x="142581" y="4008281"/>
            <a:chExt cx="12449403" cy="1834896"/>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7584" y="4191400"/>
              <a:ext cx="4361688" cy="1438656"/>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3550" y="4032393"/>
              <a:ext cx="3129178" cy="1789996"/>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3328" y="4026408"/>
              <a:ext cx="1438656" cy="1691640"/>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581" y="4008281"/>
              <a:ext cx="1438656" cy="1834896"/>
            </a:xfrm>
            <a:prstGeom prst="rect">
              <a:avLst/>
            </a:prstGeom>
          </p:spPr>
        </p:pic>
      </p:grpSp>
    </p:spTree>
    <p:extLst>
      <p:ext uri="{BB962C8B-B14F-4D97-AF65-F5344CB8AC3E}">
        <p14:creationId xmlns:p14="http://schemas.microsoft.com/office/powerpoint/2010/main" val="3307406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bwMode="auto">
          <a:xfrm>
            <a:off x="0" y="474"/>
            <a:ext cx="12192000" cy="6858000"/>
          </a:xfrm>
          <a:prstGeom prst="rect">
            <a:avLst/>
          </a:prstGeom>
          <a:gradFill flip="none" rotWithShape="1">
            <a:gsLst>
              <a:gs pos="0">
                <a:schemeClr val="accent2">
                  <a:lumMod val="75000"/>
                </a:schemeClr>
              </a:gs>
              <a:gs pos="50000">
                <a:srgbClr val="F49234">
                  <a:alpha val="60000"/>
                </a:srgbClr>
              </a:gs>
              <a:gs pos="99000">
                <a:srgbClr val="F49234">
                  <a:lumMod val="100000"/>
                  <a:alpha val="40000"/>
                </a:srgbClr>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sp>
        <p:nvSpPr>
          <p:cNvPr id="12" name="Title 1"/>
          <p:cNvSpPr txBox="1">
            <a:spLocks/>
          </p:cNvSpPr>
          <p:nvPr/>
        </p:nvSpPr>
        <p:spPr>
          <a:xfrm>
            <a:off x="2541050" y="201836"/>
            <a:ext cx="789811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smtClean="0">
                <a:solidFill>
                  <a:schemeClr val="bg1"/>
                </a:solidFill>
                <a:latin typeface="+mn-lt"/>
              </a:rPr>
              <a:t>Global temperature records</a:t>
            </a:r>
            <a:endParaRPr lang="en-US" b="1" dirty="0">
              <a:solidFill>
                <a:schemeClr val="bg1"/>
              </a:solidFill>
              <a:latin typeface="+mn-lt"/>
            </a:endParaRPr>
          </a:p>
        </p:txBody>
      </p:sp>
      <p:sp>
        <p:nvSpPr>
          <p:cNvPr id="17" name="Content Placeholder 7"/>
          <p:cNvSpPr txBox="1">
            <a:spLocks/>
          </p:cNvSpPr>
          <p:nvPr/>
        </p:nvSpPr>
        <p:spPr bwMode="auto">
          <a:xfrm>
            <a:off x="5714556" y="6387548"/>
            <a:ext cx="7024930" cy="55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290513" indent="-290513" defTabSz="762000" eaLnBrk="0" hangingPunct="0">
              <a:lnSpc>
                <a:spcPts val="3000"/>
              </a:lnSpc>
              <a:spcAft>
                <a:spcPts val="1000"/>
              </a:spcAft>
              <a:buClr>
                <a:schemeClr val="tx1"/>
              </a:buClr>
              <a:buSzPct val="100000"/>
              <a:buBlip>
                <a:blip r:embed="rId3"/>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66763"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00163" indent="-3429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719263" indent="-2286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138363" indent="-2286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955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0527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5099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9671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indent="0" eaLnBrk="1" hangingPunct="1">
              <a:lnSpc>
                <a:spcPct val="114000"/>
              </a:lnSpc>
              <a:spcAft>
                <a:spcPct val="0"/>
              </a:spcAft>
              <a:buNone/>
            </a:pPr>
            <a:r>
              <a:rPr lang="en-GB" altLang="en-US" sz="1400" b="0" dirty="0" err="1" smtClean="0"/>
              <a:t>Callendar</a:t>
            </a:r>
            <a:r>
              <a:rPr lang="en-GB" altLang="en-US" sz="1800" b="0" dirty="0" smtClean="0"/>
              <a:t> </a:t>
            </a:r>
            <a:r>
              <a:rPr lang="en-US" altLang="en-US" sz="1800" b="0" i="1" dirty="0"/>
              <a:t>Quarterly J. Royal Meteorological Society</a:t>
            </a:r>
            <a:r>
              <a:rPr lang="en-US" altLang="en-US" sz="1800" b="0" dirty="0"/>
              <a:t> </a:t>
            </a:r>
            <a:r>
              <a:rPr lang="en-US" altLang="en-US" sz="1800" dirty="0"/>
              <a:t>64</a:t>
            </a:r>
            <a:r>
              <a:rPr lang="en-US" altLang="en-US" sz="1800" b="0" dirty="0"/>
              <a:t>, 223 (1938).</a:t>
            </a:r>
          </a:p>
          <a:p>
            <a:pPr eaLnBrk="1" hangingPunct="1">
              <a:lnSpc>
                <a:spcPct val="114000"/>
              </a:lnSpc>
              <a:spcAft>
                <a:spcPct val="0"/>
              </a:spcAft>
            </a:pPr>
            <a:endParaRPr lang="en-GB" altLang="en-US" sz="1800" b="0" dirty="0"/>
          </a:p>
        </p:txBody>
      </p:sp>
      <p:grpSp>
        <p:nvGrpSpPr>
          <p:cNvPr id="34" name="Group 33"/>
          <p:cNvGrpSpPr/>
          <p:nvPr/>
        </p:nvGrpSpPr>
        <p:grpSpPr>
          <a:xfrm rot="16200000">
            <a:off x="-3107110" y="3107583"/>
            <a:ext cx="6858004" cy="643783"/>
            <a:chOff x="508738" y="3792312"/>
            <a:chExt cx="12192004" cy="643783"/>
          </a:xfrm>
        </p:grpSpPr>
        <p:sp>
          <p:nvSpPr>
            <p:cNvPr id="35" name="Rectangle 34"/>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08743" y="4009674"/>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08738" y="4223099"/>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400" y="979200"/>
            <a:ext cx="10571380" cy="5163760"/>
          </a:xfrm>
          <a:prstGeom prst="rect">
            <a:avLst/>
          </a:prstGeom>
        </p:spPr>
      </p:pic>
    </p:spTree>
    <p:extLst>
      <p:ext uri="{BB962C8B-B14F-4D97-AF65-F5344CB8AC3E}">
        <p14:creationId xmlns:p14="http://schemas.microsoft.com/office/powerpoint/2010/main" val="3270233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p:cNvSpPr txBox="1">
            <a:spLocks/>
          </p:cNvSpPr>
          <p:nvPr/>
        </p:nvSpPr>
        <p:spPr bwMode="auto">
          <a:xfrm>
            <a:off x="0" y="474"/>
            <a:ext cx="12192000" cy="6858000"/>
          </a:xfrm>
          <a:prstGeom prst="rect">
            <a:avLst/>
          </a:prstGeom>
          <a:gradFill flip="none" rotWithShape="1">
            <a:gsLst>
              <a:gs pos="0">
                <a:schemeClr val="accent2">
                  <a:lumMod val="75000"/>
                </a:schemeClr>
              </a:gs>
              <a:gs pos="50000">
                <a:srgbClr val="F49234">
                  <a:alpha val="60000"/>
                </a:srgbClr>
              </a:gs>
              <a:gs pos="99000">
                <a:srgbClr val="F49234">
                  <a:lumMod val="100000"/>
                  <a:alpha val="40000"/>
                </a:srgbClr>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sp>
        <p:nvSpPr>
          <p:cNvPr id="3" name="Title 1"/>
          <p:cNvSpPr txBox="1">
            <a:spLocks/>
          </p:cNvSpPr>
          <p:nvPr/>
        </p:nvSpPr>
        <p:spPr>
          <a:xfrm>
            <a:off x="2541050" y="201836"/>
            <a:ext cx="789811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smtClean="0">
                <a:solidFill>
                  <a:schemeClr val="bg1"/>
                </a:solidFill>
                <a:latin typeface="+mn-lt"/>
              </a:rPr>
              <a:t>Global temperature records</a:t>
            </a:r>
            <a:endParaRPr lang="en-US" b="1" dirty="0">
              <a:solidFill>
                <a:schemeClr val="bg1"/>
              </a:solidFill>
              <a:latin typeface="+mn-lt"/>
            </a:endParaRPr>
          </a:p>
        </p:txBody>
      </p:sp>
      <p:sp>
        <p:nvSpPr>
          <p:cNvPr id="4" name="Content Placeholder 7"/>
          <p:cNvSpPr txBox="1">
            <a:spLocks/>
          </p:cNvSpPr>
          <p:nvPr/>
        </p:nvSpPr>
        <p:spPr bwMode="auto">
          <a:xfrm>
            <a:off x="5714556" y="6387548"/>
            <a:ext cx="7024930" cy="55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290513" indent="-290513" defTabSz="762000"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66763"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00163" indent="-3429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719263" indent="-2286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138363" indent="-2286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955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0527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5099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9671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indent="0" eaLnBrk="1" hangingPunct="1">
              <a:lnSpc>
                <a:spcPct val="114000"/>
              </a:lnSpc>
              <a:spcAft>
                <a:spcPct val="0"/>
              </a:spcAft>
              <a:buNone/>
            </a:pPr>
            <a:r>
              <a:rPr lang="en-GB" altLang="en-US" sz="1400" b="0" dirty="0" err="1" smtClean="0"/>
              <a:t>Callendar</a:t>
            </a:r>
            <a:r>
              <a:rPr lang="en-GB" altLang="en-US" sz="1800" b="0" dirty="0" smtClean="0"/>
              <a:t> </a:t>
            </a:r>
            <a:r>
              <a:rPr lang="en-US" altLang="en-US" sz="1800" b="0" i="1" dirty="0"/>
              <a:t>Quarterly J. Royal Meteorological Society</a:t>
            </a:r>
            <a:r>
              <a:rPr lang="en-US" altLang="en-US" sz="1800" b="0" dirty="0"/>
              <a:t> </a:t>
            </a:r>
            <a:r>
              <a:rPr lang="en-US" altLang="en-US" sz="1800" dirty="0"/>
              <a:t>64</a:t>
            </a:r>
            <a:r>
              <a:rPr lang="en-US" altLang="en-US" sz="1800" b="0" dirty="0"/>
              <a:t>, 223 (1938).</a:t>
            </a:r>
          </a:p>
          <a:p>
            <a:pPr eaLnBrk="1" hangingPunct="1">
              <a:lnSpc>
                <a:spcPct val="114000"/>
              </a:lnSpc>
              <a:spcAft>
                <a:spcPct val="0"/>
              </a:spcAft>
            </a:pPr>
            <a:endParaRPr lang="en-GB" altLang="en-US" sz="1800" b="0" dirty="0"/>
          </a:p>
        </p:txBody>
      </p:sp>
      <p:grpSp>
        <p:nvGrpSpPr>
          <p:cNvPr id="16" name="Group 15"/>
          <p:cNvGrpSpPr/>
          <p:nvPr/>
        </p:nvGrpSpPr>
        <p:grpSpPr>
          <a:xfrm rot="16200000">
            <a:off x="-3107110" y="3107583"/>
            <a:ext cx="6858004" cy="643783"/>
            <a:chOff x="508738" y="3792312"/>
            <a:chExt cx="12192004" cy="643783"/>
          </a:xfrm>
        </p:grpSpPr>
        <p:sp>
          <p:nvSpPr>
            <p:cNvPr id="17" name="Rectangle 16"/>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08743" y="4009674"/>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8738" y="4223099"/>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400" y="979200"/>
            <a:ext cx="10571380" cy="5163760"/>
          </a:xfrm>
          <a:prstGeom prst="rect">
            <a:avLst/>
          </a:prstGeom>
        </p:spPr>
      </p:pic>
    </p:spTree>
    <p:extLst>
      <p:ext uri="{BB962C8B-B14F-4D97-AF65-F5344CB8AC3E}">
        <p14:creationId xmlns:p14="http://schemas.microsoft.com/office/powerpoint/2010/main" val="1614000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p:cNvSpPr txBox="1">
            <a:spLocks/>
          </p:cNvSpPr>
          <p:nvPr/>
        </p:nvSpPr>
        <p:spPr bwMode="auto">
          <a:xfrm>
            <a:off x="0" y="474"/>
            <a:ext cx="12192000" cy="6858000"/>
          </a:xfrm>
          <a:prstGeom prst="rect">
            <a:avLst/>
          </a:prstGeom>
          <a:gradFill flip="none" rotWithShape="1">
            <a:gsLst>
              <a:gs pos="0">
                <a:schemeClr val="accent2">
                  <a:lumMod val="75000"/>
                </a:schemeClr>
              </a:gs>
              <a:gs pos="50000">
                <a:srgbClr val="F49234">
                  <a:alpha val="60000"/>
                </a:srgbClr>
              </a:gs>
              <a:gs pos="99000">
                <a:srgbClr val="F49234">
                  <a:lumMod val="100000"/>
                  <a:alpha val="40000"/>
                </a:srgbClr>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sp>
        <p:nvSpPr>
          <p:cNvPr id="3" name="Title 1"/>
          <p:cNvSpPr txBox="1">
            <a:spLocks/>
          </p:cNvSpPr>
          <p:nvPr/>
        </p:nvSpPr>
        <p:spPr>
          <a:xfrm>
            <a:off x="2541050" y="201836"/>
            <a:ext cx="789811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smtClean="0">
                <a:solidFill>
                  <a:schemeClr val="bg1"/>
                </a:solidFill>
                <a:latin typeface="+mn-lt"/>
              </a:rPr>
              <a:t>Global temperature records</a:t>
            </a:r>
            <a:endParaRPr lang="en-US" b="1" dirty="0">
              <a:solidFill>
                <a:schemeClr val="bg1"/>
              </a:solidFill>
              <a:latin typeface="+mn-lt"/>
            </a:endParaRPr>
          </a:p>
        </p:txBody>
      </p:sp>
      <p:sp>
        <p:nvSpPr>
          <p:cNvPr id="4" name="Content Placeholder 7"/>
          <p:cNvSpPr txBox="1">
            <a:spLocks/>
          </p:cNvSpPr>
          <p:nvPr/>
        </p:nvSpPr>
        <p:spPr bwMode="auto">
          <a:xfrm>
            <a:off x="5714556" y="6387548"/>
            <a:ext cx="7024930" cy="55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lvl1pPr marL="290513" indent="-290513" defTabSz="762000" eaLnBrk="0" hangingPunct="0">
              <a:lnSpc>
                <a:spcPts val="3000"/>
              </a:lnSpc>
              <a:spcAft>
                <a:spcPts val="1000"/>
              </a:spcAft>
              <a:buClr>
                <a:schemeClr val="tx1"/>
              </a:buClr>
              <a:buSzPct val="100000"/>
              <a:buBlip>
                <a:blip r:embed="rId2"/>
              </a:buBlip>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66763" indent="-285750" defTabSz="762000" eaLnBrk="0" hangingPunct="0">
              <a:lnSpc>
                <a:spcPts val="3000"/>
              </a:lnSpc>
              <a:spcAft>
                <a:spcPts val="1000"/>
              </a:spcAft>
              <a:buClr>
                <a:schemeClr val="tx1"/>
              </a:buClr>
              <a:buFont typeface="Arial Unicode MS" panose="020B0604020202020204" pitchFamily="34" charset="-128"/>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00163" indent="-3429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719263" indent="-2286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138363" indent="-228600" defTabSz="762000" eaLnBrk="0" hangingPunct="0">
              <a:lnSpc>
                <a:spcPts val="2600"/>
              </a:lnSpc>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955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0527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5099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967163" indent="-228600" defTabSz="762000" eaLnBrk="0" fontAlgn="base" hangingPunct="0">
              <a:lnSpc>
                <a:spcPts val="2600"/>
              </a:lnSpc>
              <a:spcBef>
                <a:spcPct val="0"/>
              </a:spcBef>
              <a:spcAft>
                <a:spcPts val="800"/>
              </a:spcAft>
              <a:buClr>
                <a:schemeClr val="tx1"/>
              </a:buClr>
              <a:buFont typeface="Arial" panose="020B0604020202020204" pitchFamily="34" charset="0"/>
              <a:buChar char="-"/>
              <a:defRPr sz="22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indent="0" eaLnBrk="1" hangingPunct="1">
              <a:lnSpc>
                <a:spcPct val="114000"/>
              </a:lnSpc>
              <a:spcAft>
                <a:spcPct val="0"/>
              </a:spcAft>
              <a:buNone/>
            </a:pPr>
            <a:r>
              <a:rPr lang="en-GB" altLang="en-US" sz="1400" b="0" dirty="0" err="1" smtClean="0"/>
              <a:t>Callendar</a:t>
            </a:r>
            <a:r>
              <a:rPr lang="en-GB" altLang="en-US" sz="1800" b="0" dirty="0" smtClean="0"/>
              <a:t> </a:t>
            </a:r>
            <a:r>
              <a:rPr lang="en-US" altLang="en-US" sz="1800" b="0" i="1" dirty="0"/>
              <a:t>Quarterly J. Royal Meteorological Society</a:t>
            </a:r>
            <a:r>
              <a:rPr lang="en-US" altLang="en-US" sz="1800" b="0" dirty="0"/>
              <a:t> </a:t>
            </a:r>
            <a:r>
              <a:rPr lang="en-US" altLang="en-US" sz="1800" dirty="0"/>
              <a:t>64</a:t>
            </a:r>
            <a:r>
              <a:rPr lang="en-US" altLang="en-US" sz="1800" b="0" dirty="0"/>
              <a:t>, 223 (1938).</a:t>
            </a:r>
          </a:p>
          <a:p>
            <a:pPr eaLnBrk="1" hangingPunct="1">
              <a:lnSpc>
                <a:spcPct val="114000"/>
              </a:lnSpc>
              <a:spcAft>
                <a:spcPct val="0"/>
              </a:spcAft>
            </a:pPr>
            <a:endParaRPr lang="en-GB" altLang="en-US" sz="1800" b="0" dirty="0"/>
          </a:p>
        </p:txBody>
      </p:sp>
      <p:grpSp>
        <p:nvGrpSpPr>
          <p:cNvPr id="16" name="Group 15"/>
          <p:cNvGrpSpPr/>
          <p:nvPr/>
        </p:nvGrpSpPr>
        <p:grpSpPr>
          <a:xfrm rot="16200000">
            <a:off x="-3107110" y="3107583"/>
            <a:ext cx="6858004" cy="643783"/>
            <a:chOff x="508738" y="3792312"/>
            <a:chExt cx="12192004" cy="643783"/>
          </a:xfrm>
        </p:grpSpPr>
        <p:sp>
          <p:nvSpPr>
            <p:cNvPr id="17" name="Rectangle 16"/>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08743" y="4009674"/>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08738" y="4223099"/>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400" y="979200"/>
            <a:ext cx="10571380" cy="5163760"/>
          </a:xfrm>
          <a:prstGeom prst="rect">
            <a:avLst/>
          </a:prstGeom>
        </p:spPr>
      </p:pic>
    </p:spTree>
    <p:extLst>
      <p:ext uri="{BB962C8B-B14F-4D97-AF65-F5344CB8AC3E}">
        <p14:creationId xmlns:p14="http://schemas.microsoft.com/office/powerpoint/2010/main" val="42329265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el 1"/>
          <p:cNvSpPr txBox="1">
            <a:spLocks/>
          </p:cNvSpPr>
          <p:nvPr/>
        </p:nvSpPr>
        <p:spPr bwMode="auto">
          <a:xfrm>
            <a:off x="0" y="474"/>
            <a:ext cx="12192000" cy="6858000"/>
          </a:xfrm>
          <a:prstGeom prst="rect">
            <a:avLst/>
          </a:prstGeom>
          <a:gradFill flip="none" rotWithShape="1">
            <a:gsLst>
              <a:gs pos="0">
                <a:schemeClr val="accent2">
                  <a:lumMod val="75000"/>
                </a:schemeClr>
              </a:gs>
              <a:gs pos="50000">
                <a:srgbClr val="F49234">
                  <a:alpha val="60000"/>
                </a:srgbClr>
              </a:gs>
              <a:gs pos="99000">
                <a:srgbClr val="F49234">
                  <a:lumMod val="100000"/>
                  <a:alpha val="40000"/>
                </a:srgbClr>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sp>
        <p:nvSpPr>
          <p:cNvPr id="19" name="Title 1"/>
          <p:cNvSpPr txBox="1">
            <a:spLocks/>
          </p:cNvSpPr>
          <p:nvPr/>
        </p:nvSpPr>
        <p:spPr>
          <a:xfrm>
            <a:off x="2541050" y="201836"/>
            <a:ext cx="7898110" cy="533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b="1" dirty="0" smtClean="0">
                <a:solidFill>
                  <a:schemeClr val="bg1"/>
                </a:solidFill>
                <a:latin typeface="+mn-lt"/>
              </a:rPr>
              <a:t>Global temperature records</a:t>
            </a:r>
            <a:endParaRPr lang="en-US" b="1" dirty="0">
              <a:solidFill>
                <a:schemeClr val="bg1"/>
              </a:solidFill>
              <a:latin typeface="+mn-lt"/>
            </a:endParaRPr>
          </a:p>
        </p:txBody>
      </p:sp>
      <p:grpSp>
        <p:nvGrpSpPr>
          <p:cNvPr id="14" name="Group 13"/>
          <p:cNvGrpSpPr/>
          <p:nvPr/>
        </p:nvGrpSpPr>
        <p:grpSpPr>
          <a:xfrm rot="16200000">
            <a:off x="-3107110" y="3107583"/>
            <a:ext cx="6858004" cy="643783"/>
            <a:chOff x="508738" y="3792312"/>
            <a:chExt cx="12192004" cy="643783"/>
          </a:xfrm>
        </p:grpSpPr>
        <p:sp>
          <p:nvSpPr>
            <p:cNvPr id="15" name="Rectangle 14"/>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08743" y="4009674"/>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8738" y="4223099"/>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905" y="1164065"/>
            <a:ext cx="10058400" cy="5404720"/>
          </a:xfrm>
          <a:prstGeom prst="rect">
            <a:avLst/>
          </a:prstGeom>
        </p:spPr>
      </p:pic>
      <p:sp>
        <p:nvSpPr>
          <p:cNvPr id="3" name="Rectangle 2"/>
          <p:cNvSpPr/>
          <p:nvPr/>
        </p:nvSpPr>
        <p:spPr>
          <a:xfrm rot="20268934">
            <a:off x="930957" y="2692433"/>
            <a:ext cx="10903241" cy="707886"/>
          </a:xfrm>
          <a:prstGeom prst="rect">
            <a:avLst/>
          </a:prstGeom>
          <a:solidFill>
            <a:srgbClr val="FF0000"/>
          </a:solidFill>
        </p:spPr>
        <p:txBody>
          <a:bodyPr wrap="none">
            <a:spAutoFit/>
          </a:bodyPr>
          <a:lstStyle/>
          <a:p>
            <a:pPr algn="ctr"/>
            <a:r>
              <a:rPr lang="en-US" sz="4000" b="1" dirty="0" smtClean="0">
                <a:solidFill>
                  <a:schemeClr val="bg1"/>
                </a:solidFill>
              </a:rPr>
              <a:t>Aim </a:t>
            </a:r>
            <a:r>
              <a:rPr lang="en-US" sz="4000" b="1" dirty="0">
                <a:solidFill>
                  <a:schemeClr val="bg1"/>
                </a:solidFill>
              </a:rPr>
              <a:t>of Paris agreement is to limit temperature rise</a:t>
            </a:r>
          </a:p>
        </p:txBody>
      </p:sp>
    </p:spTree>
    <p:extLst>
      <p:ext uri="{BB962C8B-B14F-4D97-AF65-F5344CB8AC3E}">
        <p14:creationId xmlns:p14="http://schemas.microsoft.com/office/powerpoint/2010/main" val="12239604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txBox="1">
            <a:spLocks/>
          </p:cNvSpPr>
          <p:nvPr/>
        </p:nvSpPr>
        <p:spPr bwMode="auto">
          <a:xfrm>
            <a:off x="0" y="0"/>
            <a:ext cx="12192000" cy="6858000"/>
          </a:xfrm>
          <a:prstGeom prst="rect">
            <a:avLst/>
          </a:prstGeom>
          <a:gradFill flip="none" rotWithShape="1">
            <a:gsLst>
              <a:gs pos="0">
                <a:schemeClr val="accent1">
                  <a:lumMod val="75000"/>
                </a:schemeClr>
              </a:gs>
              <a:gs pos="50000">
                <a:srgbClr val="0CADEA">
                  <a:alpha val="20000"/>
                </a:srgbClr>
              </a:gs>
              <a:gs pos="100000">
                <a:srgbClr val="0CADEA">
                  <a:alpha val="40000"/>
                </a:srgbClr>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grpSp>
        <p:nvGrpSpPr>
          <p:cNvPr id="15" name="Group 14"/>
          <p:cNvGrpSpPr/>
          <p:nvPr/>
        </p:nvGrpSpPr>
        <p:grpSpPr>
          <a:xfrm rot="16200000">
            <a:off x="-3107110" y="3107583"/>
            <a:ext cx="6858004" cy="643783"/>
            <a:chOff x="508738" y="3792312"/>
            <a:chExt cx="12192004" cy="643783"/>
          </a:xfrm>
        </p:grpSpPr>
        <p:sp>
          <p:nvSpPr>
            <p:cNvPr id="16" name="Rectangle 15"/>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8743" y="4009674"/>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08738" y="4223099"/>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19" y="447740"/>
            <a:ext cx="5300770" cy="28270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4848" y="458221"/>
            <a:ext cx="5281117" cy="2816596"/>
          </a:xfrm>
          <a:prstGeom prst="rect">
            <a:avLst/>
          </a:prstGeom>
        </p:spPr>
      </p:pic>
    </p:spTree>
    <p:extLst>
      <p:ext uri="{BB962C8B-B14F-4D97-AF65-F5344CB8AC3E}">
        <p14:creationId xmlns:p14="http://schemas.microsoft.com/office/powerpoint/2010/main" val="763551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bwMode="auto">
          <a:xfrm>
            <a:off x="0" y="0"/>
            <a:ext cx="12192000" cy="6858000"/>
          </a:xfrm>
          <a:prstGeom prst="rect">
            <a:avLst/>
          </a:prstGeom>
          <a:gradFill flip="none" rotWithShape="1">
            <a:gsLst>
              <a:gs pos="0">
                <a:schemeClr val="accent1">
                  <a:lumMod val="75000"/>
                </a:schemeClr>
              </a:gs>
              <a:gs pos="50000">
                <a:srgbClr val="0CADEA">
                  <a:alpha val="20000"/>
                </a:srgbClr>
              </a:gs>
              <a:gs pos="100000">
                <a:srgbClr val="0CADEA">
                  <a:alpha val="40000"/>
                </a:srgbClr>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grpSp>
        <p:nvGrpSpPr>
          <p:cNvPr id="3" name="Group 2"/>
          <p:cNvGrpSpPr/>
          <p:nvPr/>
        </p:nvGrpSpPr>
        <p:grpSpPr>
          <a:xfrm rot="16200000">
            <a:off x="-3107110" y="3107583"/>
            <a:ext cx="6858004" cy="643783"/>
            <a:chOff x="508738" y="3792312"/>
            <a:chExt cx="12192004" cy="643783"/>
          </a:xfrm>
        </p:grpSpPr>
        <p:sp>
          <p:nvSpPr>
            <p:cNvPr id="4" name="Rectangle 3"/>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8743" y="4009674"/>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8738" y="4223099"/>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119" y="447740"/>
            <a:ext cx="5300770" cy="282707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848" y="458221"/>
            <a:ext cx="5281117" cy="281659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435" y="3633854"/>
            <a:ext cx="5168454" cy="2901094"/>
          </a:xfrm>
          <a:prstGeom prst="rect">
            <a:avLst/>
          </a:prstGeom>
        </p:spPr>
      </p:pic>
    </p:spTree>
    <p:extLst>
      <p:ext uri="{BB962C8B-B14F-4D97-AF65-F5344CB8AC3E}">
        <p14:creationId xmlns:p14="http://schemas.microsoft.com/office/powerpoint/2010/main" val="5434739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p:cNvSpPr>
          <p:nvPr/>
        </p:nvSpPr>
        <p:spPr bwMode="auto">
          <a:xfrm>
            <a:off x="0" y="0"/>
            <a:ext cx="12192000" cy="6858000"/>
          </a:xfrm>
          <a:prstGeom prst="rect">
            <a:avLst/>
          </a:prstGeom>
          <a:gradFill flip="none" rotWithShape="1">
            <a:gsLst>
              <a:gs pos="0">
                <a:schemeClr val="accent1">
                  <a:lumMod val="75000"/>
                </a:schemeClr>
              </a:gs>
              <a:gs pos="50000">
                <a:srgbClr val="0CADEA">
                  <a:alpha val="20000"/>
                </a:srgbClr>
              </a:gs>
              <a:gs pos="100000">
                <a:srgbClr val="0CADEA">
                  <a:alpha val="40000"/>
                </a:srgbClr>
              </a:gs>
            </a:gsLst>
            <a:lin ang="5400000" scaled="1"/>
            <a:tileRect/>
          </a:gradFill>
          <a:ln>
            <a:noFill/>
          </a:ln>
          <a:extLst/>
        </p:spPr>
        <p:txBody>
          <a:bodyPr lIns="0" tIns="44450" rIns="0" bIns="44450" anchor="ctr"/>
          <a:lstStyle>
            <a:lvl1pPr defTabSz="762000" eaLnBrk="0" hangingPunct="0">
              <a:defRPr sz="2200" b="1">
                <a:solidFill>
                  <a:schemeClr val="tx1"/>
                </a:solidFill>
                <a:latin typeface="Arial" pitchFamily="34" charset="0"/>
                <a:ea typeface="MS PGothic" pitchFamily="34" charset="-128"/>
              </a:defRPr>
            </a:lvl1pPr>
            <a:lvl2pPr marL="742950" indent="-285750" defTabSz="762000" eaLnBrk="0" hangingPunct="0">
              <a:defRPr sz="2200" b="1">
                <a:solidFill>
                  <a:schemeClr val="tx1"/>
                </a:solidFill>
                <a:latin typeface="Arial" pitchFamily="34" charset="0"/>
                <a:ea typeface="MS PGothic" pitchFamily="34" charset="-128"/>
              </a:defRPr>
            </a:lvl2pPr>
            <a:lvl3pPr marL="1143000" indent="-228600" defTabSz="762000" eaLnBrk="0" hangingPunct="0">
              <a:defRPr sz="2200" b="1">
                <a:solidFill>
                  <a:schemeClr val="tx1"/>
                </a:solidFill>
                <a:latin typeface="Arial" pitchFamily="34" charset="0"/>
                <a:ea typeface="MS PGothic" pitchFamily="34" charset="-128"/>
              </a:defRPr>
            </a:lvl3pPr>
            <a:lvl4pPr marL="1600200" indent="-228600" defTabSz="762000" eaLnBrk="0" hangingPunct="0">
              <a:defRPr sz="2200" b="1">
                <a:solidFill>
                  <a:schemeClr val="tx1"/>
                </a:solidFill>
                <a:latin typeface="Arial" pitchFamily="34" charset="0"/>
                <a:ea typeface="MS PGothic" pitchFamily="34" charset="-128"/>
              </a:defRPr>
            </a:lvl4pPr>
            <a:lvl5pPr marL="2057400" indent="-228600" defTabSz="762000" eaLnBrk="0" hangingPunct="0">
              <a:defRPr sz="2200" b="1">
                <a:solidFill>
                  <a:schemeClr val="tx1"/>
                </a:solidFill>
                <a:latin typeface="Arial" pitchFamily="34" charset="0"/>
                <a:ea typeface="MS PGothic" pitchFamily="34" charset="-128"/>
              </a:defRPr>
            </a:lvl5pPr>
            <a:lvl6pPr marL="25146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6pPr>
            <a:lvl7pPr marL="29718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7pPr>
            <a:lvl8pPr marL="34290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8pPr>
            <a:lvl9pPr marL="3886200" indent="-228600" defTabSz="762000" eaLnBrk="0" fontAlgn="base" hangingPunct="0">
              <a:spcBef>
                <a:spcPct val="0"/>
              </a:spcBef>
              <a:spcAft>
                <a:spcPct val="0"/>
              </a:spcAft>
              <a:defRPr sz="2200" b="1">
                <a:solidFill>
                  <a:schemeClr val="tx1"/>
                </a:solidFill>
                <a:latin typeface="Arial" pitchFamily="34" charset="0"/>
                <a:ea typeface="MS PGothic" pitchFamily="34" charset="-128"/>
              </a:defRPr>
            </a:lvl9pPr>
          </a:lstStyle>
          <a:p>
            <a:pPr algn="ctr">
              <a:defRPr/>
            </a:pPr>
            <a:endParaRPr lang="en-US" altLang="en-US" sz="5400" smtClean="0">
              <a:solidFill>
                <a:srgbClr val="FFFFFF"/>
              </a:solidFill>
              <a:latin typeface="Arial Bold" pitchFamily="1" charset="0"/>
              <a:cs typeface="+mn-cs"/>
              <a:sym typeface="Arial Bold" pitchFamily="1" charset="0"/>
            </a:endParaRPr>
          </a:p>
        </p:txBody>
      </p:sp>
      <p:grpSp>
        <p:nvGrpSpPr>
          <p:cNvPr id="3" name="Group 2"/>
          <p:cNvGrpSpPr/>
          <p:nvPr/>
        </p:nvGrpSpPr>
        <p:grpSpPr>
          <a:xfrm rot="16200000">
            <a:off x="-3107110" y="3107583"/>
            <a:ext cx="6858004" cy="643783"/>
            <a:chOff x="508738" y="3792312"/>
            <a:chExt cx="12192004" cy="643783"/>
          </a:xfrm>
        </p:grpSpPr>
        <p:sp>
          <p:nvSpPr>
            <p:cNvPr id="4" name="Rectangle 3"/>
            <p:cNvSpPr/>
            <p:nvPr/>
          </p:nvSpPr>
          <p:spPr>
            <a:xfrm>
              <a:off x="508741" y="3792312"/>
              <a:ext cx="12192000" cy="212996"/>
            </a:xfrm>
            <a:prstGeom prst="rect">
              <a:avLst/>
            </a:prstGeom>
            <a:solidFill>
              <a:srgbClr val="F49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08743" y="4009674"/>
              <a:ext cx="12191999" cy="212996"/>
            </a:xfrm>
            <a:prstGeom prst="rect">
              <a:avLst/>
            </a:prstGeom>
            <a:solidFill>
              <a:srgbClr val="0CAD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08738" y="4223099"/>
              <a:ext cx="12191999" cy="212996"/>
            </a:xfrm>
            <a:prstGeom prst="rect">
              <a:avLst/>
            </a:prstGeom>
            <a:solidFill>
              <a:srgbClr val="0A8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119" y="447740"/>
            <a:ext cx="5300770" cy="282707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848" y="458221"/>
            <a:ext cx="5281117" cy="281659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435" y="3633854"/>
            <a:ext cx="5168454" cy="290109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4984" y="3633854"/>
            <a:ext cx="5177843" cy="2779042"/>
          </a:xfrm>
          <a:prstGeom prst="rect">
            <a:avLst/>
          </a:prstGeom>
        </p:spPr>
      </p:pic>
    </p:spTree>
    <p:extLst>
      <p:ext uri="{BB962C8B-B14F-4D97-AF65-F5344CB8AC3E}">
        <p14:creationId xmlns:p14="http://schemas.microsoft.com/office/powerpoint/2010/main" val="6066454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2385</TotalTime>
  <Words>2458</Words>
  <Application>Microsoft Office PowerPoint</Application>
  <PresentationFormat>Custom</PresentationFormat>
  <Paragraphs>285</Paragraphs>
  <Slides>26</Slides>
  <Notes>17</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Claude Cardot</dc:creator>
  <cp:lastModifiedBy>Valentin Aich</cp:lastModifiedBy>
  <cp:revision>257</cp:revision>
  <dcterms:created xsi:type="dcterms:W3CDTF">2016-11-01T07:33:17Z</dcterms:created>
  <dcterms:modified xsi:type="dcterms:W3CDTF">2017-06-07T12:22:41Z</dcterms:modified>
</cp:coreProperties>
</file>