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525" r:id="rId3"/>
  </p:sldIdLst>
  <p:sldSz cx="98980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DEA"/>
    <a:srgbClr val="273374"/>
    <a:srgbClr val="0A8F9D"/>
    <a:srgbClr val="F49234"/>
    <a:srgbClr val="FAFAFA"/>
    <a:srgbClr val="3F8D9B"/>
    <a:srgbClr val="E2F2EC"/>
    <a:srgbClr val="0684C8"/>
    <a:srgbClr val="273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9" autoAdjust="0"/>
    <p:restoredTop sz="90146" autoAdjust="0"/>
  </p:normalViewPr>
  <p:slideViewPr>
    <p:cSldViewPr snapToGrid="0">
      <p:cViewPr>
        <p:scale>
          <a:sx n="91" d="100"/>
          <a:sy n="91" d="100"/>
        </p:scale>
        <p:origin x="-269" y="139"/>
      </p:cViewPr>
      <p:guideLst>
        <p:guide orient="horz" pos="2160"/>
        <p:guide pos="3840"/>
        <p:guide pos="31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DCE24-AEA2-DA45-A790-107EDD554F82}" type="doc">
      <dgm:prSet loTypeId="urn:microsoft.com/office/officeart/2005/8/layout/cycle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0EB51A-037E-614C-82D0-D6A477A1EDB4}">
      <dgm:prSet phldrT="[Text]" custT="1"/>
      <dgm:spPr>
        <a:solidFill>
          <a:srgbClr val="055BA4"/>
        </a:solidFill>
      </dgm:spPr>
      <dgm:t>
        <a:bodyPr lIns="0" rIns="0"/>
        <a:lstStyle/>
        <a:p>
          <a:r>
            <a:rPr lang="en-GB" sz="1100" b="1" dirty="0">
              <a:solidFill>
                <a:schemeClr val="bg1"/>
              </a:solidFill>
            </a:rPr>
            <a:t>What is needed? </a:t>
          </a:r>
        </a:p>
        <a:p>
          <a:r>
            <a:rPr lang="en-GB" sz="1050" dirty="0">
              <a:solidFill>
                <a:schemeClr val="bg1"/>
              </a:solidFill>
            </a:rPr>
            <a:t>ECV Requirements  Implementation Plans, Principles and Guidelines (1)</a:t>
          </a:r>
          <a:endParaRPr lang="en-US" sz="1050" dirty="0">
            <a:solidFill>
              <a:schemeClr val="bg1"/>
            </a:solidFill>
          </a:endParaRPr>
        </a:p>
      </dgm:t>
    </dgm:pt>
    <dgm:pt modelId="{18BD136C-0C0A-7144-BF9A-9EF698EB8434}" type="parTrans" cxnId="{A6D2413A-5BC4-554A-A4D9-7FF50B0D5E4D}">
      <dgm:prSet/>
      <dgm:spPr/>
      <dgm:t>
        <a:bodyPr/>
        <a:lstStyle/>
        <a:p>
          <a:endParaRPr lang="en-US" sz="1200"/>
        </a:p>
      </dgm:t>
    </dgm:pt>
    <dgm:pt modelId="{0F66DEE9-D4A1-724D-89C3-F0E692DD9E91}" type="sibTrans" cxnId="{A6D2413A-5BC4-554A-A4D9-7FF50B0D5E4D}">
      <dgm:prSet custT="1"/>
      <dgm:spPr/>
      <dgm:t>
        <a:bodyPr/>
        <a:lstStyle/>
        <a:p>
          <a:endParaRPr lang="en-US" sz="1400"/>
        </a:p>
      </dgm:t>
    </dgm:pt>
    <dgm:pt modelId="{87D82518-3891-024C-A423-A670C1E0684A}">
      <dgm:prSet phldrT="[Text]" custT="1"/>
      <dgm:spPr>
        <a:solidFill>
          <a:srgbClr val="0DADEA"/>
        </a:solidFill>
      </dgm:spPr>
      <dgm:t>
        <a:bodyPr lIns="0" rIns="0"/>
        <a:lstStyle/>
        <a:p>
          <a:r>
            <a:rPr lang="en-GB" sz="1100" b="1" dirty="0">
              <a:solidFill>
                <a:schemeClr val="bg1"/>
              </a:solidFill>
            </a:rPr>
            <a:t>Support to observations </a:t>
          </a:r>
        </a:p>
        <a:p>
          <a:r>
            <a:rPr lang="en-GB" sz="1050" dirty="0">
              <a:solidFill>
                <a:schemeClr val="bg1"/>
              </a:solidFill>
            </a:rPr>
            <a:t>implementation plans, Regional workshops and plans,  capacity development, (2)</a:t>
          </a:r>
        </a:p>
      </dgm:t>
    </dgm:pt>
    <dgm:pt modelId="{11267146-BC1F-2F48-A1C5-A77077D88E77}" type="parTrans" cxnId="{41F213A5-4E4E-B946-AF6E-1BAA12BBDCD5}">
      <dgm:prSet/>
      <dgm:spPr/>
      <dgm:t>
        <a:bodyPr/>
        <a:lstStyle/>
        <a:p>
          <a:endParaRPr lang="en-US" sz="1200"/>
        </a:p>
      </dgm:t>
    </dgm:pt>
    <dgm:pt modelId="{FA032295-F74C-364B-9F3C-4556941306A6}" type="sibTrans" cxnId="{41F213A5-4E4E-B946-AF6E-1BAA12BBDCD5}">
      <dgm:prSet custT="1"/>
      <dgm:spPr/>
      <dgm:t>
        <a:bodyPr/>
        <a:lstStyle/>
        <a:p>
          <a:endParaRPr lang="en-US" sz="1400"/>
        </a:p>
      </dgm:t>
    </dgm:pt>
    <dgm:pt modelId="{7745D508-0C73-504D-B623-B068740245B1}">
      <dgm:prSet phldrT="[Text]" custT="1"/>
      <dgm:spPr>
        <a:solidFill>
          <a:srgbClr val="F49234"/>
        </a:solidFill>
      </dgm:spPr>
      <dgm:t>
        <a:bodyPr lIns="0" rIns="0"/>
        <a:lstStyle/>
        <a:p>
          <a:r>
            <a:rPr lang="en-GB" sz="1100" b="1" dirty="0">
              <a:solidFill>
                <a:schemeClr val="bg1"/>
              </a:solidFill>
            </a:rPr>
            <a:t>Observations</a:t>
          </a:r>
        </a:p>
        <a:p>
          <a:r>
            <a:rPr lang="en-GB" sz="1100" b="1" dirty="0">
              <a:solidFill>
                <a:schemeClr val="bg1"/>
              </a:solidFill>
            </a:rPr>
            <a:t> </a:t>
          </a:r>
          <a:r>
            <a:rPr lang="en-GB" sz="1050" dirty="0">
              <a:solidFill>
                <a:schemeClr val="bg1"/>
              </a:solidFill>
            </a:rPr>
            <a:t>NMHSs, Space Agencies, Other networks and research organisations</a:t>
          </a:r>
          <a:endParaRPr lang="en-GB" sz="1100" dirty="0">
            <a:solidFill>
              <a:schemeClr val="bg1"/>
            </a:solidFill>
          </a:endParaRPr>
        </a:p>
      </dgm:t>
    </dgm:pt>
    <dgm:pt modelId="{D6F58012-6309-AA4C-A8A1-5396CB367716}" type="parTrans" cxnId="{DA30D1D3-977E-4A40-A7FC-9127F5ECA153}">
      <dgm:prSet/>
      <dgm:spPr/>
      <dgm:t>
        <a:bodyPr/>
        <a:lstStyle/>
        <a:p>
          <a:endParaRPr lang="en-US" sz="1200"/>
        </a:p>
      </dgm:t>
    </dgm:pt>
    <dgm:pt modelId="{727730BA-F85C-6442-B950-A64CE18771D2}" type="sibTrans" cxnId="{DA30D1D3-977E-4A40-A7FC-9127F5ECA153}">
      <dgm:prSet custT="1"/>
      <dgm:spPr/>
      <dgm:t>
        <a:bodyPr/>
        <a:lstStyle/>
        <a:p>
          <a:endParaRPr lang="en-US" sz="1400"/>
        </a:p>
      </dgm:t>
    </dgm:pt>
    <dgm:pt modelId="{379AB59A-4973-1048-80ED-FD12A8261281}">
      <dgm:prSet phldrT="[Text]" custT="1"/>
      <dgm:spPr>
        <a:solidFill>
          <a:srgbClr val="0A8F9D"/>
        </a:solidFill>
      </dgm:spPr>
      <dgm:t>
        <a:bodyPr lIns="0" rIns="0"/>
        <a:lstStyle/>
        <a:p>
          <a:r>
            <a:rPr lang="en-GB" sz="1100" b="1" dirty="0">
              <a:solidFill>
                <a:schemeClr val="bg1"/>
              </a:solidFill>
            </a:rPr>
            <a:t>Where are we now? </a:t>
          </a:r>
        </a:p>
        <a:p>
          <a:r>
            <a:rPr lang="en-GB" sz="1050" dirty="0">
              <a:solidFill>
                <a:schemeClr val="bg1"/>
              </a:solidFill>
            </a:rPr>
            <a:t>adequacy of ECV observations and evaluation of improvements</a:t>
          </a:r>
        </a:p>
        <a:p>
          <a:r>
            <a:rPr lang="en-GB" sz="1050" dirty="0">
              <a:solidFill>
                <a:schemeClr val="bg1"/>
              </a:solidFill>
            </a:rPr>
            <a:t>(1)</a:t>
          </a:r>
        </a:p>
      </dgm:t>
    </dgm:pt>
    <dgm:pt modelId="{9F960E41-DB7F-4244-9576-0975AA14C35D}" type="parTrans" cxnId="{4C9CEEA7-8953-FE41-AC2A-334E1CDD9816}">
      <dgm:prSet/>
      <dgm:spPr/>
      <dgm:t>
        <a:bodyPr/>
        <a:lstStyle/>
        <a:p>
          <a:endParaRPr lang="en-US" sz="1200"/>
        </a:p>
      </dgm:t>
    </dgm:pt>
    <dgm:pt modelId="{E4002549-E1C3-7C40-BF35-15F25C6124A6}" type="sibTrans" cxnId="{4C9CEEA7-8953-FE41-AC2A-334E1CDD9816}">
      <dgm:prSet custT="1"/>
      <dgm:spPr/>
      <dgm:t>
        <a:bodyPr/>
        <a:lstStyle/>
        <a:p>
          <a:endParaRPr lang="en-US" sz="1400"/>
        </a:p>
      </dgm:t>
    </dgm:pt>
    <dgm:pt modelId="{F9D226FD-4B63-9341-A373-6964D4D5112D}" type="pres">
      <dgm:prSet presAssocID="{0FEDCE24-AEA2-DA45-A790-107EDD554F8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B5E26D1-4C10-4044-9428-7C59CA367506}" type="pres">
      <dgm:prSet presAssocID="{6A0EB51A-037E-614C-82D0-D6A477A1EDB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95AE9F-4573-5744-9194-96F23B90833E}" type="pres">
      <dgm:prSet presAssocID="{0F66DEE9-D4A1-724D-89C3-F0E692DD9E91}" presName="sibTrans" presStyleLbl="sibTrans2D1" presStyleIdx="0" presStyleCnt="4"/>
      <dgm:spPr/>
      <dgm:t>
        <a:bodyPr/>
        <a:lstStyle/>
        <a:p>
          <a:endParaRPr lang="en-GB"/>
        </a:p>
      </dgm:t>
    </dgm:pt>
    <dgm:pt modelId="{B10D6D19-87A1-C24E-A81E-28AC4561FDEB}" type="pres">
      <dgm:prSet presAssocID="{0F66DEE9-D4A1-724D-89C3-F0E692DD9E91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FF190A85-743E-B649-95D8-F00ECB8BD819}" type="pres">
      <dgm:prSet presAssocID="{87D82518-3891-024C-A423-A670C1E0684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AACA67-8238-6944-AB40-6BDAC054E602}" type="pres">
      <dgm:prSet presAssocID="{FA032295-F74C-364B-9F3C-4556941306A6}" presName="sibTrans" presStyleLbl="sibTrans2D1" presStyleIdx="1" presStyleCnt="4"/>
      <dgm:spPr/>
      <dgm:t>
        <a:bodyPr/>
        <a:lstStyle/>
        <a:p>
          <a:endParaRPr lang="en-GB"/>
        </a:p>
      </dgm:t>
    </dgm:pt>
    <dgm:pt modelId="{CB7258A2-EA5C-B041-9698-DDC49780F1D2}" type="pres">
      <dgm:prSet presAssocID="{FA032295-F74C-364B-9F3C-4556941306A6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7E6AA821-F0DB-DC40-9266-0A789A37762F}" type="pres">
      <dgm:prSet presAssocID="{7745D508-0C73-504D-B623-B068740245B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92CB86-CDB9-4C44-AE99-7A92034B2430}" type="pres">
      <dgm:prSet presAssocID="{727730BA-F85C-6442-B950-A64CE18771D2}" presName="sibTrans" presStyleLbl="sibTrans2D1" presStyleIdx="2" presStyleCnt="4"/>
      <dgm:spPr/>
      <dgm:t>
        <a:bodyPr/>
        <a:lstStyle/>
        <a:p>
          <a:endParaRPr lang="en-GB"/>
        </a:p>
      </dgm:t>
    </dgm:pt>
    <dgm:pt modelId="{805CE78B-D1FC-3C4D-A021-0FE55B0D3E72}" type="pres">
      <dgm:prSet presAssocID="{727730BA-F85C-6442-B950-A64CE18771D2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9CC527EC-80EE-1E46-86AC-DB155FFE736E}" type="pres">
      <dgm:prSet presAssocID="{379AB59A-4973-1048-80ED-FD12A826128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E55467-4CF9-4B4C-B388-99F31936F9A5}" type="pres">
      <dgm:prSet presAssocID="{E4002549-E1C3-7C40-BF35-15F25C6124A6}" presName="sibTrans" presStyleLbl="sibTrans2D1" presStyleIdx="3" presStyleCnt="4"/>
      <dgm:spPr/>
      <dgm:t>
        <a:bodyPr/>
        <a:lstStyle/>
        <a:p>
          <a:endParaRPr lang="en-GB"/>
        </a:p>
      </dgm:t>
    </dgm:pt>
    <dgm:pt modelId="{28870BCB-FD16-5B4E-9C66-78B2B9D26F3B}" type="pres">
      <dgm:prSet presAssocID="{E4002549-E1C3-7C40-BF35-15F25C6124A6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FC669D20-55EA-BC49-8686-3628FB909E40}" type="presOf" srcId="{FA032295-F74C-364B-9F3C-4556941306A6}" destId="{CB7258A2-EA5C-B041-9698-DDC49780F1D2}" srcOrd="1" destOrd="0" presId="urn:microsoft.com/office/officeart/2005/8/layout/cycle2"/>
    <dgm:cxn modelId="{64DF157C-A4BC-2A4B-BFB1-A9C361D9652D}" type="presOf" srcId="{E4002549-E1C3-7C40-BF35-15F25C6124A6}" destId="{1BE55467-4CF9-4B4C-B388-99F31936F9A5}" srcOrd="0" destOrd="0" presId="urn:microsoft.com/office/officeart/2005/8/layout/cycle2"/>
    <dgm:cxn modelId="{DA30D1D3-977E-4A40-A7FC-9127F5ECA153}" srcId="{0FEDCE24-AEA2-DA45-A790-107EDD554F82}" destId="{7745D508-0C73-504D-B623-B068740245B1}" srcOrd="2" destOrd="0" parTransId="{D6F58012-6309-AA4C-A8A1-5396CB367716}" sibTransId="{727730BA-F85C-6442-B950-A64CE18771D2}"/>
    <dgm:cxn modelId="{3279DEC2-1EF3-C942-ABA6-0238147B37E5}" type="presOf" srcId="{E4002549-E1C3-7C40-BF35-15F25C6124A6}" destId="{28870BCB-FD16-5B4E-9C66-78B2B9D26F3B}" srcOrd="1" destOrd="0" presId="urn:microsoft.com/office/officeart/2005/8/layout/cycle2"/>
    <dgm:cxn modelId="{AFC2A437-EF99-8344-B190-8A4B931DE775}" type="presOf" srcId="{727730BA-F85C-6442-B950-A64CE18771D2}" destId="{DA92CB86-CDB9-4C44-AE99-7A92034B2430}" srcOrd="0" destOrd="0" presId="urn:microsoft.com/office/officeart/2005/8/layout/cycle2"/>
    <dgm:cxn modelId="{D6EA28AE-1B61-C245-8174-ADE3483F0482}" type="presOf" srcId="{727730BA-F85C-6442-B950-A64CE18771D2}" destId="{805CE78B-D1FC-3C4D-A021-0FE55B0D3E72}" srcOrd="1" destOrd="0" presId="urn:microsoft.com/office/officeart/2005/8/layout/cycle2"/>
    <dgm:cxn modelId="{4C9CEEA7-8953-FE41-AC2A-334E1CDD9816}" srcId="{0FEDCE24-AEA2-DA45-A790-107EDD554F82}" destId="{379AB59A-4973-1048-80ED-FD12A8261281}" srcOrd="3" destOrd="0" parTransId="{9F960E41-DB7F-4244-9576-0975AA14C35D}" sibTransId="{E4002549-E1C3-7C40-BF35-15F25C6124A6}"/>
    <dgm:cxn modelId="{41F213A5-4E4E-B946-AF6E-1BAA12BBDCD5}" srcId="{0FEDCE24-AEA2-DA45-A790-107EDD554F82}" destId="{87D82518-3891-024C-A423-A670C1E0684A}" srcOrd="1" destOrd="0" parTransId="{11267146-BC1F-2F48-A1C5-A77077D88E77}" sibTransId="{FA032295-F74C-364B-9F3C-4556941306A6}"/>
    <dgm:cxn modelId="{D8E61103-5870-AA49-B1A8-66E806B7BE03}" type="presOf" srcId="{87D82518-3891-024C-A423-A670C1E0684A}" destId="{FF190A85-743E-B649-95D8-F00ECB8BD819}" srcOrd="0" destOrd="0" presId="urn:microsoft.com/office/officeart/2005/8/layout/cycle2"/>
    <dgm:cxn modelId="{BF3C4FB4-681A-BC4E-88F8-B91B6A118EC6}" type="presOf" srcId="{6A0EB51A-037E-614C-82D0-D6A477A1EDB4}" destId="{7B5E26D1-4C10-4044-9428-7C59CA367506}" srcOrd="0" destOrd="0" presId="urn:microsoft.com/office/officeart/2005/8/layout/cycle2"/>
    <dgm:cxn modelId="{06A5C5C1-A4FF-4640-B1F7-AB3C183CD47D}" type="presOf" srcId="{0F66DEE9-D4A1-724D-89C3-F0E692DD9E91}" destId="{0595AE9F-4573-5744-9194-96F23B90833E}" srcOrd="0" destOrd="0" presId="urn:microsoft.com/office/officeart/2005/8/layout/cycle2"/>
    <dgm:cxn modelId="{EC896161-57F0-404C-A499-3AC654392432}" type="presOf" srcId="{0F66DEE9-D4A1-724D-89C3-F0E692DD9E91}" destId="{B10D6D19-87A1-C24E-A81E-28AC4561FDEB}" srcOrd="1" destOrd="0" presId="urn:microsoft.com/office/officeart/2005/8/layout/cycle2"/>
    <dgm:cxn modelId="{BF94F954-D39A-0845-90B2-74BD562F4096}" type="presOf" srcId="{FA032295-F74C-364B-9F3C-4556941306A6}" destId="{71AACA67-8238-6944-AB40-6BDAC054E602}" srcOrd="0" destOrd="0" presId="urn:microsoft.com/office/officeart/2005/8/layout/cycle2"/>
    <dgm:cxn modelId="{1E01A9B0-B777-024E-ACDD-E0A601A1CD8B}" type="presOf" srcId="{379AB59A-4973-1048-80ED-FD12A8261281}" destId="{9CC527EC-80EE-1E46-86AC-DB155FFE736E}" srcOrd="0" destOrd="0" presId="urn:microsoft.com/office/officeart/2005/8/layout/cycle2"/>
    <dgm:cxn modelId="{5F1519CB-FBD2-AD43-B914-710CBCDF1B0C}" type="presOf" srcId="{7745D508-0C73-504D-B623-B068740245B1}" destId="{7E6AA821-F0DB-DC40-9266-0A789A37762F}" srcOrd="0" destOrd="0" presId="urn:microsoft.com/office/officeart/2005/8/layout/cycle2"/>
    <dgm:cxn modelId="{5989F731-665B-694E-8242-2B1FEF437EE0}" type="presOf" srcId="{0FEDCE24-AEA2-DA45-A790-107EDD554F82}" destId="{F9D226FD-4B63-9341-A373-6964D4D5112D}" srcOrd="0" destOrd="0" presId="urn:microsoft.com/office/officeart/2005/8/layout/cycle2"/>
    <dgm:cxn modelId="{A6D2413A-5BC4-554A-A4D9-7FF50B0D5E4D}" srcId="{0FEDCE24-AEA2-DA45-A790-107EDD554F82}" destId="{6A0EB51A-037E-614C-82D0-D6A477A1EDB4}" srcOrd="0" destOrd="0" parTransId="{18BD136C-0C0A-7144-BF9A-9EF698EB8434}" sibTransId="{0F66DEE9-D4A1-724D-89C3-F0E692DD9E91}"/>
    <dgm:cxn modelId="{982C0855-E600-064C-A6F9-E77D16AAB163}" type="presParOf" srcId="{F9D226FD-4B63-9341-A373-6964D4D5112D}" destId="{7B5E26D1-4C10-4044-9428-7C59CA367506}" srcOrd="0" destOrd="0" presId="urn:microsoft.com/office/officeart/2005/8/layout/cycle2"/>
    <dgm:cxn modelId="{AA0DD0DD-3AA6-EF42-8AE5-FAE15CC57F7E}" type="presParOf" srcId="{F9D226FD-4B63-9341-A373-6964D4D5112D}" destId="{0595AE9F-4573-5744-9194-96F23B90833E}" srcOrd="1" destOrd="0" presId="urn:microsoft.com/office/officeart/2005/8/layout/cycle2"/>
    <dgm:cxn modelId="{A45D9E3F-FBD4-5847-BBAF-834044D64C5A}" type="presParOf" srcId="{0595AE9F-4573-5744-9194-96F23B90833E}" destId="{B10D6D19-87A1-C24E-A81E-28AC4561FDEB}" srcOrd="0" destOrd="0" presId="urn:microsoft.com/office/officeart/2005/8/layout/cycle2"/>
    <dgm:cxn modelId="{DED6E4F2-DAF3-F04D-A7B3-9941F8BE688A}" type="presParOf" srcId="{F9D226FD-4B63-9341-A373-6964D4D5112D}" destId="{FF190A85-743E-B649-95D8-F00ECB8BD819}" srcOrd="2" destOrd="0" presId="urn:microsoft.com/office/officeart/2005/8/layout/cycle2"/>
    <dgm:cxn modelId="{8AE36DC6-E13A-494D-959B-A1D681BBC857}" type="presParOf" srcId="{F9D226FD-4B63-9341-A373-6964D4D5112D}" destId="{71AACA67-8238-6944-AB40-6BDAC054E602}" srcOrd="3" destOrd="0" presId="urn:microsoft.com/office/officeart/2005/8/layout/cycle2"/>
    <dgm:cxn modelId="{BFB50724-185D-CF43-8274-3826950A2A2D}" type="presParOf" srcId="{71AACA67-8238-6944-AB40-6BDAC054E602}" destId="{CB7258A2-EA5C-B041-9698-DDC49780F1D2}" srcOrd="0" destOrd="0" presId="urn:microsoft.com/office/officeart/2005/8/layout/cycle2"/>
    <dgm:cxn modelId="{8DE08450-34F7-FB4F-A2B7-AA19ACA50BF1}" type="presParOf" srcId="{F9D226FD-4B63-9341-A373-6964D4D5112D}" destId="{7E6AA821-F0DB-DC40-9266-0A789A37762F}" srcOrd="4" destOrd="0" presId="urn:microsoft.com/office/officeart/2005/8/layout/cycle2"/>
    <dgm:cxn modelId="{58878CBC-5269-AE40-AB83-D315A6CFDF84}" type="presParOf" srcId="{F9D226FD-4B63-9341-A373-6964D4D5112D}" destId="{DA92CB86-CDB9-4C44-AE99-7A92034B2430}" srcOrd="5" destOrd="0" presId="urn:microsoft.com/office/officeart/2005/8/layout/cycle2"/>
    <dgm:cxn modelId="{CF7107E3-D7C9-5A45-8F9D-7AC7BF11D47A}" type="presParOf" srcId="{DA92CB86-CDB9-4C44-AE99-7A92034B2430}" destId="{805CE78B-D1FC-3C4D-A021-0FE55B0D3E72}" srcOrd="0" destOrd="0" presId="urn:microsoft.com/office/officeart/2005/8/layout/cycle2"/>
    <dgm:cxn modelId="{FA51DDFB-DAD6-C94A-A0A8-1AB903A8BA88}" type="presParOf" srcId="{F9D226FD-4B63-9341-A373-6964D4D5112D}" destId="{9CC527EC-80EE-1E46-86AC-DB155FFE736E}" srcOrd="6" destOrd="0" presId="urn:microsoft.com/office/officeart/2005/8/layout/cycle2"/>
    <dgm:cxn modelId="{CBFB2F35-E003-D84C-8B55-BC9DBE2D578D}" type="presParOf" srcId="{F9D226FD-4B63-9341-A373-6964D4D5112D}" destId="{1BE55467-4CF9-4B4C-B388-99F31936F9A5}" srcOrd="7" destOrd="0" presId="urn:microsoft.com/office/officeart/2005/8/layout/cycle2"/>
    <dgm:cxn modelId="{E11C65B5-1BA3-B844-9251-C9D6B03B6BE4}" type="presParOf" srcId="{1BE55467-4CF9-4B4C-B388-99F31936F9A5}" destId="{28870BCB-FD16-5B4E-9C66-78B2B9D26F3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E26D1-4C10-4044-9428-7C59CA367506}">
      <dsp:nvSpPr>
        <dsp:cNvPr id="0" name=""/>
        <dsp:cNvSpPr/>
      </dsp:nvSpPr>
      <dsp:spPr>
        <a:xfrm>
          <a:off x="2207843" y="117"/>
          <a:ext cx="1333408" cy="1333408"/>
        </a:xfrm>
        <a:prstGeom prst="ellipse">
          <a:avLst/>
        </a:prstGeom>
        <a:solidFill>
          <a:srgbClr val="055B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bg1"/>
              </a:solidFill>
            </a:rPr>
            <a:t>What is needed?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solidFill>
                <a:schemeClr val="bg1"/>
              </a:solidFill>
            </a:rPr>
            <a:t>ECV Requirements  Implementation Plans, Principles and Guidelines (1)</a:t>
          </a:r>
          <a:endParaRPr lang="en-US" sz="1050" kern="1200" dirty="0">
            <a:solidFill>
              <a:schemeClr val="bg1"/>
            </a:solidFill>
          </a:endParaRPr>
        </a:p>
      </dsp:txBody>
      <dsp:txXfrm>
        <a:off x="2403116" y="195390"/>
        <a:ext cx="942862" cy="942862"/>
      </dsp:txXfrm>
    </dsp:sp>
    <dsp:sp modelId="{0595AE9F-4573-5744-9194-96F23B90833E}">
      <dsp:nvSpPr>
        <dsp:cNvPr id="0" name=""/>
        <dsp:cNvSpPr/>
      </dsp:nvSpPr>
      <dsp:spPr>
        <a:xfrm rot="2700000">
          <a:off x="3398055" y="1142367"/>
          <a:ext cx="354100" cy="450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413612" y="1194814"/>
        <a:ext cx="247870" cy="270015"/>
      </dsp:txXfrm>
    </dsp:sp>
    <dsp:sp modelId="{FF190A85-743E-B649-95D8-F00ECB8BD819}">
      <dsp:nvSpPr>
        <dsp:cNvPr id="0" name=""/>
        <dsp:cNvSpPr/>
      </dsp:nvSpPr>
      <dsp:spPr>
        <a:xfrm>
          <a:off x="3623133" y="1415406"/>
          <a:ext cx="1333408" cy="1333408"/>
        </a:xfrm>
        <a:prstGeom prst="ellipse">
          <a:avLst/>
        </a:prstGeom>
        <a:solidFill>
          <a:srgbClr val="0DAD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bg1"/>
              </a:solidFill>
            </a:rPr>
            <a:t>Support to observations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solidFill>
                <a:schemeClr val="bg1"/>
              </a:solidFill>
            </a:rPr>
            <a:t>implementation plans, Regional workshops and plans,  capacity development, (2)</a:t>
          </a:r>
        </a:p>
      </dsp:txBody>
      <dsp:txXfrm>
        <a:off x="3818406" y="1610679"/>
        <a:ext cx="942862" cy="942862"/>
      </dsp:txXfrm>
    </dsp:sp>
    <dsp:sp modelId="{71AACA67-8238-6944-AB40-6BDAC054E602}">
      <dsp:nvSpPr>
        <dsp:cNvPr id="0" name=""/>
        <dsp:cNvSpPr/>
      </dsp:nvSpPr>
      <dsp:spPr>
        <a:xfrm rot="8100000">
          <a:off x="3412228" y="2557656"/>
          <a:ext cx="354100" cy="450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502901" y="2610103"/>
        <a:ext cx="247870" cy="270015"/>
      </dsp:txXfrm>
    </dsp:sp>
    <dsp:sp modelId="{7E6AA821-F0DB-DC40-9266-0A789A37762F}">
      <dsp:nvSpPr>
        <dsp:cNvPr id="0" name=""/>
        <dsp:cNvSpPr/>
      </dsp:nvSpPr>
      <dsp:spPr>
        <a:xfrm>
          <a:off x="2207843" y="2830696"/>
          <a:ext cx="1333408" cy="1333408"/>
        </a:xfrm>
        <a:prstGeom prst="ellipse">
          <a:avLst/>
        </a:prstGeom>
        <a:solidFill>
          <a:srgbClr val="F492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bg1"/>
              </a:solidFill>
            </a:rPr>
            <a:t>Observations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bg1"/>
              </a:solidFill>
            </a:rPr>
            <a:t> </a:t>
          </a:r>
          <a:r>
            <a:rPr lang="en-GB" sz="1050" kern="1200" dirty="0">
              <a:solidFill>
                <a:schemeClr val="bg1"/>
              </a:solidFill>
            </a:rPr>
            <a:t>NMHSs, Space Agencies, Other networks and research organisations</a:t>
          </a:r>
          <a:endParaRPr lang="en-GB" sz="1100" kern="1200" dirty="0">
            <a:solidFill>
              <a:schemeClr val="bg1"/>
            </a:solidFill>
          </a:endParaRPr>
        </a:p>
      </dsp:txBody>
      <dsp:txXfrm>
        <a:off x="2403116" y="3025969"/>
        <a:ext cx="942862" cy="942862"/>
      </dsp:txXfrm>
    </dsp:sp>
    <dsp:sp modelId="{DA92CB86-CDB9-4C44-AE99-7A92034B2430}">
      <dsp:nvSpPr>
        <dsp:cNvPr id="0" name=""/>
        <dsp:cNvSpPr/>
      </dsp:nvSpPr>
      <dsp:spPr>
        <a:xfrm rot="13500000">
          <a:off x="1996938" y="2571829"/>
          <a:ext cx="354100" cy="450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087611" y="2699392"/>
        <a:ext cx="247870" cy="270015"/>
      </dsp:txXfrm>
    </dsp:sp>
    <dsp:sp modelId="{9CC527EC-80EE-1E46-86AC-DB155FFE736E}">
      <dsp:nvSpPr>
        <dsp:cNvPr id="0" name=""/>
        <dsp:cNvSpPr/>
      </dsp:nvSpPr>
      <dsp:spPr>
        <a:xfrm>
          <a:off x="792553" y="1415406"/>
          <a:ext cx="1333408" cy="1333408"/>
        </a:xfrm>
        <a:prstGeom prst="ellipse">
          <a:avLst/>
        </a:prstGeom>
        <a:solidFill>
          <a:srgbClr val="0A8F9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bg1"/>
              </a:solidFill>
            </a:rPr>
            <a:t>Where are we now?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solidFill>
                <a:schemeClr val="bg1"/>
              </a:solidFill>
            </a:rPr>
            <a:t>adequacy of ECV observations and evaluation of improvements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solidFill>
                <a:schemeClr val="bg1"/>
              </a:solidFill>
            </a:rPr>
            <a:t>(1)</a:t>
          </a:r>
        </a:p>
      </dsp:txBody>
      <dsp:txXfrm>
        <a:off x="987826" y="1610679"/>
        <a:ext cx="942862" cy="942862"/>
      </dsp:txXfrm>
    </dsp:sp>
    <dsp:sp modelId="{1BE55467-4CF9-4B4C-B388-99F31936F9A5}">
      <dsp:nvSpPr>
        <dsp:cNvPr id="0" name=""/>
        <dsp:cNvSpPr/>
      </dsp:nvSpPr>
      <dsp:spPr>
        <a:xfrm rot="18900000">
          <a:off x="1982766" y="1156539"/>
          <a:ext cx="354100" cy="450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998323" y="1284102"/>
        <a:ext cx="247870" cy="270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9F4D2-30A9-4CF6-965D-9FFD1AC99B17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1143000"/>
            <a:ext cx="4454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E7BAD-A572-4B2F-B8E3-BC3F786E4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7325A-B86C-D24A-ADF5-A468F020200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10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DBD7B9E-B6E1-A94C-ACD5-F3D6C770FCDC}"/>
              </a:ext>
            </a:extLst>
          </p:cNvPr>
          <p:cNvSpPr/>
          <p:nvPr userDrawn="1"/>
        </p:nvSpPr>
        <p:spPr>
          <a:xfrm>
            <a:off x="0" y="0"/>
            <a:ext cx="9898063" cy="5832910"/>
          </a:xfrm>
          <a:prstGeom prst="rect">
            <a:avLst/>
          </a:prstGeom>
          <a:gradFill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5352" y="3602038"/>
            <a:ext cx="5929162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979" y="6381159"/>
            <a:ext cx="694044" cy="365125"/>
          </a:xfrm>
        </p:spPr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5933" y="6385777"/>
            <a:ext cx="2227064" cy="365125"/>
          </a:xfrm>
        </p:spPr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CFE87AF4-55B7-9E4F-8691-2B1EFF2AB4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4613" y="6297150"/>
            <a:ext cx="3523864" cy="380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4248" y="1289786"/>
            <a:ext cx="6413816" cy="1617043"/>
          </a:xfrm>
          <a:noFill/>
        </p:spPr>
        <p:txBody>
          <a:bodyPr anchor="t">
            <a:normAutofit/>
          </a:bodyPr>
          <a:lstStyle>
            <a:lvl1pPr algn="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18AF402-EEE4-0F47-BEE5-9574658E5D35}"/>
              </a:ext>
            </a:extLst>
          </p:cNvPr>
          <p:cNvSpPr/>
          <p:nvPr userDrawn="1"/>
        </p:nvSpPr>
        <p:spPr>
          <a:xfrm>
            <a:off x="3484248" y="249684"/>
            <a:ext cx="6413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rebuchet MS" panose="020B0603020202020204" pitchFamily="34" charset="0"/>
              </a:rPr>
              <a:t>The Global Observing System for Climate</a:t>
            </a:r>
          </a:p>
        </p:txBody>
      </p:sp>
    </p:spTree>
    <p:extLst>
      <p:ext uri="{BB962C8B-B14F-4D97-AF65-F5344CB8AC3E}">
        <p14:creationId xmlns:p14="http://schemas.microsoft.com/office/powerpoint/2010/main" val="194206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1709739"/>
            <a:ext cx="941104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337" y="4589464"/>
            <a:ext cx="853707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492" y="834887"/>
            <a:ext cx="4447327" cy="53420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2960" y="845775"/>
            <a:ext cx="4447327" cy="53420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586" y="1"/>
            <a:ext cx="9297477" cy="7553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781" y="951880"/>
            <a:ext cx="4478797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1781" y="1775792"/>
            <a:ext cx="4478797" cy="441387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49433" y="951880"/>
            <a:ext cx="4500854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9433" y="1775792"/>
            <a:ext cx="4500854" cy="441387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7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7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1" y="0"/>
            <a:ext cx="319238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7965" y="159026"/>
            <a:ext cx="5542321" cy="608274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781" y="1779103"/>
            <a:ext cx="3192383" cy="43629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6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4" y="0"/>
            <a:ext cx="319238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07965" y="159026"/>
            <a:ext cx="5423051" cy="61125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781" y="1759225"/>
            <a:ext cx="3192383" cy="44056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13/07/2018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6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9683" y="0"/>
            <a:ext cx="9488380" cy="712269"/>
          </a:xfrm>
          <a:prstGeom prst="rect">
            <a:avLst/>
          </a:prstGeom>
          <a:solidFill>
            <a:srgbClr val="3F8D9B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92" y="801895"/>
            <a:ext cx="9069795" cy="541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8621" y="6386168"/>
            <a:ext cx="2227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1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fld id="{E57CA850-B011-4401-92D3-28535CD655E4}" type="datetimeFigureOut">
              <a:rPr lang="en-US" smtClean="0"/>
              <a:pPr/>
              <a:t>13/07/2018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3223" y="6386168"/>
            <a:ext cx="2227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1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US" dirty="0"/>
              <a:t>GCOS </a:t>
            </a:r>
            <a:fld id="{2C3691CE-051C-4B7E-A23B-B2E80E9D090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FBD2CC2-39FE-B446-BD36-026A9FE767DC}"/>
              </a:ext>
            </a:extLst>
          </p:cNvPr>
          <p:cNvGrpSpPr/>
          <p:nvPr userDrawn="1"/>
        </p:nvGrpSpPr>
        <p:grpSpPr>
          <a:xfrm rot="16200000">
            <a:off x="-3126452" y="3108445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C842CDF-A8C1-D341-B475-36183660EE3C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FAA6733E-1BC2-B54C-AC08-80C8D4A1CC3D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9052CC3-30E0-A844-A8B2-F100FEE9C3A7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807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bg1"/>
          </a:solidFill>
          <a:latin typeface="Trebuchet MS" panose="020B070302020209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937A163C-8636-3842-B4B1-1CAE27221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199" y="3109654"/>
            <a:ext cx="5082585" cy="2040377"/>
          </a:xfrm>
        </p:spPr>
        <p:txBody>
          <a:bodyPr numCol="1">
            <a:normAutofit lnSpcReduction="10000"/>
          </a:bodyPr>
          <a:lstStyle/>
          <a:p>
            <a:pPr marL="0" indent="0">
              <a:buNone/>
            </a:pPr>
            <a:r>
              <a:rPr lang="en-GB" sz="1800" dirty="0"/>
              <a:t>Networks contributing to global climate observations should be: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Free and Open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Transparent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Accurate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Useful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Timely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Use best available science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02CFED6D-DF76-7945-AB30-39914A9554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596021"/>
              </p:ext>
            </p:extLst>
          </p:nvPr>
        </p:nvGraphicFramePr>
        <p:xfrm>
          <a:off x="4378569" y="2488223"/>
          <a:ext cx="5749095" cy="4164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4A350AC5-F9E2-564D-A7E7-0ED2258C6F1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5468" y="4104277"/>
            <a:ext cx="967379" cy="947917"/>
          </a:xfrm>
          <a:prstGeom prst="rect">
            <a:avLst/>
          </a:prstGeom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xmlns="" id="{C01D7A06-DF26-FF49-8EE9-7E365DDB384B}"/>
              </a:ext>
            </a:extLst>
          </p:cNvPr>
          <p:cNvSpPr/>
          <p:nvPr/>
        </p:nvSpPr>
        <p:spPr>
          <a:xfrm>
            <a:off x="6596445" y="3912976"/>
            <a:ext cx="1325425" cy="1330518"/>
          </a:xfrm>
          <a:prstGeom prst="arc">
            <a:avLst>
              <a:gd name="adj1" fmla="val 16200000"/>
              <a:gd name="adj2" fmla="val 15195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A6C263F-69EA-9E4E-BE82-93F1A66EFD16}"/>
              </a:ext>
            </a:extLst>
          </p:cNvPr>
          <p:cNvSpPr/>
          <p:nvPr/>
        </p:nvSpPr>
        <p:spPr>
          <a:xfrm>
            <a:off x="6683130" y="4006440"/>
            <a:ext cx="1152054" cy="1143591"/>
          </a:xfrm>
          <a:prstGeom prst="rect">
            <a:avLst/>
          </a:prstGeom>
          <a:noFill/>
        </p:spPr>
        <p:txBody>
          <a:bodyPr spcFirstLastPara="1" wrap="none" lIns="74235" tIns="37118" rIns="74235" bIns="37118" numCol="1">
            <a:prstTxWarp prst="textArchDown">
              <a:avLst>
                <a:gd name="adj" fmla="val 16423576"/>
              </a:avLst>
            </a:prstTxWarp>
            <a:spAutoFit/>
          </a:bodyPr>
          <a:lstStyle/>
          <a:p>
            <a:pPr algn="ctr"/>
            <a:r>
              <a:rPr 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Advocate (3) Coordinate (4)  and Communicate (5)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CE4AC845-A631-5040-A2BB-7B4C76CF3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82" y="-1175"/>
            <a:ext cx="9488380" cy="71226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GCOS Strategy: advocate-coordinate-communicate</a:t>
            </a:r>
            <a:endParaRPr lang="en-GB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FA56105E-939A-D74C-9C11-DDC567147B81}"/>
              </a:ext>
            </a:extLst>
          </p:cNvPr>
          <p:cNvSpPr/>
          <p:nvPr/>
        </p:nvSpPr>
        <p:spPr>
          <a:xfrm>
            <a:off x="1362808" y="939258"/>
            <a:ext cx="8384602" cy="484593"/>
          </a:xfrm>
          <a:prstGeom prst="roundRect">
            <a:avLst/>
          </a:prstGeom>
          <a:solidFill>
            <a:srgbClr val="03B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a world where users have free access to the climate-related information they need </a:t>
            </a:r>
            <a:endParaRPr lang="en-GB" sz="1600" b="1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1BA44444-10DA-0E4E-9DE0-EFE43AB5E1DC}"/>
              </a:ext>
            </a:extLst>
          </p:cNvPr>
          <p:cNvSpPr/>
          <p:nvPr/>
        </p:nvSpPr>
        <p:spPr>
          <a:xfrm>
            <a:off x="1362807" y="1619750"/>
            <a:ext cx="8384601" cy="716299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to ensure the availability and quality of observations necessary to monitor, understand and predict the global climate system so that communities and nations can live successfully with climate variability and change</a:t>
            </a:r>
            <a:endParaRPr lang="en-GB" sz="1400" b="1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F383EE81-C4B9-DD47-A718-2101F10DCD82}"/>
              </a:ext>
            </a:extLst>
          </p:cNvPr>
          <p:cNvSpPr/>
          <p:nvPr/>
        </p:nvSpPr>
        <p:spPr>
          <a:xfrm>
            <a:off x="660828" y="842609"/>
            <a:ext cx="9237235" cy="633004"/>
          </a:xfrm>
          <a:prstGeom prst="roundRect">
            <a:avLst/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GB" sz="1600" b="1" i="1">
                <a:solidFill>
                  <a:schemeClr val="tx1"/>
                </a:solidFill>
              </a:rPr>
              <a:t>Vision</a:t>
            </a:r>
            <a:endParaRPr lang="en-GB" sz="1600" b="1">
              <a:solidFill>
                <a:schemeClr val="tx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xmlns="" id="{E7F169F7-B890-3D4E-B0C4-B01E6305FE67}"/>
              </a:ext>
            </a:extLst>
          </p:cNvPr>
          <p:cNvSpPr/>
          <p:nvPr/>
        </p:nvSpPr>
        <p:spPr>
          <a:xfrm>
            <a:off x="660828" y="1553191"/>
            <a:ext cx="9237235" cy="883269"/>
          </a:xfrm>
          <a:prstGeom prst="roundRect">
            <a:avLst/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GB" sz="1600" b="1" i="1">
                <a:solidFill>
                  <a:schemeClr val="tx1"/>
                </a:solidFill>
              </a:rPr>
              <a:t>Aim</a:t>
            </a:r>
            <a:endParaRPr lang="en-GB" sz="1600" b="1">
              <a:solidFill>
                <a:schemeClr val="tx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E57923E-D184-2E41-A459-19E4EED8E4F7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29" y="6242539"/>
            <a:ext cx="4276704" cy="4616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8C7E067-7160-C94A-8715-55D035DF26B8}"/>
              </a:ext>
            </a:extLst>
          </p:cNvPr>
          <p:cNvSpPr txBox="1"/>
          <p:nvPr/>
        </p:nvSpPr>
        <p:spPr>
          <a:xfrm>
            <a:off x="878793" y="5873207"/>
            <a:ext cx="1698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GCOS Sponsors:</a:t>
            </a:r>
          </a:p>
        </p:txBody>
      </p:sp>
    </p:spTree>
    <p:extLst>
      <p:ext uri="{BB962C8B-B14F-4D97-AF65-F5344CB8AC3E}">
        <p14:creationId xmlns:p14="http://schemas.microsoft.com/office/powerpoint/2010/main" val="20912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7FF2700A-AA30-974B-8DB1-0C85175CE90E}"/>
              </a:ext>
            </a:extLst>
          </p:cNvPr>
          <p:cNvSpPr/>
          <p:nvPr/>
        </p:nvSpPr>
        <p:spPr>
          <a:xfrm>
            <a:off x="762977" y="331662"/>
            <a:ext cx="8984433" cy="484593"/>
          </a:xfrm>
          <a:prstGeom prst="roundRect">
            <a:avLst/>
          </a:prstGeom>
          <a:solidFill>
            <a:srgbClr val="03B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i="1" dirty="0"/>
              <a:t>a world where users have free access to the climate-related information they need </a:t>
            </a:r>
            <a:endParaRPr lang="en-GB" sz="16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07B86209-93BD-D44A-BD88-231A66C82DF4}"/>
              </a:ext>
            </a:extLst>
          </p:cNvPr>
          <p:cNvSpPr/>
          <p:nvPr/>
        </p:nvSpPr>
        <p:spPr>
          <a:xfrm>
            <a:off x="762977" y="1012154"/>
            <a:ext cx="8984432" cy="692765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i="1" dirty="0"/>
              <a:t>to ensure the availability and quality of observations necessary to monitor, understand and predict the global climate system so that communities and nations can live successfully with climate variability and change</a:t>
            </a:r>
            <a:endParaRPr lang="en-GB" sz="14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A7131622-0F62-FD40-9472-3A1F418DE954}"/>
              </a:ext>
            </a:extLst>
          </p:cNvPr>
          <p:cNvSpPr/>
          <p:nvPr/>
        </p:nvSpPr>
        <p:spPr>
          <a:xfrm>
            <a:off x="762977" y="1857676"/>
            <a:ext cx="1368292" cy="702680"/>
          </a:xfrm>
          <a:prstGeom prst="roundRect">
            <a:avLst/>
          </a:prstGeom>
          <a:solidFill>
            <a:srgbClr val="FF9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Free and Open</a:t>
            </a:r>
            <a:endParaRPr lang="en-GB" altLang="en-US" sz="1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4D400C27-A89F-7141-9B02-C870333C459B}"/>
              </a:ext>
            </a:extLst>
          </p:cNvPr>
          <p:cNvSpPr/>
          <p:nvPr/>
        </p:nvSpPr>
        <p:spPr>
          <a:xfrm>
            <a:off x="2286205" y="1857676"/>
            <a:ext cx="1368292" cy="702680"/>
          </a:xfrm>
          <a:prstGeom prst="roundRect">
            <a:avLst/>
          </a:prstGeom>
          <a:solidFill>
            <a:srgbClr val="FF9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Transparent</a:t>
            </a:r>
            <a:endParaRPr lang="en-GB" altLang="en-US" sz="1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1474F9BF-27E6-0F43-A6DA-769C8A26B415}"/>
              </a:ext>
            </a:extLst>
          </p:cNvPr>
          <p:cNvSpPr/>
          <p:nvPr/>
        </p:nvSpPr>
        <p:spPr>
          <a:xfrm>
            <a:off x="3809434" y="1857676"/>
            <a:ext cx="1368292" cy="702680"/>
          </a:xfrm>
          <a:prstGeom prst="roundRect">
            <a:avLst/>
          </a:prstGeom>
          <a:solidFill>
            <a:srgbClr val="FF9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Accurate</a:t>
            </a:r>
            <a:r>
              <a:rPr lang="en-GB" altLang="en-US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CF756036-88A7-8A43-9BFE-46DC43C99DFD}"/>
              </a:ext>
            </a:extLst>
          </p:cNvPr>
          <p:cNvSpPr/>
          <p:nvPr/>
        </p:nvSpPr>
        <p:spPr>
          <a:xfrm>
            <a:off x="5332662" y="1857676"/>
            <a:ext cx="1368292" cy="702680"/>
          </a:xfrm>
          <a:prstGeom prst="roundRect">
            <a:avLst/>
          </a:prstGeom>
          <a:solidFill>
            <a:srgbClr val="FF9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Useful</a:t>
            </a:r>
            <a:r>
              <a:rPr lang="en-GB" altLang="en-US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27333ADB-E8E6-7641-B284-B7D699DA3E0B}"/>
              </a:ext>
            </a:extLst>
          </p:cNvPr>
          <p:cNvSpPr/>
          <p:nvPr/>
        </p:nvSpPr>
        <p:spPr>
          <a:xfrm>
            <a:off x="6855891" y="1857676"/>
            <a:ext cx="1368292" cy="702680"/>
          </a:xfrm>
          <a:prstGeom prst="roundRect">
            <a:avLst/>
          </a:prstGeom>
          <a:solidFill>
            <a:srgbClr val="FF9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Timely</a:t>
            </a:r>
            <a:endParaRPr lang="en-GB" altLang="en-US" sz="1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E9CA3A49-C9B2-A042-A9E5-FBFE02C58F82}"/>
              </a:ext>
            </a:extLst>
          </p:cNvPr>
          <p:cNvSpPr/>
          <p:nvPr/>
        </p:nvSpPr>
        <p:spPr>
          <a:xfrm>
            <a:off x="781380" y="2749503"/>
            <a:ext cx="3996601" cy="1127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Identify user needs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…the needs of </a:t>
            </a: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adaptation and mitigation to climate change, support sustainable development, the requirements of the UNFCCC and other multilateral environmental agreements </a:t>
            </a:r>
            <a:endParaRPr lang="en-GB" alt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8A964033-6EE2-1D4B-ABC5-92F6CF451696}"/>
              </a:ext>
            </a:extLst>
          </p:cNvPr>
          <p:cNvSpPr/>
          <p:nvPr/>
        </p:nvSpPr>
        <p:spPr>
          <a:xfrm>
            <a:off x="781380" y="3969311"/>
            <a:ext cx="3996601" cy="1127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ensure that climate </a:t>
            </a: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observations are enhanced and continued into the future 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to, in order </a:t>
            </a: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to fully monitor the Earth’s water and carbon cycles and energy</a:t>
            </a:r>
            <a:endParaRPr lang="en-GB" alt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F081783E-7370-4E4E-BA27-56D9FAEEBCC2}"/>
              </a:ext>
            </a:extLst>
          </p:cNvPr>
          <p:cNvSpPr/>
          <p:nvPr/>
        </p:nvSpPr>
        <p:spPr>
          <a:xfrm>
            <a:off x="5153234" y="2733825"/>
            <a:ext cx="3855847" cy="683181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Review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and update the </a:t>
            </a: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Essential Climate Variables to meet user needs,  </a:t>
            </a:r>
            <a:endParaRPr lang="en-GB" altLang="en-US" sz="1400" dirty="0">
              <a:solidFill>
                <a:schemeClr val="bg1"/>
              </a:solidFill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13306699-B488-EE4C-AB86-595157977DA2}"/>
              </a:ext>
            </a:extLst>
          </p:cNvPr>
          <p:cNvSpPr/>
          <p:nvPr/>
        </p:nvSpPr>
        <p:spPr>
          <a:xfrm>
            <a:off x="5153234" y="3463672"/>
            <a:ext cx="3855847" cy="683181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Prepare plans and guidance 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for the global climate observation system. </a:t>
            </a: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Assist with improving the observational infrastructure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GB" alt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xmlns="" id="{6E878EDE-6328-2247-B767-CF250FA5850C}"/>
              </a:ext>
            </a:extLst>
          </p:cNvPr>
          <p:cNvSpPr/>
          <p:nvPr/>
        </p:nvSpPr>
        <p:spPr>
          <a:xfrm>
            <a:off x="5153234" y="5653215"/>
            <a:ext cx="3855847" cy="683181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400" b="1" dirty="0"/>
              <a:t>Advocate</a:t>
            </a:r>
            <a:r>
              <a:rPr lang="en-GB" sz="1400" dirty="0"/>
              <a:t> </a:t>
            </a:r>
            <a:r>
              <a:rPr lang="en-GB" sz="1400" dirty="0" smtClean="0"/>
              <a:t>for data </a:t>
            </a:r>
            <a:r>
              <a:rPr lang="en-GB" sz="1400" dirty="0"/>
              <a:t>repositories with </a:t>
            </a:r>
            <a:r>
              <a:rPr lang="en-GB" sz="1400" b="1" dirty="0"/>
              <a:t>open access to all climate data</a:t>
            </a:r>
            <a:r>
              <a:rPr lang="en-GB" sz="1400" dirty="0"/>
              <a:t>. 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F227A817-1787-C74D-85CC-DBF2FC55F35F}"/>
              </a:ext>
            </a:extLst>
          </p:cNvPr>
          <p:cNvSpPr/>
          <p:nvPr/>
        </p:nvSpPr>
        <p:spPr>
          <a:xfrm>
            <a:off x="5153234" y="4193519"/>
            <a:ext cx="3855847" cy="683181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Coordinate 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with the </a:t>
            </a:r>
            <a:r>
              <a:rPr lang="en-GB" altLang="en-US" sz="14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disparate observing systems</a:t>
            </a:r>
            <a:r>
              <a:rPr lang="en-GB" altLang="en-US" sz="1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xmlns="" id="{8757EC19-DAAD-B241-BFB1-B6A496062421}"/>
              </a:ext>
            </a:extLst>
          </p:cNvPr>
          <p:cNvSpPr/>
          <p:nvPr/>
        </p:nvSpPr>
        <p:spPr>
          <a:xfrm>
            <a:off x="5153234" y="4923367"/>
            <a:ext cx="3855847" cy="683181"/>
          </a:xfrm>
          <a:prstGeom prst="roundRect">
            <a:avLst/>
          </a:prstGeom>
          <a:solidFill>
            <a:srgbClr val="039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400" b="1" dirty="0"/>
              <a:t>Communicate</a:t>
            </a:r>
            <a:r>
              <a:rPr lang="en-GB" sz="1400" dirty="0"/>
              <a:t> with </a:t>
            </a:r>
            <a:r>
              <a:rPr lang="en-GB" sz="1400" b="1" dirty="0"/>
              <a:t>users, policy makers, funding agencies and the media </a:t>
            </a:r>
            <a:r>
              <a:rPr lang="en-GB" sz="1400" dirty="0"/>
              <a:t>to explain the benefits of, and needs for, improved climate observations. 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xmlns="" id="{C1B6863D-B075-964E-89C1-D5EBF3439ED5}"/>
              </a:ext>
            </a:extLst>
          </p:cNvPr>
          <p:cNvSpPr/>
          <p:nvPr/>
        </p:nvSpPr>
        <p:spPr>
          <a:xfrm>
            <a:off x="0" y="235013"/>
            <a:ext cx="9898063" cy="633004"/>
          </a:xfrm>
          <a:prstGeom prst="roundRect">
            <a:avLst/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GB" sz="1299" i="1">
                <a:solidFill>
                  <a:schemeClr val="tx1"/>
                </a:solidFill>
              </a:rPr>
              <a:t>Vision</a:t>
            </a:r>
            <a:endParaRPr lang="en-GB" sz="1299">
              <a:solidFill>
                <a:schemeClr val="tx1"/>
              </a:solidFill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ECE9F81B-FC91-F142-B253-6EA448B374CD}"/>
              </a:ext>
            </a:extLst>
          </p:cNvPr>
          <p:cNvSpPr/>
          <p:nvPr/>
        </p:nvSpPr>
        <p:spPr>
          <a:xfrm>
            <a:off x="0" y="945596"/>
            <a:ext cx="9898063" cy="799398"/>
          </a:xfrm>
          <a:prstGeom prst="roundRect">
            <a:avLst/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GB" sz="1299" i="1">
                <a:solidFill>
                  <a:schemeClr val="tx1"/>
                </a:solidFill>
              </a:rPr>
              <a:t>Aim</a:t>
            </a:r>
            <a:endParaRPr lang="en-GB" sz="1299">
              <a:solidFill>
                <a:schemeClr val="tx1"/>
              </a:solidFill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xmlns="" id="{6CA74A0A-F469-C246-A186-FFD33CA5D735}"/>
              </a:ext>
            </a:extLst>
          </p:cNvPr>
          <p:cNvSpPr/>
          <p:nvPr/>
        </p:nvSpPr>
        <p:spPr>
          <a:xfrm>
            <a:off x="0" y="1796756"/>
            <a:ext cx="9898064" cy="797849"/>
          </a:xfrm>
          <a:prstGeom prst="roundRect">
            <a:avLst/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GB" sz="1299" i="1">
                <a:solidFill>
                  <a:schemeClr val="tx1"/>
                </a:solidFill>
              </a:rPr>
              <a:t>Principles</a:t>
            </a:r>
            <a:endParaRPr lang="en-GB" sz="1299">
              <a:solidFill>
                <a:schemeClr val="tx1"/>
              </a:solidFill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8013E5D9-83F3-7945-B3C3-C9FCAB659311}"/>
              </a:ext>
            </a:extLst>
          </p:cNvPr>
          <p:cNvSpPr/>
          <p:nvPr/>
        </p:nvSpPr>
        <p:spPr>
          <a:xfrm>
            <a:off x="0" y="2659613"/>
            <a:ext cx="4928412" cy="3770072"/>
          </a:xfrm>
          <a:prstGeom prst="roundRect">
            <a:avLst>
              <a:gd name="adj" fmla="val 4876"/>
            </a:avLst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GB" sz="1624" i="1">
                <a:solidFill>
                  <a:schemeClr val="tx1"/>
                </a:solidFill>
              </a:rPr>
              <a:t>Strategic Goals</a:t>
            </a:r>
            <a:endParaRPr lang="en-GB" sz="1624">
              <a:solidFill>
                <a:schemeClr val="tx1"/>
              </a:solidFill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xmlns="" id="{861336C3-047B-EC4C-9C73-F448F45FA6A3}"/>
              </a:ext>
            </a:extLst>
          </p:cNvPr>
          <p:cNvSpPr/>
          <p:nvPr/>
        </p:nvSpPr>
        <p:spPr>
          <a:xfrm>
            <a:off x="4964498" y="2659613"/>
            <a:ext cx="4933566" cy="3744923"/>
          </a:xfrm>
          <a:prstGeom prst="roundRect">
            <a:avLst>
              <a:gd name="adj" fmla="val 4105"/>
            </a:avLst>
          </a:prstGeom>
          <a:noFill/>
          <a:ln w="31750">
            <a:solidFill>
              <a:srgbClr val="03B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pPr algn="ctr"/>
            <a:r>
              <a:rPr lang="en-GB" sz="1624" i="1">
                <a:solidFill>
                  <a:schemeClr val="tx1"/>
                </a:solidFill>
              </a:rPr>
              <a:t>Components</a:t>
            </a:r>
            <a:endParaRPr lang="en-GB" sz="1624">
              <a:solidFill>
                <a:schemeClr val="tx1"/>
              </a:solidFill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3F7D9C6E-408E-CA4C-AFA2-446B1B878BCC}"/>
              </a:ext>
            </a:extLst>
          </p:cNvPr>
          <p:cNvSpPr/>
          <p:nvPr/>
        </p:nvSpPr>
        <p:spPr>
          <a:xfrm>
            <a:off x="8379117" y="1857676"/>
            <a:ext cx="1368292" cy="702680"/>
          </a:xfrm>
          <a:prstGeom prst="roundRect">
            <a:avLst/>
          </a:prstGeom>
          <a:solidFill>
            <a:srgbClr val="FF9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best </a:t>
            </a:r>
            <a:r>
              <a:rPr lang="en-GB" alt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available science</a:t>
            </a:r>
            <a:endParaRPr lang="en-GB" altLang="en-US" sz="1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xmlns="" id="{2AAF0EAF-07EA-814B-8B61-21D309CDF62A}"/>
              </a:ext>
            </a:extLst>
          </p:cNvPr>
          <p:cNvSpPr/>
          <p:nvPr/>
        </p:nvSpPr>
        <p:spPr>
          <a:xfrm>
            <a:off x="781380" y="5189119"/>
            <a:ext cx="3996601" cy="1127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Advocate for </a:t>
            </a:r>
            <a:r>
              <a:rPr lang="en-GB" altLang="en-US" sz="1400" b="1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free and open access to relevant data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91B60595-8047-234E-88F8-6B72AB6B2761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4777981" y="3075415"/>
            <a:ext cx="375253" cy="0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41B40DA5-251E-C241-A8B2-599CAD007E31}"/>
              </a:ext>
            </a:extLst>
          </p:cNvPr>
          <p:cNvCxnSpPr>
            <a:cxnSpLocks/>
          </p:cNvCxnSpPr>
          <p:nvPr/>
        </p:nvCxnSpPr>
        <p:spPr>
          <a:xfrm flipH="1">
            <a:off x="4776347" y="6026021"/>
            <a:ext cx="375253" cy="0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Brace 2">
            <a:extLst>
              <a:ext uri="{FF2B5EF4-FFF2-40B4-BE49-F238E27FC236}">
                <a16:creationId xmlns:a16="http://schemas.microsoft.com/office/drawing/2014/main" xmlns="" id="{DEB15751-9E36-664D-B573-4698D71294F8}"/>
              </a:ext>
            </a:extLst>
          </p:cNvPr>
          <p:cNvSpPr/>
          <p:nvPr/>
        </p:nvSpPr>
        <p:spPr>
          <a:xfrm>
            <a:off x="4928412" y="3463672"/>
            <a:ext cx="224822" cy="2142875"/>
          </a:xfrm>
          <a:prstGeom prst="leftBrac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61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53495102-D45E-4E48-A3A3-786637143A97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4777981" y="4533296"/>
            <a:ext cx="278561" cy="0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35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7637</TotalTime>
  <Words>350</Words>
  <Application>Microsoft Office PowerPoint</Application>
  <PresentationFormat>Custom</PresentationFormat>
  <Paragraphs>45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GCOS Strategy: advocate-coordinate-communicate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GCOS</dc:creator>
  <cp:lastModifiedBy>Carolin Richter</cp:lastModifiedBy>
  <cp:revision>329</cp:revision>
  <dcterms:created xsi:type="dcterms:W3CDTF">2016-11-01T07:33:17Z</dcterms:created>
  <dcterms:modified xsi:type="dcterms:W3CDTF">2018-07-13T07:29:18Z</dcterms:modified>
</cp:coreProperties>
</file>