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3"/>
  </p:notesMasterIdLst>
  <p:handoutMasterIdLst>
    <p:handoutMasterId r:id="rId4"/>
  </p:handoutMasterIdLst>
  <p:sldIdLst>
    <p:sldId id="34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C9D"/>
    <a:srgbClr val="7FD8F7"/>
    <a:srgbClr val="0A8F9D"/>
    <a:srgbClr val="FF9E26"/>
    <a:srgbClr val="FF7000"/>
    <a:srgbClr val="FDEEE7"/>
    <a:srgbClr val="00B1F0"/>
    <a:srgbClr val="CDEBFB"/>
    <a:srgbClr val="ABD2DB"/>
    <a:srgbClr val="F59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71" autoAdjust="0"/>
    <p:restoredTop sz="84519" autoAdjust="0"/>
  </p:normalViewPr>
  <p:slideViewPr>
    <p:cSldViewPr snapToGrid="0">
      <p:cViewPr>
        <p:scale>
          <a:sx n="70" d="100"/>
          <a:sy n="70" d="100"/>
        </p:scale>
        <p:origin x="-1282" y="-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61749E-D54B-488E-A618-177CD49A9465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5D9BD9-8DA5-46D5-94E1-7CFB4466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21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09F4D2-30A9-4CF6-965D-9FFD1AC99B17}" type="datetimeFigureOut">
              <a:rPr lang="en-US" smtClean="0"/>
              <a:t>20/09/2018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4E7BAD-A572-4B2F-B8E3-BC3F786E4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6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el 1">
            <a:extLst>
              <a:ext uri="{FF2B5EF4-FFF2-40B4-BE49-F238E27FC236}">
                <a16:creationId xmlns="" xmlns:a16="http://schemas.microsoft.com/office/drawing/2014/main" id="{A9602052-E677-A145-A7B9-1772221C34C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0"/>
            <a:ext cx="12192000" cy="5832909"/>
          </a:xfrm>
          <a:prstGeom prst="rect">
            <a:avLst/>
          </a:prstGeom>
          <a:gradFill flip="none" rotWithShape="1">
            <a:gsLst>
              <a:gs pos="93000">
                <a:srgbClr val="273374"/>
              </a:gs>
              <a:gs pos="0">
                <a:srgbClr val="0684C8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lIns="0" tIns="44450" rIns="0" bIns="44450" anchor="ctr"/>
          <a:lstStyle>
            <a:lvl1pPr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endParaRPr lang="en-US" altLang="en-US" sz="5400" dirty="0">
              <a:solidFill>
                <a:srgbClr val="FFFFFF"/>
              </a:solidFill>
              <a:latin typeface="Arial Bold" pitchFamily="1" charset="0"/>
              <a:cs typeface="+mn-cs"/>
              <a:sym typeface="Arial Bold" pitchFamily="1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7B3A4197-B573-8B4C-9E2B-71896E6B2D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4286019" cy="5832910"/>
          </a:xfrm>
          <a:prstGeom prst="rect">
            <a:avLst/>
          </a:prstGeom>
          <a:ln w="12700">
            <a:noFill/>
          </a:ln>
          <a:effectLst/>
        </p:spPr>
      </p:pic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CFACB681-1377-B24E-A043-8B9D0456A6A9}"/>
              </a:ext>
            </a:extLst>
          </p:cNvPr>
          <p:cNvGrpSpPr/>
          <p:nvPr userDrawn="1"/>
        </p:nvGrpSpPr>
        <p:grpSpPr>
          <a:xfrm>
            <a:off x="6300013" y="6006009"/>
            <a:ext cx="5606127" cy="655220"/>
            <a:chOff x="670662" y="33643612"/>
            <a:chExt cx="16170120" cy="1860332"/>
          </a:xfrm>
        </p:grpSpPr>
        <p:pic>
          <p:nvPicPr>
            <p:cNvPr id="10" name="Picture 9">
              <a:extLst>
                <a:ext uri="{FF2B5EF4-FFF2-40B4-BE49-F238E27FC236}">
                  <a16:creationId xmlns="" xmlns:a16="http://schemas.microsoft.com/office/drawing/2014/main" id="{2706FBA5-885C-1C40-BF26-3722824387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739682" y="33699526"/>
              <a:ext cx="11101100" cy="1804418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="" xmlns:a16="http://schemas.microsoft.com/office/drawing/2014/main" id="{72C40745-74AE-744C-8A30-9F3076F6D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0662" y="33643612"/>
              <a:ext cx="4946107" cy="17229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994621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20/09/2018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E2FB2FDB-649F-924F-AD14-DD591969B323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76726A96-8897-5B4F-88BE-825038A2FCFB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66835754-BCDE-2447-B396-5F7ED03B0557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0C1D9C40-F1F1-A348-B060-66B127A27212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202593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20/09/2018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85795D56-B803-5C40-BE57-F14EF3111986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14AA896C-E16D-CA43-8711-4540F7F8D31C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CC083E3A-5A76-5B4E-B27E-A9A4605B0EFE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99CDCCA1-0B68-EB4D-B8AD-5534A8A81752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65546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969B0E49-622A-B04F-ABFF-ADC724E4704A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8C188CDF-2566-9743-9871-CC149C8FF615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FB768F5C-B991-654E-A562-66F9846A0115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A9D99473-AF1C-B044-9BC5-7417F87E570B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385794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A8F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solidFill>
            <a:srgbClr val="0CADEA"/>
          </a:solidFill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rgbClr val="F5911E"/>
          </a:solidFill>
        </p:spPr>
        <p:txBody>
          <a:bodyPr/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AEE0DD17-5FB9-5A44-B326-B8752E3ECCF2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8A08A6B9-94A5-CC42-B7DA-ECFF9C34D8A4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2D595DE8-41C8-6B43-8F89-3D2683C9D297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0B506D1F-AE50-514E-80B4-2578B43050E6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9096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966651"/>
            <a:ext cx="5181600" cy="565621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966651"/>
            <a:ext cx="5181600" cy="56562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5116AA56-6D83-334F-9373-7CE035F18922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5866C536-27E6-A74D-BF01-1AFC5D9A8EA0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8D5EB561-2F57-4444-BFCB-1C9D28B102D1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962FEFBA-4DCF-8542-B93F-3B79A998C488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812025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rgbClr val="0A8F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975769"/>
            <a:ext cx="5157787" cy="823912"/>
          </a:xfrm>
          <a:solidFill>
            <a:srgbClr val="F5911E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799680"/>
            <a:ext cx="5157787" cy="4810125"/>
          </a:xfrm>
          <a:solidFill>
            <a:srgbClr val="0CADE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75769"/>
            <a:ext cx="5183188" cy="823912"/>
          </a:xfrm>
          <a:solidFill>
            <a:srgbClr val="F5911E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799680"/>
            <a:ext cx="5183188" cy="4810125"/>
          </a:xfrm>
          <a:solidFill>
            <a:srgbClr val="0CADE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FC4ED04-0D5E-C245-8DDA-343802F780CB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7FC11F50-95C4-724D-B2FA-63C05392D760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CA74969E-2081-E048-9869-2C19614BBF7B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C6F4FB13-A645-C342-B87E-6F06FC93602C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917CB9AD-C0B9-834D-BEFA-87206FAA645D}"/>
              </a:ext>
            </a:extLst>
          </p:cNvPr>
          <p:cNvSpPr txBox="1">
            <a:spLocks/>
          </p:cNvSpPr>
          <p:nvPr userDrawn="1"/>
        </p:nvSpPr>
        <p:spPr>
          <a:xfrm>
            <a:off x="522514" y="0"/>
            <a:ext cx="11288486" cy="862149"/>
          </a:xfrm>
          <a:prstGeom prst="rect">
            <a:avLst/>
          </a:prstGeom>
          <a:solidFill>
            <a:srgbClr val="0A8F9D"/>
          </a:solidFill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19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0"/>
            <a:ext cx="11669486" cy="86214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20/09/2018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A53E29BE-EFFE-8143-83E7-DDB6F29B1C80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CC82B73B-DB42-484B-8D34-1C2974FFA749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FB5A47E3-9D06-5C4F-932F-1A902B555AA1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E6358DE-F7EF-4E4C-9791-456F93818689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90497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20/09/2018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E693F1C5-AF43-8A49-96DD-B26C8E12525E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F6BF5B1E-5EE5-E44F-A384-4BD4321E9BB9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A878F672-D2C3-F84E-9269-BFED76F0692A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3021D26B-C2BE-3541-B71C-DFBB90FB6FBC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85851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20/09/2018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C55C3FDE-9305-A94D-9133-D1D0466B9049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74A40998-D780-4442-BA7A-2C041D244D94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97D41FE7-9C4D-224E-9D6A-A381F5344625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40133759-4EF1-584E-A6A4-AF1E7C5FC05D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436583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20/09/2018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4B31552C-2CBB-1F40-8F94-22DA5E3D90FD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CCAA5A53-DC43-ED4B-8A2E-74ED665B1109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3FB738E4-0780-1046-B1DD-1EF5557B9C0E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19E5DCED-3D05-1D4E-A80F-3F6ED930F229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17023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514" y="0"/>
            <a:ext cx="11669486" cy="862149"/>
          </a:xfrm>
          <a:prstGeom prst="rect">
            <a:avLst/>
          </a:prstGeom>
          <a:solidFill>
            <a:srgbClr val="0A8F9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45028"/>
            <a:ext cx="10515600" cy="5603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754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ransition>
    <p:fade/>
  </p:transition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fr-CH" dirty="0">
                <a:latin typeface="Trebuchet MS" panose="020B0603020202020204" pitchFamily="34" charset="0"/>
              </a:rPr>
              <a:t>Time Plan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10836" y="6706706"/>
            <a:ext cx="11388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800" kern="0" dirty="0">
                <a:solidFill>
                  <a:srgbClr val="273375"/>
                </a:solidFill>
                <a:cs typeface="Arial"/>
              </a:rPr>
              <a:t>.</a:t>
            </a:r>
            <a:endParaRPr lang="fr-CH" sz="3600" kern="0" dirty="0">
              <a:cs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296474"/>
              </p:ext>
            </p:extLst>
          </p:nvPr>
        </p:nvGraphicFramePr>
        <p:xfrm>
          <a:off x="644940" y="1092793"/>
          <a:ext cx="11557942" cy="4141092"/>
        </p:xfrm>
        <a:graphic>
          <a:graphicData uri="http://schemas.openxmlformats.org/drawingml/2006/table">
            <a:tbl>
              <a:tblPr firstRow="1" firstCol="1" bandRow="1"/>
              <a:tblGrid>
                <a:gridCol w="1713852"/>
                <a:gridCol w="448721"/>
                <a:gridCol w="449592"/>
                <a:gridCol w="449592"/>
                <a:gridCol w="449592"/>
                <a:gridCol w="378724"/>
                <a:gridCol w="341787"/>
                <a:gridCol w="391886"/>
                <a:gridCol w="365925"/>
                <a:gridCol w="386264"/>
                <a:gridCol w="448721"/>
                <a:gridCol w="344861"/>
                <a:gridCol w="362635"/>
                <a:gridCol w="449592"/>
                <a:gridCol w="449592"/>
                <a:gridCol w="327496"/>
                <a:gridCol w="326571"/>
                <a:gridCol w="502150"/>
                <a:gridCol w="449592"/>
                <a:gridCol w="448721"/>
                <a:gridCol w="384794"/>
                <a:gridCol w="351628"/>
                <a:gridCol w="464605"/>
                <a:gridCol w="395931"/>
                <a:gridCol w="475118"/>
              </a:tblGrid>
              <a:tr h="235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en-GB" sz="16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2018</a:t>
                      </a:r>
                      <a:endParaRPr lang="en-GB" sz="16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2019</a:t>
                      </a:r>
                      <a:endParaRPr lang="en-GB" sz="16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2020</a:t>
                      </a:r>
                      <a:endParaRPr lang="en-GB" sz="16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2021</a:t>
                      </a:r>
                      <a:endParaRPr lang="en-GB" sz="16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2022</a:t>
                      </a:r>
                      <a:endParaRPr lang="en-GB" sz="16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71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</a:t>
                      </a:r>
                      <a:endParaRPr lang="en-GB" sz="105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71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Adaptation Workshop (coastal)</a:t>
                      </a:r>
                      <a:endParaRPr lang="en-GB" sz="14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71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Hold Regional Workshops</a:t>
                      </a:r>
                      <a:endParaRPr lang="en-GB" sz="14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Pacific</a:t>
                      </a:r>
                      <a:endParaRPr lang="en-GB" sz="14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Africa</a:t>
                      </a:r>
                      <a:endParaRPr lang="en-GB" sz="12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TBD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TBD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TBD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71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Strategy &amp; Comm. Plan</a:t>
                      </a:r>
                      <a:endParaRPr lang="en-GB" sz="14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EC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Cg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71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Indicators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22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Science Conference</a:t>
                      </a:r>
                      <a:endParaRPr lang="en-GB" sz="14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497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513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Revise 2015 Status Report</a:t>
                      </a:r>
                      <a:endParaRPr lang="en-GB" sz="14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AR6 </a:t>
                      </a:r>
                      <a:r>
                        <a:rPr lang="en-GB" sz="9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n-GB" sz="12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AR6 WG</a:t>
                      </a:r>
                      <a:endParaRPr lang="en-GB" sz="12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en-GB" sz="12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AR6 WG</a:t>
                      </a:r>
                      <a:endParaRPr lang="en-GB" sz="12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en-GB" sz="12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57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Revise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IP-2016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2339440" y="882476"/>
            <a:ext cx="9883216" cy="4265246"/>
            <a:chOff x="2328554" y="1509626"/>
            <a:chExt cx="9883216" cy="4265246"/>
          </a:xfrm>
        </p:grpSpPr>
        <p:sp>
          <p:nvSpPr>
            <p:cNvPr id="4" name="TextBox 3"/>
            <p:cNvSpPr txBox="1"/>
            <p:nvPr/>
          </p:nvSpPr>
          <p:spPr>
            <a:xfrm>
              <a:off x="10374087" y="1509626"/>
              <a:ext cx="18376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b="1" dirty="0" smtClean="0"/>
                <a:t>2023 Global </a:t>
              </a:r>
              <a:r>
                <a:rPr lang="fr-CH" sz="1400" b="1" dirty="0" err="1" smtClean="0"/>
                <a:t>Stocktake</a:t>
              </a:r>
              <a:endParaRPr lang="en-GB" sz="14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583382" y="4354286"/>
              <a:ext cx="4562104" cy="4245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221686" y="4354286"/>
              <a:ext cx="304800" cy="42454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50925" y="4816929"/>
              <a:ext cx="2047504" cy="424543"/>
            </a:xfrm>
            <a:prstGeom prst="rect">
              <a:avLst/>
            </a:prstGeom>
            <a:solidFill>
              <a:srgbClr val="7FD8F7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526486" y="4816928"/>
              <a:ext cx="304800" cy="42454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97980" y="5350329"/>
              <a:ext cx="3582389" cy="42454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800114" y="5317672"/>
              <a:ext cx="304800" cy="42454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328554" y="3907972"/>
              <a:ext cx="2167246" cy="42454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28554" y="3445329"/>
              <a:ext cx="4148446" cy="42454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679371" y="2979966"/>
              <a:ext cx="468089" cy="21227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855028" y="2979966"/>
              <a:ext cx="468089" cy="21227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38901" y="2979966"/>
              <a:ext cx="468089" cy="21227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629891" y="2979966"/>
              <a:ext cx="468089" cy="21227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198429" y="2979966"/>
              <a:ext cx="468089" cy="21227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12401" y="2465614"/>
              <a:ext cx="426499" cy="42454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2339440" y="5147722"/>
            <a:ext cx="9852560" cy="1187102"/>
          </a:xfrm>
          <a:prstGeom prst="rect">
            <a:avLst/>
          </a:prstGeom>
          <a:solidFill>
            <a:srgbClr val="FCCC9D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 rot="10800000">
            <a:off x="2992294" y="5235626"/>
            <a:ext cx="600281" cy="525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Down Arrow 27"/>
          <p:cNvSpPr/>
          <p:nvPr/>
        </p:nvSpPr>
        <p:spPr>
          <a:xfrm rot="10800000">
            <a:off x="9456246" y="5232775"/>
            <a:ext cx="600281" cy="525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own Arrow 28"/>
          <p:cNvSpPr/>
          <p:nvPr/>
        </p:nvSpPr>
        <p:spPr>
          <a:xfrm rot="10800000">
            <a:off x="4733722" y="5244399"/>
            <a:ext cx="600281" cy="525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own Arrow 29"/>
          <p:cNvSpPr/>
          <p:nvPr/>
        </p:nvSpPr>
        <p:spPr>
          <a:xfrm rot="10800000">
            <a:off x="6187745" y="5233221"/>
            <a:ext cx="600281" cy="525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Down Arrow 30"/>
          <p:cNvSpPr/>
          <p:nvPr/>
        </p:nvSpPr>
        <p:spPr>
          <a:xfrm rot="10800000">
            <a:off x="7684175" y="5232774"/>
            <a:ext cx="600281" cy="525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592575" y="5897780"/>
            <a:ext cx="7975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b="1" dirty="0" smtClean="0"/>
              <a:t>Review of ECV rqmts, Review of adequacy of ECV observations, Monitor progress on IP actions</a:t>
            </a:r>
            <a:endParaRPr lang="en-GB" sz="1400" b="1" dirty="0"/>
          </a:p>
        </p:txBody>
      </p:sp>
      <p:sp>
        <p:nvSpPr>
          <p:cNvPr id="35" name="Down Arrow 34"/>
          <p:cNvSpPr/>
          <p:nvPr/>
        </p:nvSpPr>
        <p:spPr>
          <a:xfrm rot="10800000">
            <a:off x="11090974" y="5254545"/>
            <a:ext cx="600281" cy="525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3151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5911E"/>
      </a:accent1>
      <a:accent2>
        <a:srgbClr val="09ADE9"/>
      </a:accent2>
      <a:accent3>
        <a:srgbClr val="0D8D9C"/>
      </a:accent3>
      <a:accent4>
        <a:srgbClr val="283173"/>
      </a:accent4>
      <a:accent5>
        <a:srgbClr val="FED6A4"/>
      </a:accent5>
      <a:accent6>
        <a:srgbClr val="AEDDF7"/>
      </a:accent6>
      <a:hlink>
        <a:srgbClr val="AAD2DA"/>
      </a:hlink>
      <a:folHlink>
        <a:srgbClr val="4E81BC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29020</TotalTime>
  <Words>92</Words>
  <Application>Microsoft Office PowerPoint</Application>
  <PresentationFormat>Custom</PresentationFormat>
  <Paragraphs>101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Claude Cardot</dc:creator>
  <cp:lastModifiedBy>Carolin Richter</cp:lastModifiedBy>
  <cp:revision>461</cp:revision>
  <cp:lastPrinted>2017-10-04T13:27:52Z</cp:lastPrinted>
  <dcterms:created xsi:type="dcterms:W3CDTF">2016-11-01T07:33:17Z</dcterms:created>
  <dcterms:modified xsi:type="dcterms:W3CDTF">2018-09-20T14:28:47Z</dcterms:modified>
</cp:coreProperties>
</file>