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sldIdLst>
    <p:sldId id="306" r:id="rId2"/>
    <p:sldId id="308" r:id="rId3"/>
    <p:sldId id="309" r:id="rId4"/>
    <p:sldId id="310" r:id="rId5"/>
    <p:sldId id="311" r:id="rId6"/>
    <p:sldId id="307" r:id="rId7"/>
    <p:sldId id="312" r:id="rId8"/>
    <p:sldId id="313" r:id="rId9"/>
    <p:sldId id="314" r:id="rId10"/>
    <p:sldId id="315"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234"/>
    <a:srgbClr val="0A8F9D"/>
    <a:srgbClr val="273374"/>
    <a:srgbClr val="0CADEA"/>
    <a:srgbClr val="FAFAFA"/>
    <a:srgbClr val="E2F2EC"/>
    <a:srgbClr val="0684C8"/>
    <a:srgbClr val="2733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3" autoAdjust="0"/>
    <p:restoredTop sz="79510" autoAdjust="0"/>
  </p:normalViewPr>
  <p:slideViewPr>
    <p:cSldViewPr snapToGrid="0">
      <p:cViewPr>
        <p:scale>
          <a:sx n="56" d="100"/>
          <a:sy n="56" d="100"/>
        </p:scale>
        <p:origin x="-1272"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56" d="100"/>
        <a:sy n="5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409F4D2-30A9-4CF6-965D-9FFD1AC99B17}" type="datetimeFigureOut">
              <a:rPr lang="en-US" smtClean="0"/>
              <a:t>04/03/2018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54E7BAD-A572-4B2F-B8E3-BC3F786E478F}" type="slidenum">
              <a:rPr lang="en-US" smtClean="0"/>
              <a:t>‹#›</a:t>
            </a:fld>
            <a:endParaRPr lang="en-US"/>
          </a:p>
        </p:txBody>
      </p:sp>
    </p:spTree>
    <p:extLst>
      <p:ext uri="{BB962C8B-B14F-4D97-AF65-F5344CB8AC3E}">
        <p14:creationId xmlns:p14="http://schemas.microsoft.com/office/powerpoint/2010/main" val="941164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7CA850-B011-4401-92D3-28535CD655E4}" type="datetimeFigureOut">
              <a:rPr lang="en-US" smtClean="0"/>
              <a:t>04/03/2018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1942063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CA850-B011-4401-92D3-28535CD655E4}" type="datetimeFigureOut">
              <a:rPr lang="en-US" smtClean="0"/>
              <a:t>04/03/2018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3366965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CA850-B011-4401-92D3-28535CD655E4}" type="datetimeFigureOut">
              <a:rPr lang="en-US" smtClean="0"/>
              <a:t>04/03/2018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1464274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11734800" cy="1003300"/>
          </a:xfrm>
          <a:solidFill>
            <a:srgbClr val="0A8F9D"/>
          </a:solidFill>
        </p:spPr>
        <p:txBody>
          <a:bodyPr/>
          <a:lstStyle>
            <a:lvl1pPr algn="r">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CA850-B011-4401-92D3-28535CD655E4}" type="datetimeFigureOut">
              <a:rPr lang="en-US" smtClean="0"/>
              <a:t>04/03/2018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357695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7CA850-B011-4401-92D3-28535CD655E4}" type="datetimeFigureOut">
              <a:rPr lang="en-US" smtClean="0"/>
              <a:t>04/03/2018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385929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7CA850-B011-4401-92D3-28535CD655E4}" type="datetimeFigureOut">
              <a:rPr lang="en-US" smtClean="0"/>
              <a:t>04/03/2018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2024583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7CA850-B011-4401-92D3-28535CD655E4}" type="datetimeFigureOut">
              <a:rPr lang="en-US" smtClean="0"/>
              <a:t>04/03/2018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219767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7CA850-B011-4401-92D3-28535CD655E4}" type="datetimeFigureOut">
              <a:rPr lang="en-US" smtClean="0"/>
              <a:t>04/03/2018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1708874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7CA850-B011-4401-92D3-28535CD655E4}" type="datetimeFigureOut">
              <a:rPr lang="en-US" smtClean="0"/>
              <a:t>04/03/2018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258877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7CA850-B011-4401-92D3-28535CD655E4}" type="datetimeFigureOut">
              <a:rPr lang="en-US" smtClean="0"/>
              <a:t>04/03/2018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192606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7CA850-B011-4401-92D3-28535CD655E4}" type="datetimeFigureOut">
              <a:rPr lang="en-US" smtClean="0"/>
              <a:t>04/03/2018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3603066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CA850-B011-4401-92D3-28535CD655E4}" type="datetimeFigureOut">
              <a:rPr lang="en-US" smtClean="0"/>
              <a:t>04/03/2018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691CE-051C-4B7E-A23B-B2E80E9D0906}" type="slidenum">
              <a:rPr lang="en-US" smtClean="0"/>
              <a:t>‹#›</a:t>
            </a:fld>
            <a:endParaRPr lang="en-US"/>
          </a:p>
        </p:txBody>
      </p:sp>
      <p:grpSp>
        <p:nvGrpSpPr>
          <p:cNvPr id="7" name="Group 6"/>
          <p:cNvGrpSpPr/>
          <p:nvPr userDrawn="1"/>
        </p:nvGrpSpPr>
        <p:grpSpPr>
          <a:xfrm rot="16200000">
            <a:off x="-3108444" y="3111408"/>
            <a:ext cx="6858004" cy="641115"/>
            <a:chOff x="508738" y="3792312"/>
            <a:chExt cx="12192004" cy="641115"/>
          </a:xfrm>
        </p:grpSpPr>
        <p:sp>
          <p:nvSpPr>
            <p:cNvPr id="8" name="Rectangle 7"/>
            <p:cNvSpPr/>
            <p:nvPr/>
          </p:nvSpPr>
          <p:spPr>
            <a:xfrm>
              <a:off x="508741" y="3792312"/>
              <a:ext cx="12192000" cy="212996"/>
            </a:xfrm>
            <a:prstGeom prst="rect">
              <a:avLst/>
            </a:prstGeom>
            <a:solidFill>
              <a:srgbClr val="F492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08743" y="4007006"/>
              <a:ext cx="12191999" cy="212996"/>
            </a:xfrm>
            <a:prstGeom prst="rect">
              <a:avLst/>
            </a:prstGeom>
            <a:solidFill>
              <a:srgbClr val="0CAD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08738" y="4220431"/>
              <a:ext cx="12191999" cy="212996"/>
            </a:xfrm>
            <a:prstGeom prst="rect">
              <a:avLst/>
            </a:prstGeom>
            <a:solidFill>
              <a:srgbClr val="0A8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08071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wmo-sat.info/oscar/variables/" TargetMode="External"/><Relationship Id="rId2" Type="http://schemas.openxmlformats.org/officeDocument/2006/relationships/hyperlink" Target="https://library.wmo.int/opac/doc_num.php?explnum_id=3417"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ECV definitions</a:t>
            </a:r>
            <a:endParaRPr lang="en-US" b="1" dirty="0">
              <a:solidFill>
                <a:schemeClr val="bg1"/>
              </a:solidFill>
            </a:endParaRPr>
          </a:p>
        </p:txBody>
      </p:sp>
      <p:sp>
        <p:nvSpPr>
          <p:cNvPr id="3" name="Content Placeholder 2"/>
          <p:cNvSpPr>
            <a:spLocks noGrp="1"/>
          </p:cNvSpPr>
          <p:nvPr>
            <p:ph idx="1"/>
          </p:nvPr>
        </p:nvSpPr>
        <p:spPr>
          <a:xfrm>
            <a:off x="753533" y="1182159"/>
            <a:ext cx="11150600" cy="5506508"/>
          </a:xfrm>
        </p:spPr>
        <p:txBody>
          <a:bodyPr>
            <a:noAutofit/>
          </a:bodyPr>
          <a:lstStyle/>
          <a:p>
            <a:pPr marL="0" indent="0">
              <a:buNone/>
            </a:pPr>
            <a:r>
              <a:rPr lang="en-US" sz="2400" b="1" u="sng" dirty="0" smtClean="0"/>
              <a:t>Mapping of ECV product with OSCAR variables</a:t>
            </a:r>
          </a:p>
          <a:p>
            <a:pPr marL="0" indent="0">
              <a:buNone/>
            </a:pPr>
            <a:r>
              <a:rPr lang="en-US" sz="2400" b="1" dirty="0" smtClean="0"/>
              <a:t>Annex A IP </a:t>
            </a:r>
            <a:r>
              <a:rPr lang="en-US" sz="2400" dirty="0" smtClean="0"/>
              <a:t>: ECV </a:t>
            </a:r>
            <a:r>
              <a:rPr lang="en-US" sz="2400" dirty="0"/>
              <a:t>products   </a:t>
            </a:r>
            <a:r>
              <a:rPr lang="en-US" sz="2400" dirty="0" smtClean="0"/>
              <a:t>in GCOS </a:t>
            </a:r>
            <a:r>
              <a:rPr lang="en-US" sz="2400" dirty="0"/>
              <a:t>200   </a:t>
            </a:r>
            <a:r>
              <a:rPr lang="en-US" sz="2400" dirty="0">
                <a:hlinkClick r:id="rId2"/>
              </a:rPr>
              <a:t>https://</a:t>
            </a:r>
            <a:r>
              <a:rPr lang="en-US" sz="2400" dirty="0" smtClean="0">
                <a:hlinkClick r:id="rId2"/>
              </a:rPr>
              <a:t>library.wmo.int/opac/doc_num.php?explnum_id=3417</a:t>
            </a:r>
            <a:endParaRPr lang="en-US" sz="2400" dirty="0"/>
          </a:p>
          <a:p>
            <a:pPr marL="0" indent="0">
              <a:buNone/>
            </a:pPr>
            <a:endParaRPr lang="en-US" sz="2400" dirty="0" smtClean="0"/>
          </a:p>
          <a:p>
            <a:pPr marL="0" indent="0">
              <a:buNone/>
            </a:pPr>
            <a:r>
              <a:rPr lang="en-US" sz="2400" b="1" dirty="0" smtClean="0"/>
              <a:t>OSCAR </a:t>
            </a:r>
            <a:r>
              <a:rPr lang="en-US" sz="2400" b="1" dirty="0"/>
              <a:t>variables</a:t>
            </a:r>
            <a:r>
              <a:rPr lang="en-US" sz="2400" dirty="0"/>
              <a:t>: </a:t>
            </a:r>
            <a:r>
              <a:rPr lang="en-US" sz="2400" dirty="0">
                <a:hlinkClick r:id="rId3"/>
              </a:rPr>
              <a:t>https://www.wmo-sat.info/oscar/variables</a:t>
            </a:r>
            <a:r>
              <a:rPr lang="en-US" sz="2400" dirty="0" smtClean="0">
                <a:hlinkClick r:id="rId3"/>
              </a:rPr>
              <a:t>/</a:t>
            </a:r>
            <a:endParaRPr lang="en-US" sz="2400" dirty="0"/>
          </a:p>
          <a:p>
            <a:pPr marL="514350" indent="-514350">
              <a:buFont typeface="+mj-lt"/>
              <a:buAutoNum type="arabicPeriod"/>
            </a:pPr>
            <a:r>
              <a:rPr lang="en-US" sz="2400" dirty="0" smtClean="0"/>
              <a:t>GCOS Secretariat provided AOPC panel with a combined table</a:t>
            </a:r>
          </a:p>
          <a:p>
            <a:pPr marL="514350" indent="-514350">
              <a:buFont typeface="+mj-lt"/>
              <a:buAutoNum type="arabicPeriod"/>
            </a:pPr>
            <a:r>
              <a:rPr lang="en-US" sz="2400" dirty="0" smtClean="0"/>
              <a:t>Comments and suggestions from AOPC collected: </a:t>
            </a:r>
          </a:p>
          <a:p>
            <a:pPr lvl="1">
              <a:buFont typeface="Wingdings" panose="05000000000000000000" pitchFamily="2" charset="2"/>
              <a:buChar char="§"/>
            </a:pPr>
            <a:r>
              <a:rPr lang="en-US" dirty="0" smtClean="0"/>
              <a:t>Input received for surface </a:t>
            </a:r>
            <a:r>
              <a:rPr lang="en-US" dirty="0" err="1" smtClean="0"/>
              <a:t>wind,temperature</a:t>
            </a:r>
            <a:r>
              <a:rPr lang="en-US" dirty="0" smtClean="0"/>
              <a:t>, pressure, water </a:t>
            </a:r>
            <a:r>
              <a:rPr lang="en-US" dirty="0" err="1" smtClean="0"/>
              <a:t>vapour</a:t>
            </a:r>
            <a:r>
              <a:rPr lang="en-US" dirty="0" smtClean="0"/>
              <a:t>, precipitation, surface radiation budget, upper-air temperature, wind and humidity.</a:t>
            </a:r>
          </a:p>
          <a:p>
            <a:pPr lvl="1">
              <a:buFont typeface="Wingdings" panose="05000000000000000000" pitchFamily="2" charset="2"/>
              <a:buChar char="§"/>
            </a:pPr>
            <a:r>
              <a:rPr lang="en-US" dirty="0" smtClean="0"/>
              <a:t>No input for the other ECV products.</a:t>
            </a:r>
          </a:p>
          <a:p>
            <a:pPr marL="514350" indent="-514350">
              <a:buFont typeface="+mj-lt"/>
              <a:buAutoNum type="arabicPeriod"/>
            </a:pPr>
            <a:r>
              <a:rPr lang="en-US" sz="2400" dirty="0" smtClean="0"/>
              <a:t>Finalize tables</a:t>
            </a:r>
          </a:p>
          <a:p>
            <a:pPr marL="0" indent="0">
              <a:buNone/>
            </a:pPr>
            <a:r>
              <a:rPr lang="en-US" sz="2400" dirty="0" smtClean="0"/>
              <a:t>Definitions will be used to map the ECV products with OSCAR variables (first step for completing the requirements table in OSCAR for the Climate Application Area) and to complete the ECV fact sheets.</a:t>
            </a:r>
            <a:endParaRPr lang="en-US" sz="2400" dirty="0"/>
          </a:p>
        </p:txBody>
      </p:sp>
    </p:spTree>
    <p:extLst>
      <p:ext uri="{BB962C8B-B14F-4D97-AF65-F5344CB8AC3E}">
        <p14:creationId xmlns:p14="http://schemas.microsoft.com/office/powerpoint/2010/main" val="3562792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457200"/>
            <a:ext cx="10278533" cy="6247864"/>
          </a:xfrm>
          <a:prstGeom prst="rect">
            <a:avLst/>
          </a:prstGeom>
          <a:noFill/>
        </p:spPr>
        <p:txBody>
          <a:bodyPr wrap="square" rtlCol="0">
            <a:spAutoFit/>
          </a:bodyPr>
          <a:lstStyle/>
          <a:p>
            <a:r>
              <a:rPr lang="en-US" sz="2000" dirty="0" smtClean="0"/>
              <a:t>Summary of work so far:</a:t>
            </a:r>
          </a:p>
          <a:p>
            <a:endParaRPr lang="en-US" sz="2000" dirty="0"/>
          </a:p>
          <a:p>
            <a:r>
              <a:rPr lang="en-US" sz="2000" dirty="0"/>
              <a:t>1.	Precipitation: Def: daily accumulated total: Integration of precipitation rate reaching the ground over several time intervals. The reference requirement refers to integration over 24 h.</a:t>
            </a:r>
          </a:p>
          <a:p>
            <a:r>
              <a:rPr lang="en-US" sz="2000" dirty="0"/>
              <a:t>Unit: </a:t>
            </a:r>
            <a:r>
              <a:rPr lang="en-US" sz="2000" dirty="0" smtClean="0"/>
              <a:t>mm. But should we add intensity to the product?</a:t>
            </a:r>
            <a:endParaRPr lang="en-US" sz="2000" dirty="0"/>
          </a:p>
          <a:p>
            <a:r>
              <a:rPr lang="en-US" sz="2000" dirty="0"/>
              <a:t>2.	Wind: keep wind speed and wind direction rather than defining as 2D vector as in OSCAR. Ask to add this in OSCAR?</a:t>
            </a:r>
          </a:p>
          <a:p>
            <a:r>
              <a:rPr lang="en-US" sz="2000" dirty="0"/>
              <a:t>3.	Surface pressure, temperature </a:t>
            </a:r>
            <a:r>
              <a:rPr lang="en-US" sz="2000" dirty="0" smtClean="0"/>
              <a:t>,humidity and </a:t>
            </a:r>
            <a:r>
              <a:rPr lang="en-US" sz="2000" dirty="0"/>
              <a:t>wind: height in definition to be discussed? Both Liz and Phil made comments on the fact that observations are taken at different heights</a:t>
            </a:r>
            <a:r>
              <a:rPr lang="en-US" sz="2000" dirty="0" smtClean="0"/>
              <a:t>. </a:t>
            </a:r>
            <a:endParaRPr lang="en-US" sz="2000" dirty="0"/>
          </a:p>
          <a:p>
            <a:r>
              <a:rPr lang="en-US" sz="2000" dirty="0"/>
              <a:t>4.	Water </a:t>
            </a:r>
            <a:r>
              <a:rPr lang="en-US" sz="2000" dirty="0" err="1"/>
              <a:t>vapour</a:t>
            </a:r>
            <a:r>
              <a:rPr lang="en-US" sz="2000" dirty="0"/>
              <a:t> (surface): discuss whether to suggest to keep specific humidity and dew point temperature;</a:t>
            </a:r>
          </a:p>
          <a:p>
            <a:pPr marL="342900" indent="-342900">
              <a:buAutoNum type="arabicPeriod" startAt="5"/>
            </a:pPr>
            <a:r>
              <a:rPr lang="en-US" sz="2000" dirty="0" smtClean="0"/>
              <a:t>Water </a:t>
            </a:r>
            <a:r>
              <a:rPr lang="en-US" sz="2000" dirty="0" err="1"/>
              <a:t>vapour</a:t>
            </a:r>
            <a:r>
              <a:rPr lang="en-US" sz="2000" dirty="0"/>
              <a:t> ( upper-air) : Specific humidity could maybe sufficient? Review the need to keep 4 layers. Roger suggests 3 layers: lower troposphere, upper troposphere and stratosphere</a:t>
            </a:r>
            <a:r>
              <a:rPr lang="en-US" sz="2000" dirty="0" smtClean="0"/>
              <a:t>.</a:t>
            </a:r>
          </a:p>
          <a:p>
            <a:pPr marL="342900" indent="-342900">
              <a:buAutoNum type="arabicPeriod" startAt="5"/>
            </a:pPr>
            <a:r>
              <a:rPr lang="en-US" sz="2000" dirty="0" smtClean="0"/>
              <a:t>Temperature (upper-air): Peter suggested to change the vertical layers from </a:t>
            </a:r>
            <a:r>
              <a:rPr lang="en-US" sz="2000" dirty="0" err="1" smtClean="0"/>
              <a:t>troposheric</a:t>
            </a:r>
            <a:r>
              <a:rPr lang="en-US" sz="2000" dirty="0" smtClean="0"/>
              <a:t>, </a:t>
            </a:r>
            <a:r>
              <a:rPr lang="en-US" sz="2000" dirty="0" err="1" smtClean="0"/>
              <a:t>stratosphertic</a:t>
            </a:r>
            <a:r>
              <a:rPr lang="en-US" sz="2000" dirty="0" smtClean="0"/>
              <a:t> and deep stratosphere to temperature in the BL, free troposphere, tropopause layer and stratosphere.</a:t>
            </a:r>
          </a:p>
          <a:p>
            <a:pPr marL="342900" indent="-342900">
              <a:buAutoNum type="arabicPeriod" startAt="5"/>
            </a:pPr>
            <a:r>
              <a:rPr lang="en-US" sz="2000" dirty="0"/>
              <a:t>Surface Radiation Budget: Liz suggests to add upward long-wave irradiance at earth surface, wavelength range and earth surface albedo (this is already in the terrestrial ECV). Adding products will need to be discussed at AOPC</a:t>
            </a:r>
          </a:p>
          <a:p>
            <a:endParaRPr lang="en-US" sz="2000" dirty="0"/>
          </a:p>
        </p:txBody>
      </p:sp>
    </p:spTree>
    <p:extLst>
      <p:ext uri="{BB962C8B-B14F-4D97-AF65-F5344CB8AC3E}">
        <p14:creationId xmlns:p14="http://schemas.microsoft.com/office/powerpoint/2010/main" val="2735042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07821970"/>
              </p:ext>
            </p:extLst>
          </p:nvPr>
        </p:nvGraphicFramePr>
        <p:xfrm>
          <a:off x="626532" y="711199"/>
          <a:ext cx="11446935" cy="6134100"/>
        </p:xfrm>
        <a:graphic>
          <a:graphicData uri="http://schemas.openxmlformats.org/drawingml/2006/table">
            <a:tbl>
              <a:tblPr bandRow="1"/>
              <a:tblGrid>
                <a:gridCol w="1266031"/>
                <a:gridCol w="1266031"/>
                <a:gridCol w="1515574"/>
                <a:gridCol w="1515574"/>
                <a:gridCol w="1515574"/>
                <a:gridCol w="1353028"/>
                <a:gridCol w="1353028"/>
                <a:gridCol w="1215665"/>
                <a:gridCol w="446430"/>
              </a:tblGrid>
              <a:tr h="0">
                <a:tc gridSpan="9">
                  <a:txBody>
                    <a:bodyPr/>
                    <a:lstStyle/>
                    <a:p>
                      <a:pPr algn="ctr">
                        <a:lnSpc>
                          <a:spcPct val="115000"/>
                        </a:lnSpc>
                        <a:spcAft>
                          <a:spcPts val="0"/>
                        </a:spcAft>
                        <a:tabLst>
                          <a:tab pos="1582420" algn="l"/>
                          <a:tab pos="4401820" algn="ctr"/>
                          <a:tab pos="5630545" algn="l"/>
                        </a:tabLst>
                      </a:pPr>
                      <a:r>
                        <a:rPr lang="en-GB" sz="1400" b="1" dirty="0">
                          <a:solidFill>
                            <a:srgbClr val="FFFFFF"/>
                          </a:solidFill>
                          <a:effectLst/>
                          <a:latin typeface="Arial Narrow" panose="020B0606020202030204" pitchFamily="34" charset="0"/>
                          <a:ea typeface="Arial"/>
                          <a:cs typeface="Arial"/>
                        </a:rPr>
                        <a:t>Atmospheric ECV product requirements</a:t>
                      </a:r>
                      <a:endParaRPr lang="en-US" sz="14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FE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4415">
                <a:tc rowSpan="2">
                  <a:txBody>
                    <a:bodyPr/>
                    <a:lstStyle/>
                    <a:p>
                      <a:pPr algn="ctr">
                        <a:lnSpc>
                          <a:spcPct val="115000"/>
                        </a:lnSpc>
                        <a:spcAft>
                          <a:spcPts val="0"/>
                        </a:spcAft>
                      </a:pPr>
                      <a:r>
                        <a:rPr lang="en-US" sz="1600" dirty="0">
                          <a:solidFill>
                            <a:srgbClr val="000000"/>
                          </a:solidFill>
                          <a:effectLst/>
                          <a:latin typeface="Arial Narrow" panose="020B0606020202030204" pitchFamily="34" charset="0"/>
                          <a:ea typeface="Arial"/>
                          <a:cs typeface="Arial"/>
                        </a:rPr>
                        <a:t>ECV</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en-US" sz="1600" dirty="0">
                          <a:solidFill>
                            <a:srgbClr val="000000"/>
                          </a:solidFill>
                          <a:effectLst/>
                          <a:latin typeface="Arial Narrow" panose="020B0606020202030204" pitchFamily="34" charset="0"/>
                          <a:ea typeface="Arial"/>
                          <a:cs typeface="Arial"/>
                        </a:rPr>
                        <a:t>Product</a:t>
                      </a:r>
                      <a:endParaRPr lang="en-US" sz="1600" dirty="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en-US" sz="1600" dirty="0">
                          <a:solidFill>
                            <a:srgbClr val="000000"/>
                          </a:solidFill>
                          <a:effectLst/>
                          <a:latin typeface="Arial Narrow" panose="020B0606020202030204" pitchFamily="34" charset="0"/>
                          <a:ea typeface="Arial"/>
                          <a:cs typeface="Arial"/>
                        </a:rPr>
                        <a:t>Frequency</a:t>
                      </a:r>
                      <a:endParaRPr lang="en-US" sz="1600" dirty="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just">
                        <a:lnSpc>
                          <a:spcPct val="115000"/>
                        </a:lnSpc>
                        <a:spcAft>
                          <a:spcPts val="0"/>
                        </a:spcAft>
                      </a:pPr>
                      <a:r>
                        <a:rPr lang="en-US" sz="1600" dirty="0">
                          <a:solidFill>
                            <a:srgbClr val="000000"/>
                          </a:solidFill>
                          <a:effectLst/>
                          <a:latin typeface="Arial Narrow" panose="020B0606020202030204" pitchFamily="34" charset="0"/>
                          <a:ea typeface="Arial"/>
                          <a:cs typeface="Arial"/>
                        </a:rPr>
                        <a:t>Resolution</a:t>
                      </a:r>
                      <a:endParaRPr lang="en-US" sz="1600" dirty="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en-US" sz="1600" dirty="0">
                          <a:solidFill>
                            <a:srgbClr val="000000"/>
                          </a:solidFill>
                          <a:effectLst/>
                          <a:latin typeface="Arial Narrow" panose="020B0606020202030204" pitchFamily="34" charset="0"/>
                          <a:ea typeface="Arial"/>
                          <a:cs typeface="Arial"/>
                        </a:rPr>
                        <a:t>Required measurement uncertainty</a:t>
                      </a:r>
                      <a:endParaRPr lang="en-US" sz="1600" dirty="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en-US" sz="1600">
                          <a:solidFill>
                            <a:srgbClr val="000000"/>
                          </a:solidFill>
                          <a:effectLst/>
                          <a:latin typeface="Arial Narrow" panose="020B0606020202030204" pitchFamily="34" charset="0"/>
                          <a:ea typeface="Arial"/>
                          <a:cs typeface="Arial"/>
                        </a:rPr>
                        <a:t>Stability (per decade)</a:t>
                      </a:r>
                      <a:endParaRPr lang="en-US" sz="160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en-US" sz="1600">
                          <a:solidFill>
                            <a:srgbClr val="000000"/>
                          </a:solidFill>
                          <a:effectLst/>
                          <a:latin typeface="Arial Narrow" panose="020B0606020202030204" pitchFamily="34" charset="0"/>
                          <a:ea typeface="Arial"/>
                          <a:cs typeface="Arial"/>
                        </a:rPr>
                        <a:t>Standards/ references</a:t>
                      </a:r>
                      <a:endParaRPr lang="en-US" sz="160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15000"/>
                        </a:lnSpc>
                        <a:spcAft>
                          <a:spcPts val="0"/>
                        </a:spcAft>
                      </a:pPr>
                      <a:r>
                        <a:rPr lang="en-US" sz="1600">
                          <a:solidFill>
                            <a:srgbClr val="000000"/>
                          </a:solidFill>
                          <a:effectLst/>
                          <a:latin typeface="Arial Narrow" panose="020B0606020202030204" pitchFamily="34" charset="0"/>
                          <a:ea typeface="Arial"/>
                          <a:cs typeface="Arial"/>
                        </a:rPr>
                        <a:t>Entity (see Part II, section 2.2)</a:t>
                      </a:r>
                      <a:endParaRPr lang="en-US" sz="160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r>
              <a:tr h="307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lang="en-US" sz="1600">
                          <a:solidFill>
                            <a:srgbClr val="000000"/>
                          </a:solidFill>
                          <a:effectLst/>
                          <a:latin typeface="Arial Narrow" panose="020B0606020202030204" pitchFamily="34" charset="0"/>
                          <a:ea typeface="Arial"/>
                          <a:cs typeface="Arial"/>
                        </a:rPr>
                        <a:t>Satellite</a:t>
                      </a:r>
                      <a:endParaRPr lang="en-US" sz="160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n-US" sz="1600">
                          <a:solidFill>
                            <a:srgbClr val="000000"/>
                          </a:solidFill>
                          <a:effectLst/>
                          <a:latin typeface="Arial Narrow" panose="020B0606020202030204" pitchFamily="34" charset="0"/>
                          <a:ea typeface="Arial"/>
                          <a:cs typeface="Arial"/>
                        </a:rPr>
                        <a:t>In situ</a:t>
                      </a:r>
                      <a:endParaRPr lang="en-US" sz="160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614097">
                <a:tc>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Surface wind</a:t>
                      </a:r>
                      <a:endParaRPr lang="en-US" sz="1600" dirty="0">
                        <a:effectLst/>
                        <a:latin typeface="Arial Narrow" panose="020B0606020202030204" pitchFamily="34" charset="0"/>
                        <a:ea typeface="SimSun"/>
                        <a:cs typeface="Arial"/>
                      </a:endParaRPr>
                    </a:p>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speed and direction</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Surface wind speed and direction</a:t>
                      </a:r>
                      <a:endParaRPr lang="en-US" sz="1600" dirty="0">
                        <a:effectLst/>
                        <a:latin typeface="Arial Narrow" panose="020B0606020202030204" pitchFamily="34" charset="0"/>
                        <a:ea typeface="SimSun"/>
                        <a:cs typeface="Arial"/>
                      </a:endParaRPr>
                    </a:p>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 </a:t>
                      </a:r>
                      <a:endParaRPr lang="en-US" sz="1600" dirty="0">
                        <a:effectLst/>
                        <a:latin typeface="Arial Narrow" panose="020B0606020202030204" pitchFamily="34" charset="0"/>
                        <a:ea typeface="SimSun"/>
                        <a:cs typeface="Arial"/>
                      </a:endParaRPr>
                    </a:p>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 </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3 h</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10 km/NA</a:t>
                      </a:r>
                      <a:endParaRPr lang="en-US" sz="1600" dirty="0">
                        <a:effectLst/>
                        <a:latin typeface="Arial Narrow" panose="020B0606020202030204" pitchFamily="34" charset="0"/>
                        <a:ea typeface="SimSun"/>
                        <a:cs typeface="Arial"/>
                      </a:endParaRPr>
                    </a:p>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 </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0.5 m/s and mean quadratic statistics to 10% of the locally prevailing mean wind speed, for speed &gt;20 m/s</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0.05 m/s/decade</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For stability: International Vector Winds Science Team Meeting (M. Bourassa)</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effectLst/>
                          <a:latin typeface="Arial Narrow" panose="020B0606020202030204" pitchFamily="34" charset="0"/>
                          <a:ea typeface="Arial"/>
                          <a:cs typeface="Arial"/>
                        </a:rPr>
                        <a:t>WGClimate</a:t>
                      </a:r>
                      <a:endParaRPr lang="en-US" sz="160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effectLst/>
                          <a:latin typeface="Arial Narrow" panose="020B0606020202030204" pitchFamily="34" charset="0"/>
                          <a:ea typeface="Arial"/>
                          <a:cs typeface="Arial"/>
                        </a:rPr>
                        <a:t>WIGOS</a:t>
                      </a:r>
                      <a:endParaRPr lang="en-US" sz="160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573">
                <a:tc>
                  <a:txBody>
                    <a:bodyPr/>
                    <a:lstStyle/>
                    <a:p>
                      <a:pPr algn="l">
                        <a:lnSpc>
                          <a:spcPct val="115000"/>
                        </a:lnSpc>
                        <a:spcAft>
                          <a:spcPts val="0"/>
                        </a:spcAft>
                      </a:pPr>
                      <a:r>
                        <a:rPr lang="en-US" sz="1600">
                          <a:solidFill>
                            <a:srgbClr val="000000"/>
                          </a:solidFill>
                          <a:effectLst/>
                          <a:latin typeface="Arial Narrow" panose="020B0606020202030204" pitchFamily="34" charset="0"/>
                          <a:ea typeface="Arial"/>
                          <a:cs typeface="Arial"/>
                        </a:rPr>
                        <a:t>Precipitation </a:t>
                      </a:r>
                      <a:endParaRPr lang="en-US" sz="160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600">
                          <a:solidFill>
                            <a:srgbClr val="000000"/>
                          </a:solidFill>
                          <a:effectLst/>
                          <a:latin typeface="Arial Narrow" panose="020B0606020202030204" pitchFamily="34" charset="0"/>
                          <a:ea typeface="Arial"/>
                          <a:cs typeface="Arial"/>
                        </a:rPr>
                        <a:t>Estimates of liquid and solid precipitation</a:t>
                      </a:r>
                      <a:endParaRPr lang="en-US" sz="160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Monthly (resolving diurnal cycles and with statistics of three-hour values)</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25 km/NA</a:t>
                      </a:r>
                      <a:endParaRPr lang="en-US" sz="1600" dirty="0">
                        <a:effectLst/>
                        <a:latin typeface="Arial Narrow" panose="020B0606020202030204" pitchFamily="34" charset="0"/>
                        <a:ea typeface="SimSun"/>
                        <a:cs typeface="Arial"/>
                      </a:endParaRPr>
                    </a:p>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 </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600">
                          <a:solidFill>
                            <a:srgbClr val="000000"/>
                          </a:solidFill>
                          <a:effectLst/>
                          <a:latin typeface="Arial Narrow" panose="020B0606020202030204" pitchFamily="34" charset="0"/>
                          <a:ea typeface="Arial"/>
                          <a:cs typeface="Arial"/>
                        </a:rPr>
                        <a:t>0.5 mm/h</a:t>
                      </a:r>
                      <a:endParaRPr lang="en-US" sz="1600">
                        <a:effectLst/>
                        <a:latin typeface="Arial Narrow" panose="020B0606020202030204" pitchFamily="34" charset="0"/>
                        <a:ea typeface="SimSun"/>
                        <a:cs typeface="Arial"/>
                      </a:endParaRPr>
                    </a:p>
                    <a:p>
                      <a:pPr algn="l">
                        <a:lnSpc>
                          <a:spcPct val="115000"/>
                        </a:lnSpc>
                        <a:spcAft>
                          <a:spcPts val="0"/>
                        </a:spcAft>
                      </a:pPr>
                      <a:r>
                        <a:rPr lang="en-US" sz="1600">
                          <a:solidFill>
                            <a:srgbClr val="000000"/>
                          </a:solidFill>
                          <a:effectLst/>
                          <a:latin typeface="Arial Narrow" panose="020B0606020202030204" pitchFamily="34" charset="0"/>
                          <a:ea typeface="Arial"/>
                          <a:cs typeface="Arial"/>
                        </a:rPr>
                        <a:t> </a:t>
                      </a:r>
                      <a:endParaRPr lang="en-US" sz="160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600">
                          <a:solidFill>
                            <a:srgbClr val="000000"/>
                          </a:solidFill>
                          <a:effectLst/>
                          <a:latin typeface="Arial Narrow" panose="020B0606020202030204" pitchFamily="34" charset="0"/>
                          <a:ea typeface="Arial"/>
                          <a:cs typeface="Arial"/>
                        </a:rPr>
                        <a:t>0.02 mm/decade</a:t>
                      </a:r>
                      <a:endParaRPr lang="en-US" sz="160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CMSAF requirements related to the HOAPS release 4.0 (CM-12611)</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effectLst/>
                          <a:latin typeface="Arial Narrow" panose="020B0606020202030204" pitchFamily="34" charset="0"/>
                          <a:ea typeface="Arial"/>
                          <a:cs typeface="Arial"/>
                        </a:rPr>
                        <a:t>WGClimate</a:t>
                      </a:r>
                      <a:endParaRPr lang="en-US" sz="160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0000"/>
                          </a:solidFill>
                          <a:effectLst/>
                          <a:latin typeface="Arial Narrow" panose="020B0606020202030204" pitchFamily="34" charset="0"/>
                          <a:ea typeface="Arial"/>
                          <a:cs typeface="Arial"/>
                        </a:rPr>
                        <a:t>WIGOS</a:t>
                      </a:r>
                      <a:endParaRPr lang="en-US" sz="1600" dirty="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049">
                <a:tc rowSpan="2">
                  <a:txBody>
                    <a:bodyPr/>
                    <a:lstStyle/>
                    <a:p>
                      <a:pPr algn="l">
                        <a:lnSpc>
                          <a:spcPct val="115000"/>
                        </a:lnSpc>
                        <a:spcAft>
                          <a:spcPts val="0"/>
                        </a:spcAft>
                      </a:pPr>
                      <a:r>
                        <a:rPr lang="en-US" sz="1600">
                          <a:solidFill>
                            <a:srgbClr val="000000"/>
                          </a:solidFill>
                          <a:effectLst/>
                          <a:latin typeface="Arial Narrow" panose="020B0606020202030204" pitchFamily="34" charset="0"/>
                          <a:ea typeface="Arial"/>
                          <a:cs typeface="Arial"/>
                        </a:rPr>
                        <a:t>Temperature</a:t>
                      </a:r>
                      <a:endParaRPr lang="en-US" sz="1600">
                        <a:effectLst/>
                        <a:latin typeface="Arial Narrow" panose="020B0606020202030204" pitchFamily="34" charset="0"/>
                        <a:ea typeface="SimSun"/>
                        <a:cs typeface="Arial"/>
                      </a:endParaRPr>
                    </a:p>
                    <a:p>
                      <a:pPr algn="l">
                        <a:lnSpc>
                          <a:spcPct val="115000"/>
                        </a:lnSpc>
                        <a:spcAft>
                          <a:spcPts val="0"/>
                        </a:spcAft>
                      </a:pPr>
                      <a:r>
                        <a:rPr lang="en-US" sz="1600">
                          <a:solidFill>
                            <a:srgbClr val="000000"/>
                          </a:solidFill>
                          <a:effectLst/>
                          <a:latin typeface="Arial Narrow" panose="020B0606020202030204" pitchFamily="34" charset="0"/>
                          <a:ea typeface="Arial"/>
                          <a:cs typeface="Arial"/>
                        </a:rPr>
                        <a:t>(surface)</a:t>
                      </a:r>
                      <a:endParaRPr lang="en-US" sz="160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 </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600">
                          <a:solidFill>
                            <a:srgbClr val="000000"/>
                          </a:solidFill>
                          <a:effectLst/>
                          <a:latin typeface="Arial Narrow" panose="020B0606020202030204" pitchFamily="34" charset="0"/>
                          <a:ea typeface="Arial"/>
                          <a:cs typeface="Arial"/>
                        </a:rPr>
                        <a:t>Hourly</a:t>
                      </a:r>
                      <a:endParaRPr lang="en-US" sz="160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Site</a:t>
                      </a:r>
                      <a:endParaRPr lang="en-US" sz="1600" dirty="0">
                        <a:effectLst/>
                        <a:latin typeface="Arial Narrow" panose="020B0606020202030204" pitchFamily="34" charset="0"/>
                        <a:ea typeface="SimSun"/>
                        <a:cs typeface="Arial"/>
                      </a:endParaRPr>
                    </a:p>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 </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600">
                          <a:solidFill>
                            <a:srgbClr val="000000"/>
                          </a:solidFill>
                          <a:effectLst/>
                          <a:latin typeface="Arial Narrow" panose="020B0606020202030204" pitchFamily="34" charset="0"/>
                          <a:ea typeface="Arial"/>
                          <a:cs typeface="Arial"/>
                        </a:rPr>
                        <a:t>0.1 K</a:t>
                      </a:r>
                      <a:endParaRPr lang="en-US" sz="160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l">
                        <a:lnSpc>
                          <a:spcPct val="115000"/>
                        </a:lnSpc>
                        <a:spcAft>
                          <a:spcPts val="0"/>
                        </a:spcAft>
                      </a:pPr>
                      <a:r>
                        <a:rPr lang="en-US" sz="1600">
                          <a:solidFill>
                            <a:srgbClr val="000000"/>
                          </a:solidFill>
                          <a:effectLst/>
                          <a:latin typeface="Arial Narrow" panose="020B0606020202030204" pitchFamily="34" charset="0"/>
                          <a:ea typeface="Arial"/>
                          <a:cs typeface="Arial"/>
                        </a:rPr>
                        <a:t>0.02 K/decade</a:t>
                      </a:r>
                      <a:endParaRPr lang="en-US" sz="160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P. Jones</a:t>
                      </a:r>
                      <a:endParaRPr lang="en-US" sz="1600" dirty="0">
                        <a:effectLst/>
                        <a:latin typeface="Arial Narrow" panose="020B0606020202030204" pitchFamily="34" charset="0"/>
                        <a:ea typeface="SimSun"/>
                        <a:cs typeface="Arial"/>
                      </a:endParaRPr>
                    </a:p>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 </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0000"/>
                          </a:solidFill>
                          <a:effectLst/>
                          <a:latin typeface="Arial Narrow" panose="020B0606020202030204" pitchFamily="34" charset="0"/>
                          <a:ea typeface="Arial"/>
                          <a:cs typeface="Arial"/>
                        </a:rPr>
                        <a:t> </a:t>
                      </a:r>
                      <a:endParaRPr lang="en-US" sz="1600" dirty="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0000"/>
                          </a:solidFill>
                          <a:effectLst/>
                          <a:latin typeface="Arial Narrow" panose="020B0606020202030204" pitchFamily="34" charset="0"/>
                          <a:ea typeface="Arial"/>
                          <a:cs typeface="Arial"/>
                        </a:rPr>
                        <a:t>WIGOS</a:t>
                      </a:r>
                      <a:endParaRPr lang="en-US" sz="1600" dirty="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049">
                <a:tc vMerge="1">
                  <a:txBody>
                    <a:bodyPr/>
                    <a:lstStyle/>
                    <a:p>
                      <a:endParaRPr lang="en-US"/>
                    </a:p>
                  </a:txBody>
                  <a:tcPr/>
                </a:tc>
                <a:tc vMerge="1">
                  <a:txBody>
                    <a:bodyPr/>
                    <a:lstStyle/>
                    <a:p>
                      <a:endParaRPr lang="en-US"/>
                    </a:p>
                  </a:txBody>
                  <a:tcPr/>
                </a:tc>
                <a:tc>
                  <a:txBody>
                    <a:bodyPr/>
                    <a:lstStyle/>
                    <a:p>
                      <a:pPr algn="l">
                        <a:lnSpc>
                          <a:spcPct val="115000"/>
                        </a:lnSpc>
                        <a:spcAft>
                          <a:spcPts val="0"/>
                        </a:spcAft>
                      </a:pPr>
                      <a:r>
                        <a:rPr lang="en-US" sz="1600" dirty="0">
                          <a:solidFill>
                            <a:srgbClr val="000000"/>
                          </a:solidFill>
                          <a:effectLst/>
                          <a:latin typeface="Arial Narrow" panose="020B0606020202030204" pitchFamily="34" charset="0"/>
                          <a:ea typeface="Arial"/>
                          <a:cs typeface="Arial"/>
                        </a:rPr>
                        <a:t>Daily </a:t>
                      </a:r>
                      <a:r>
                        <a:rPr lang="en-US" sz="1600" dirty="0" err="1">
                          <a:solidFill>
                            <a:srgbClr val="000000"/>
                          </a:solidFill>
                          <a:effectLst/>
                          <a:latin typeface="Arial Narrow" panose="020B0606020202030204" pitchFamily="34" charset="0"/>
                          <a:ea typeface="Arial"/>
                          <a:cs typeface="Arial"/>
                        </a:rPr>
                        <a:t>Tx</a:t>
                      </a:r>
                      <a:r>
                        <a:rPr lang="en-US" sz="1600" dirty="0">
                          <a:solidFill>
                            <a:srgbClr val="000000"/>
                          </a:solidFill>
                          <a:effectLst/>
                          <a:latin typeface="Arial Narrow" panose="020B0606020202030204" pitchFamily="34" charset="0"/>
                          <a:ea typeface="Arial"/>
                          <a:cs typeface="Arial"/>
                        </a:rPr>
                        <a:t>/</a:t>
                      </a:r>
                      <a:r>
                        <a:rPr lang="en-US" sz="1600" dirty="0" err="1">
                          <a:solidFill>
                            <a:srgbClr val="000000"/>
                          </a:solidFill>
                          <a:effectLst/>
                          <a:latin typeface="Arial Narrow" panose="020B0606020202030204" pitchFamily="34" charset="0"/>
                          <a:ea typeface="Arial"/>
                          <a:cs typeface="Arial"/>
                        </a:rPr>
                        <a:t>Tn</a:t>
                      </a:r>
                      <a:endParaRPr lang="en-US" sz="1600" dirty="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l">
                        <a:lnSpc>
                          <a:spcPct val="115000"/>
                        </a:lnSpc>
                        <a:spcAft>
                          <a:spcPts val="0"/>
                        </a:spcAft>
                      </a:pPr>
                      <a:r>
                        <a:rPr lang="en-US" sz="1600">
                          <a:solidFill>
                            <a:srgbClr val="000000"/>
                          </a:solidFill>
                          <a:effectLst/>
                          <a:latin typeface="Arial Narrow" panose="020B0606020202030204" pitchFamily="34" charset="0"/>
                          <a:ea typeface="Arial"/>
                          <a:cs typeface="Arial"/>
                        </a:rPr>
                        <a:t>0.1 K</a:t>
                      </a:r>
                      <a:endParaRPr lang="en-US" sz="1600">
                        <a:effectLst/>
                        <a:latin typeface="Arial Narrow" panose="020B0606020202030204" pitchFamily="34" charset="0"/>
                        <a:ea typeface="SimSun"/>
                        <a:cs typeface="Arial"/>
                      </a:endParaRPr>
                    </a:p>
                  </a:txBody>
                  <a:tcPr marL="17305" marR="17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lang="en-US" sz="1600" dirty="0">
                          <a:solidFill>
                            <a:srgbClr val="000000"/>
                          </a:solidFill>
                          <a:effectLst/>
                          <a:latin typeface="Arial Narrow" panose="020B0606020202030204" pitchFamily="34" charset="0"/>
                          <a:ea typeface="Arial"/>
                          <a:cs typeface="Arial"/>
                        </a:rPr>
                        <a:t> </a:t>
                      </a:r>
                      <a:endParaRPr lang="en-US" sz="1600" dirty="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0000"/>
                          </a:solidFill>
                          <a:effectLst/>
                          <a:latin typeface="Arial Narrow" panose="020B0606020202030204" pitchFamily="34" charset="0"/>
                          <a:ea typeface="Arial"/>
                          <a:cs typeface="Arial"/>
                        </a:rPr>
                        <a:t>WIGOS</a:t>
                      </a:r>
                      <a:endParaRPr lang="en-US" sz="1600" dirty="0">
                        <a:effectLst/>
                        <a:latin typeface="Arial Narrow" panose="020B0606020202030204" pitchFamily="34" charset="0"/>
                        <a:ea typeface="SimSun"/>
                        <a:cs typeface="Arial"/>
                      </a:endParaRPr>
                    </a:p>
                  </a:txBody>
                  <a:tcPr marL="66750" marR="66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1032933" y="104801"/>
            <a:ext cx="4949945" cy="461665"/>
          </a:xfrm>
          <a:prstGeom prst="rect">
            <a:avLst/>
          </a:prstGeom>
          <a:noFill/>
        </p:spPr>
        <p:txBody>
          <a:bodyPr wrap="none" rtlCol="0">
            <a:spAutoFit/>
          </a:bodyPr>
          <a:lstStyle/>
          <a:p>
            <a:r>
              <a:rPr lang="en-US" sz="2400" b="1" dirty="0" smtClean="0"/>
              <a:t>IP Annex A: ECV product requirement</a:t>
            </a:r>
            <a:endParaRPr lang="en-US" sz="2400" b="1" dirty="0"/>
          </a:p>
        </p:txBody>
      </p:sp>
    </p:spTree>
    <p:extLst>
      <p:ext uri="{BB962C8B-B14F-4D97-AF65-F5344CB8AC3E}">
        <p14:creationId xmlns:p14="http://schemas.microsoft.com/office/powerpoint/2010/main" val="2370594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2148736"/>
              </p:ext>
            </p:extLst>
          </p:nvPr>
        </p:nvGraphicFramePr>
        <p:xfrm>
          <a:off x="592667" y="192225"/>
          <a:ext cx="11599335" cy="2208276"/>
        </p:xfrm>
        <a:graphic>
          <a:graphicData uri="http://schemas.openxmlformats.org/drawingml/2006/table">
            <a:tbl>
              <a:tblPr bandRow="1"/>
              <a:tblGrid>
                <a:gridCol w="966610"/>
                <a:gridCol w="1639492"/>
                <a:gridCol w="1226350"/>
                <a:gridCol w="1528895"/>
                <a:gridCol w="1528895"/>
                <a:gridCol w="1364921"/>
                <a:gridCol w="1364921"/>
                <a:gridCol w="1226350"/>
                <a:gridCol w="752901"/>
              </a:tblGrid>
              <a:tr h="0">
                <a:tc rowSpan="3">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Temperature</a:t>
                      </a:r>
                      <a:endParaRPr lang="en-US" sz="1800" dirty="0">
                        <a:effectLst/>
                        <a:latin typeface="Arial Narrow" panose="020B0606020202030204" pitchFamily="34" charset="0"/>
                        <a:ea typeface="SimSun"/>
                        <a:cs typeface="Arial"/>
                      </a:endParaRPr>
                    </a:p>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(upper-air)</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Tropospheric temperature profile</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4 h</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25 km/1 km</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0.5 K</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0.05 K</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 </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solidFill>
                            <a:srgbClr val="000000"/>
                          </a:solidFill>
                          <a:effectLst/>
                          <a:latin typeface="Arial Narrow" panose="020B0606020202030204" pitchFamily="34" charset="0"/>
                          <a:ea typeface="Arial"/>
                          <a:cs typeface="Arial"/>
                        </a:rPr>
                        <a:t>WGClimate</a:t>
                      </a:r>
                      <a:endParaRPr lang="en-US" sz="18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solidFill>
                            <a:srgbClr val="000000"/>
                          </a:solidFill>
                          <a:effectLst/>
                          <a:latin typeface="Arial Narrow" panose="020B0606020202030204" pitchFamily="34" charset="0"/>
                          <a:ea typeface="Arial"/>
                          <a:cs typeface="Arial"/>
                        </a:rPr>
                        <a:t>WIGOS</a:t>
                      </a:r>
                      <a:endParaRPr lang="en-US" sz="18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Stratospheric </a:t>
                      </a:r>
                      <a:r>
                        <a:rPr lang="en-US" sz="1800" dirty="0" err="1">
                          <a:solidFill>
                            <a:srgbClr val="000000"/>
                          </a:solidFill>
                          <a:effectLst/>
                          <a:latin typeface="Arial Narrow" panose="020B0606020202030204" pitchFamily="34" charset="0"/>
                          <a:ea typeface="Arial"/>
                          <a:cs typeface="Arial"/>
                        </a:rPr>
                        <a:t>remperature</a:t>
                      </a:r>
                      <a:r>
                        <a:rPr lang="en-US" sz="1800" dirty="0">
                          <a:solidFill>
                            <a:srgbClr val="000000"/>
                          </a:solidFill>
                          <a:effectLst/>
                          <a:latin typeface="Arial Narrow" panose="020B0606020202030204" pitchFamily="34" charset="0"/>
                          <a:ea typeface="Arial"/>
                          <a:cs typeface="Arial"/>
                        </a:rPr>
                        <a:t> profile</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4 h</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100 km/2 km</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0.5 K</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0.05 K</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 </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solidFill>
                            <a:srgbClr val="000000"/>
                          </a:solidFill>
                          <a:effectLst/>
                          <a:latin typeface="Arial Narrow" panose="020B0606020202030204" pitchFamily="34" charset="0"/>
                          <a:ea typeface="Arial"/>
                          <a:cs typeface="Arial"/>
                        </a:rPr>
                        <a:t>WGClimate</a:t>
                      </a:r>
                      <a:endParaRPr lang="en-US" sz="18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solidFill>
                            <a:srgbClr val="000000"/>
                          </a:solidFill>
                          <a:effectLst/>
                          <a:latin typeface="Arial Narrow" panose="020B0606020202030204" pitchFamily="34" charset="0"/>
                          <a:ea typeface="Arial"/>
                          <a:cs typeface="Arial"/>
                        </a:rPr>
                        <a:t>WIGOS</a:t>
                      </a:r>
                      <a:endParaRPr lang="en-US" sz="1800" dirty="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Temperature of deep atmospheric layers</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Monthly averages</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100 km/5 km</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0.2 K</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0.02 K</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 </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err="1">
                          <a:solidFill>
                            <a:srgbClr val="000000"/>
                          </a:solidFill>
                          <a:effectLst/>
                          <a:latin typeface="Arial Narrow" panose="020B0606020202030204" pitchFamily="34" charset="0"/>
                          <a:ea typeface="Arial"/>
                          <a:cs typeface="Arial"/>
                        </a:rPr>
                        <a:t>WGClimate</a:t>
                      </a:r>
                      <a:endParaRPr lang="en-US" sz="1800" dirty="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solidFill>
                            <a:srgbClr val="000000"/>
                          </a:solidFill>
                          <a:effectLst/>
                          <a:latin typeface="Arial Narrow" panose="020B0606020202030204" pitchFamily="34" charset="0"/>
                          <a:ea typeface="Arial"/>
                          <a:cs typeface="Arial"/>
                        </a:rPr>
                        <a:t>WIGOS</a:t>
                      </a:r>
                      <a:endParaRPr lang="en-US" sz="1800" dirty="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185048001"/>
              </p:ext>
            </p:extLst>
          </p:nvPr>
        </p:nvGraphicFramePr>
        <p:xfrm>
          <a:off x="660045" y="2705901"/>
          <a:ext cx="11531955" cy="3785616"/>
        </p:xfrm>
        <a:graphic>
          <a:graphicData uri="http://schemas.openxmlformats.org/drawingml/2006/table">
            <a:tbl>
              <a:tblPr bandRow="1"/>
              <a:tblGrid>
                <a:gridCol w="931688"/>
                <a:gridCol w="1642534"/>
                <a:gridCol w="1185333"/>
                <a:gridCol w="1557867"/>
                <a:gridCol w="1490133"/>
                <a:gridCol w="1405467"/>
                <a:gridCol w="1422400"/>
                <a:gridCol w="1134533"/>
                <a:gridCol w="762000"/>
              </a:tblGrid>
              <a:tr h="231606">
                <a:tc rowSpan="6">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Cloud properties</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Cloud amount</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3 h</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50 km/NA</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0.01–0.05</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0.01/decade</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s-ES_tradnl" sz="1800" dirty="0">
                          <a:solidFill>
                            <a:srgbClr val="000000"/>
                          </a:solidFill>
                          <a:effectLst/>
                          <a:latin typeface="Arial Narrow" panose="020B0606020202030204" pitchFamily="34" charset="0"/>
                          <a:ea typeface="Arial"/>
                          <a:cs typeface="Arial"/>
                        </a:rPr>
                        <a:t>ESA CCI CMUG </a:t>
                      </a:r>
                      <a:r>
                        <a:rPr lang="es-ES_tradnl" sz="1800" dirty="0" err="1" smtClean="0">
                          <a:solidFill>
                            <a:srgbClr val="000000"/>
                          </a:solidFill>
                          <a:effectLst/>
                          <a:latin typeface="Arial Narrow" panose="020B0606020202030204" pitchFamily="34" charset="0"/>
                          <a:ea typeface="Arial"/>
                          <a:cs typeface="Arial"/>
                        </a:rPr>
                        <a:t>tables</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ES_tradnl" sz="1800" dirty="0" err="1">
                          <a:solidFill>
                            <a:srgbClr val="000000"/>
                          </a:solidFill>
                          <a:effectLst/>
                          <a:latin typeface="Arial Narrow" panose="020B0606020202030204" pitchFamily="34" charset="0"/>
                          <a:ea typeface="Arial"/>
                          <a:cs typeface="Arial"/>
                        </a:rPr>
                        <a:t>WGClimate</a:t>
                      </a:r>
                      <a:endParaRPr lang="en-US" sz="1800" dirty="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ES_tradnl" sz="1800" dirty="0">
                          <a:solidFill>
                            <a:srgbClr val="000000"/>
                          </a:solidFill>
                          <a:effectLst/>
                          <a:latin typeface="Arial Narrow" panose="020B0606020202030204" pitchFamily="34" charset="0"/>
                          <a:ea typeface="Arial"/>
                          <a:cs typeface="Arial"/>
                        </a:rPr>
                        <a:t> </a:t>
                      </a:r>
                      <a:endParaRPr lang="en-US" sz="1800" dirty="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vMerge="1">
                  <a:txBody>
                    <a:bodyPr/>
                    <a:lstStyle/>
                    <a:p>
                      <a:endParaRPr lang="en-US"/>
                    </a:p>
                  </a:txBody>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Cloud-top pressure</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3 h</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50 km/NA</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15–50h Pa</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3–15 hPa</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 </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800" dirty="0" err="1">
                          <a:solidFill>
                            <a:srgbClr val="000000"/>
                          </a:solidFill>
                          <a:effectLst/>
                          <a:latin typeface="Arial Narrow" panose="020B0606020202030204" pitchFamily="34" charset="0"/>
                          <a:ea typeface="Arial"/>
                          <a:cs typeface="Arial"/>
                        </a:rPr>
                        <a:t>WGClimate</a:t>
                      </a:r>
                      <a:endParaRPr lang="en-US" sz="1800" dirty="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800" dirty="0">
                          <a:solidFill>
                            <a:srgbClr val="000000"/>
                          </a:solidFill>
                          <a:effectLst/>
                          <a:latin typeface="Arial Narrow" panose="020B0606020202030204" pitchFamily="34" charset="0"/>
                          <a:ea typeface="Arial"/>
                          <a:cs typeface="Arial"/>
                        </a:rPr>
                        <a:t> </a:t>
                      </a:r>
                      <a:endParaRPr lang="en-US" sz="1800" dirty="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vMerge="1">
                  <a:txBody>
                    <a:bodyPr/>
                    <a:lstStyle/>
                    <a:p>
                      <a:endParaRPr lang="en-US"/>
                    </a:p>
                  </a:txBody>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Cloud-top temperature</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3 h</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50 km/NA</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1–5 K</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0.25 K/decade</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 </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800">
                          <a:solidFill>
                            <a:srgbClr val="000000"/>
                          </a:solidFill>
                          <a:effectLst/>
                          <a:latin typeface="Arial Narrow" panose="020B0606020202030204" pitchFamily="34" charset="0"/>
                          <a:ea typeface="Arial"/>
                          <a:cs typeface="Arial"/>
                        </a:rPr>
                        <a:t>WGClimate</a:t>
                      </a:r>
                      <a:endParaRPr lang="en-US" sz="18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800">
                          <a:solidFill>
                            <a:srgbClr val="000000"/>
                          </a:solidFill>
                          <a:effectLst/>
                          <a:latin typeface="Arial Narrow" panose="020B0606020202030204" pitchFamily="34" charset="0"/>
                          <a:ea typeface="Arial"/>
                          <a:cs typeface="Arial"/>
                        </a:rPr>
                        <a:t> </a:t>
                      </a:r>
                      <a:endParaRPr lang="en-US" sz="18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vMerge="1">
                  <a:txBody>
                    <a:bodyPr/>
                    <a:lstStyle/>
                    <a:p>
                      <a:endParaRPr lang="en-US"/>
                    </a:p>
                  </a:txBody>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Cloud optical depth</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3 h</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50 km/NA</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10%</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2%</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 </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800">
                          <a:solidFill>
                            <a:srgbClr val="000000"/>
                          </a:solidFill>
                          <a:effectLst/>
                          <a:latin typeface="Arial Narrow" panose="020B0606020202030204" pitchFamily="34" charset="0"/>
                          <a:ea typeface="Arial"/>
                          <a:cs typeface="Arial"/>
                        </a:rPr>
                        <a:t>WGClimate</a:t>
                      </a:r>
                      <a:endParaRPr lang="en-US" sz="18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800">
                          <a:solidFill>
                            <a:srgbClr val="000000"/>
                          </a:solidFill>
                          <a:effectLst/>
                          <a:latin typeface="Arial Narrow" panose="020B0606020202030204" pitchFamily="34" charset="0"/>
                          <a:ea typeface="Arial"/>
                          <a:cs typeface="Arial"/>
                        </a:rPr>
                        <a:t> </a:t>
                      </a:r>
                      <a:endParaRPr lang="en-US" sz="18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vMerge="1">
                  <a:txBody>
                    <a:bodyPr/>
                    <a:lstStyle/>
                    <a:p>
                      <a:endParaRPr lang="en-US"/>
                    </a:p>
                  </a:txBody>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Cloud water path (liquid and ice)</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3 h</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a:solidFill>
                            <a:srgbClr val="000000"/>
                          </a:solidFill>
                          <a:effectLst/>
                          <a:latin typeface="Arial Narrow" panose="020B0606020202030204" pitchFamily="34" charset="0"/>
                          <a:ea typeface="Arial"/>
                          <a:cs typeface="Arial"/>
                        </a:rPr>
                        <a:t>50 km/NA</a:t>
                      </a:r>
                      <a:endParaRPr lang="en-US" sz="180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25%</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5%</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 </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800">
                          <a:solidFill>
                            <a:srgbClr val="000000"/>
                          </a:solidFill>
                          <a:effectLst/>
                          <a:latin typeface="Arial Narrow" panose="020B0606020202030204" pitchFamily="34" charset="0"/>
                          <a:ea typeface="Arial"/>
                          <a:cs typeface="Arial"/>
                        </a:rPr>
                        <a:t> </a:t>
                      </a:r>
                      <a:endParaRPr lang="en-US" sz="18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800">
                          <a:solidFill>
                            <a:srgbClr val="000000"/>
                          </a:solidFill>
                          <a:effectLst/>
                          <a:latin typeface="Arial Narrow" panose="020B0606020202030204" pitchFamily="34" charset="0"/>
                          <a:ea typeface="Arial"/>
                          <a:cs typeface="Arial"/>
                        </a:rPr>
                        <a:t> </a:t>
                      </a:r>
                      <a:endParaRPr lang="en-US" sz="18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vMerge="1">
                  <a:txBody>
                    <a:bodyPr/>
                    <a:lstStyle/>
                    <a:p>
                      <a:endParaRPr lang="en-US"/>
                    </a:p>
                  </a:txBody>
                  <a:tcPr/>
                </a:tc>
                <a:tc>
                  <a:txBody>
                    <a:bodyPr/>
                    <a:lstStyle/>
                    <a:p>
                      <a:pPr algn="l">
                        <a:lnSpc>
                          <a:spcPct val="115000"/>
                        </a:lnSpc>
                        <a:spcAft>
                          <a:spcPts val="0"/>
                        </a:spcAft>
                      </a:pPr>
                      <a:r>
                        <a:rPr lang="fr-CH" sz="1800" dirty="0">
                          <a:solidFill>
                            <a:srgbClr val="000000"/>
                          </a:solidFill>
                          <a:effectLst/>
                          <a:latin typeface="Arial Narrow" panose="020B0606020202030204" pitchFamily="34" charset="0"/>
                          <a:ea typeface="Arial"/>
                          <a:cs typeface="Arial"/>
                        </a:rPr>
                        <a:t>Cloud effective </a:t>
                      </a:r>
                      <a:r>
                        <a:rPr lang="fr-CH" sz="1800" dirty="0" err="1">
                          <a:solidFill>
                            <a:srgbClr val="000000"/>
                          </a:solidFill>
                          <a:effectLst/>
                          <a:latin typeface="Arial Narrow" panose="020B0606020202030204" pitchFamily="34" charset="0"/>
                          <a:ea typeface="Arial"/>
                          <a:cs typeface="Arial"/>
                        </a:rPr>
                        <a:t>particle</a:t>
                      </a:r>
                      <a:r>
                        <a:rPr lang="fr-CH" sz="1800" dirty="0">
                          <a:solidFill>
                            <a:srgbClr val="000000"/>
                          </a:solidFill>
                          <a:effectLst/>
                          <a:latin typeface="Arial Narrow" panose="020B0606020202030204" pitchFamily="34" charset="0"/>
                          <a:ea typeface="Arial"/>
                          <a:cs typeface="Arial"/>
                        </a:rPr>
                        <a:t> radius (</a:t>
                      </a:r>
                      <a:r>
                        <a:rPr lang="fr-CH" sz="1800" dirty="0" err="1">
                          <a:solidFill>
                            <a:srgbClr val="000000"/>
                          </a:solidFill>
                          <a:effectLst/>
                          <a:latin typeface="Arial Narrow" panose="020B0606020202030204" pitchFamily="34" charset="0"/>
                          <a:ea typeface="Arial"/>
                          <a:cs typeface="Arial"/>
                        </a:rPr>
                        <a:t>liquid</a:t>
                      </a:r>
                      <a:r>
                        <a:rPr lang="fr-CH" sz="1800" dirty="0">
                          <a:solidFill>
                            <a:srgbClr val="000000"/>
                          </a:solidFill>
                          <a:effectLst/>
                          <a:latin typeface="Arial Narrow" panose="020B0606020202030204" pitchFamily="34" charset="0"/>
                          <a:ea typeface="Arial"/>
                          <a:cs typeface="Arial"/>
                        </a:rPr>
                        <a:t> + </a:t>
                      </a:r>
                      <a:r>
                        <a:rPr lang="fr-CH" sz="1800" dirty="0" err="1">
                          <a:solidFill>
                            <a:srgbClr val="000000"/>
                          </a:solidFill>
                          <a:effectLst/>
                          <a:latin typeface="Arial Narrow" panose="020B0606020202030204" pitchFamily="34" charset="0"/>
                          <a:ea typeface="Arial"/>
                          <a:cs typeface="Arial"/>
                        </a:rPr>
                        <a:t>ice</a:t>
                      </a:r>
                      <a:r>
                        <a:rPr lang="fr-CH" sz="1800" dirty="0">
                          <a:solidFill>
                            <a:srgbClr val="000000"/>
                          </a:solidFill>
                          <a:effectLst/>
                          <a:latin typeface="Arial Narrow" panose="020B0606020202030204" pitchFamily="34" charset="0"/>
                          <a:ea typeface="Arial"/>
                          <a:cs typeface="Arial"/>
                        </a:rPr>
                        <a:t>)</a:t>
                      </a:r>
                      <a:endParaRPr lang="en-US" sz="1800" dirty="0">
                        <a:effectLst/>
                        <a:latin typeface="Arial Narrow" panose="020B0606020202030204" pitchFamily="34" charset="0"/>
                        <a:ea typeface="SimSun"/>
                        <a:cs typeface="Arial"/>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3 h</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50 km/NA</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1 µm;</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1 µm/decade</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n-US" sz="1800" dirty="0">
                          <a:solidFill>
                            <a:srgbClr val="000000"/>
                          </a:solidFill>
                          <a:effectLst/>
                          <a:latin typeface="Arial Narrow" panose="020B0606020202030204" pitchFamily="34" charset="0"/>
                          <a:ea typeface="Arial"/>
                          <a:cs typeface="Arial"/>
                        </a:rPr>
                        <a:t> </a:t>
                      </a:r>
                      <a:endParaRPr lang="en-US" sz="1800" dirty="0">
                        <a:effectLst/>
                        <a:latin typeface="Arial Narrow" panose="020B0606020202030204" pitchFamily="34" charset="0"/>
                        <a:ea typeface="SimSun"/>
                        <a:cs typeface="Arial"/>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800" dirty="0">
                          <a:solidFill>
                            <a:srgbClr val="000000"/>
                          </a:solidFill>
                          <a:effectLst/>
                          <a:latin typeface="Arial Narrow" panose="020B0606020202030204" pitchFamily="34" charset="0"/>
                          <a:ea typeface="Arial"/>
                          <a:cs typeface="Arial"/>
                        </a:rPr>
                        <a:t> </a:t>
                      </a:r>
                      <a:endParaRPr lang="en-US" sz="1800" dirty="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800" dirty="0">
                          <a:solidFill>
                            <a:srgbClr val="000000"/>
                          </a:solidFill>
                          <a:effectLst/>
                          <a:latin typeface="Arial Narrow" panose="020B0606020202030204" pitchFamily="34" charset="0"/>
                          <a:ea typeface="Arial"/>
                          <a:cs typeface="Arial"/>
                        </a:rPr>
                        <a:t> </a:t>
                      </a:r>
                      <a:endParaRPr lang="en-US" sz="1800" dirty="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054657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841" y="1266480"/>
            <a:ext cx="11666159" cy="4981920"/>
          </a:xfrm>
          <a:prstGeom prst="rect">
            <a:avLst/>
          </a:prstGeom>
        </p:spPr>
      </p:pic>
      <p:sp>
        <p:nvSpPr>
          <p:cNvPr id="4" name="TextBox 3"/>
          <p:cNvSpPr txBox="1"/>
          <p:nvPr/>
        </p:nvSpPr>
        <p:spPr>
          <a:xfrm>
            <a:off x="1540933" y="558800"/>
            <a:ext cx="1061509" cy="461665"/>
          </a:xfrm>
          <a:prstGeom prst="rect">
            <a:avLst/>
          </a:prstGeom>
          <a:noFill/>
        </p:spPr>
        <p:txBody>
          <a:bodyPr wrap="none" rtlCol="0">
            <a:spAutoFit/>
          </a:bodyPr>
          <a:lstStyle/>
          <a:p>
            <a:r>
              <a:rPr lang="en-US" sz="2400" b="1" dirty="0" smtClean="0"/>
              <a:t>OSCAR</a:t>
            </a:r>
            <a:endParaRPr lang="en-US" sz="2400" b="1" dirty="0"/>
          </a:p>
        </p:txBody>
      </p:sp>
    </p:spTree>
    <p:extLst>
      <p:ext uri="{BB962C8B-B14F-4D97-AF65-F5344CB8AC3E}">
        <p14:creationId xmlns:p14="http://schemas.microsoft.com/office/powerpoint/2010/main" val="781669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992" y="1116875"/>
            <a:ext cx="11129808" cy="4979124"/>
          </a:xfrm>
          <a:prstGeom prst="rect">
            <a:avLst/>
          </a:prstGeom>
        </p:spPr>
      </p:pic>
      <p:sp>
        <p:nvSpPr>
          <p:cNvPr id="4" name="Rectangle 3"/>
          <p:cNvSpPr/>
          <p:nvPr/>
        </p:nvSpPr>
        <p:spPr>
          <a:xfrm>
            <a:off x="1764252" y="247134"/>
            <a:ext cx="840295" cy="369332"/>
          </a:xfrm>
          <a:prstGeom prst="rect">
            <a:avLst/>
          </a:prstGeom>
        </p:spPr>
        <p:txBody>
          <a:bodyPr wrap="none">
            <a:spAutoFit/>
          </a:bodyPr>
          <a:lstStyle/>
          <a:p>
            <a:r>
              <a:rPr lang="en-US" b="1" dirty="0"/>
              <a:t>OSCAR</a:t>
            </a:r>
            <a:endParaRPr lang="en-US" b="1" dirty="0"/>
          </a:p>
        </p:txBody>
      </p:sp>
      <p:sp>
        <p:nvSpPr>
          <p:cNvPr id="5" name="TextBox 4"/>
          <p:cNvSpPr txBox="1"/>
          <p:nvPr/>
        </p:nvSpPr>
        <p:spPr>
          <a:xfrm>
            <a:off x="6705599" y="5404935"/>
            <a:ext cx="2309991" cy="369332"/>
          </a:xfrm>
          <a:prstGeom prst="rect">
            <a:avLst/>
          </a:prstGeom>
          <a:solidFill>
            <a:schemeClr val="accent4">
              <a:lumMod val="60000"/>
              <a:lumOff val="40000"/>
            </a:schemeClr>
          </a:solidFill>
        </p:spPr>
        <p:txBody>
          <a:bodyPr wrap="none" rtlCol="0">
            <a:spAutoFit/>
          </a:bodyPr>
          <a:lstStyle/>
          <a:p>
            <a:r>
              <a:rPr lang="en-US" dirty="0" smtClean="0"/>
              <a:t>No cloud top pressure </a:t>
            </a:r>
            <a:endParaRPr lang="en-US" dirty="0"/>
          </a:p>
        </p:txBody>
      </p:sp>
    </p:spTree>
    <p:extLst>
      <p:ext uri="{BB962C8B-B14F-4D97-AF65-F5344CB8AC3E}">
        <p14:creationId xmlns:p14="http://schemas.microsoft.com/office/powerpoint/2010/main" val="2403888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8561005"/>
              </p:ext>
            </p:extLst>
          </p:nvPr>
        </p:nvGraphicFramePr>
        <p:xfrm>
          <a:off x="1557864" y="660400"/>
          <a:ext cx="9804403" cy="5540503"/>
        </p:xfrm>
        <a:graphic>
          <a:graphicData uri="http://schemas.openxmlformats.org/drawingml/2006/table">
            <a:tbl>
              <a:tblPr firstRow="1" firstCol="1" bandRow="1"/>
              <a:tblGrid>
                <a:gridCol w="1633343"/>
                <a:gridCol w="1634212"/>
                <a:gridCol w="1634212"/>
                <a:gridCol w="1634212"/>
                <a:gridCol w="1634212"/>
                <a:gridCol w="1634212"/>
              </a:tblGrid>
              <a:tr h="26618">
                <a:tc>
                  <a:txBody>
                    <a:bodyPr/>
                    <a:lstStyle/>
                    <a:p>
                      <a:pPr>
                        <a:lnSpc>
                          <a:spcPct val="115000"/>
                        </a:lnSpc>
                        <a:spcAft>
                          <a:spcPts val="0"/>
                        </a:spcAft>
                      </a:pPr>
                      <a:r>
                        <a:rPr lang="en-US" sz="1400" dirty="0">
                          <a:effectLst/>
                          <a:latin typeface="Arial Narrow"/>
                          <a:ea typeface="SimSun"/>
                          <a:cs typeface="Arial"/>
                        </a:rPr>
                        <a:t>ECV</a:t>
                      </a:r>
                      <a:endParaRPr lang="en-US" sz="1400" dirty="0">
                        <a:effectLst/>
                        <a:latin typeface="Calibri"/>
                        <a:ea typeface="SimSun"/>
                        <a:cs typeface="Arial"/>
                      </a:endParaRP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a:ea typeface="SimSun"/>
                          <a:cs typeface="Arial"/>
                        </a:rPr>
                        <a:t>Product</a:t>
                      </a:r>
                      <a:endParaRPr lang="en-US" sz="1400">
                        <a:effectLst/>
                        <a:latin typeface="Calibri"/>
                        <a:ea typeface="SimSun"/>
                        <a:cs typeface="Arial"/>
                      </a:endParaRP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a:ea typeface="SimSun"/>
                          <a:cs typeface="Arial"/>
                        </a:rPr>
                        <a:t>Definition</a:t>
                      </a:r>
                      <a:endParaRPr lang="en-US" sz="1400">
                        <a:effectLst/>
                        <a:latin typeface="Calibri"/>
                        <a:ea typeface="SimSun"/>
                        <a:cs typeface="Arial"/>
                      </a:endParaRP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a:ea typeface="SimSun"/>
                          <a:cs typeface="Arial"/>
                        </a:rPr>
                        <a:t>Meas.units</a:t>
                      </a:r>
                      <a:endParaRPr lang="en-US" sz="1400">
                        <a:effectLst/>
                        <a:latin typeface="Calibri"/>
                        <a:ea typeface="SimSun"/>
                        <a:cs typeface="Arial"/>
                      </a:endParaRP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a:ea typeface="SimSun"/>
                          <a:cs typeface="Arial"/>
                        </a:rPr>
                        <a:t>OSCAR variable</a:t>
                      </a:r>
                      <a:endParaRPr lang="en-US" sz="1400">
                        <a:effectLst/>
                        <a:latin typeface="Calibri"/>
                        <a:ea typeface="SimSun"/>
                        <a:cs typeface="Arial"/>
                      </a:endParaRP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a:effectLst/>
                          <a:latin typeface="Arial Narrow"/>
                          <a:ea typeface="SimSun"/>
                          <a:cs typeface="Arial"/>
                        </a:rPr>
                        <a:t>Definition</a:t>
                      </a:r>
                      <a:endParaRPr lang="en-US" sz="1400">
                        <a:effectLst/>
                        <a:latin typeface="Calibri"/>
                        <a:ea typeface="SimSun"/>
                        <a:cs typeface="Arial"/>
                      </a:endParaRP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781504">
                <a:tc rowSpan="2">
                  <a:txBody>
                    <a:bodyPr/>
                    <a:lstStyle/>
                    <a:p>
                      <a:pPr>
                        <a:lnSpc>
                          <a:spcPct val="115000"/>
                        </a:lnSpc>
                        <a:spcAft>
                          <a:spcPts val="0"/>
                        </a:spcAft>
                      </a:pPr>
                      <a:r>
                        <a:rPr lang="en-US" sz="1400" dirty="0">
                          <a:effectLst/>
                          <a:latin typeface="Arial Narrow" panose="020B0606020202030204" pitchFamily="34" charset="0"/>
                          <a:ea typeface="SimSun"/>
                          <a:cs typeface="Arial"/>
                        </a:rPr>
                        <a:t>Surface Wind Speed and direction</a:t>
                      </a:r>
                    </a:p>
                    <a:p>
                      <a:pPr>
                        <a:lnSpc>
                          <a:spcPct val="115000"/>
                        </a:lnSpc>
                        <a:spcAft>
                          <a:spcPts val="0"/>
                        </a:spcAft>
                      </a:pPr>
                      <a:r>
                        <a:rPr lang="en-US" sz="1400" b="1" dirty="0">
                          <a:solidFill>
                            <a:srgbClr val="FF0000"/>
                          </a:solidFill>
                          <a:effectLst/>
                          <a:latin typeface="Arial Narrow" panose="020B0606020202030204" pitchFamily="34" charset="0"/>
                          <a:ea typeface="SimSun"/>
                          <a:cs typeface="Arial"/>
                        </a:rPr>
                        <a:t>(updated by Shinya, </a:t>
                      </a:r>
                      <a:r>
                        <a:rPr lang="en-US" sz="1400" b="1" dirty="0" err="1">
                          <a:solidFill>
                            <a:srgbClr val="FF0000"/>
                          </a:solidFill>
                          <a:effectLst/>
                          <a:latin typeface="Arial Narrow" panose="020B0606020202030204" pitchFamily="34" charset="0"/>
                          <a:ea typeface="SimSun"/>
                          <a:cs typeface="Arial"/>
                        </a:rPr>
                        <a:t>Imke</a:t>
                      </a:r>
                      <a:r>
                        <a:rPr lang="en-US" sz="1400" b="1" dirty="0">
                          <a:solidFill>
                            <a:srgbClr val="FF0000"/>
                          </a:solidFill>
                          <a:effectLst/>
                          <a:latin typeface="Arial Narrow" panose="020B0606020202030204" pitchFamily="34" charset="0"/>
                          <a:ea typeface="SimSun"/>
                          <a:cs typeface="Arial"/>
                        </a:rPr>
                        <a:t> and Liz)</a:t>
                      </a:r>
                      <a:endParaRPr lang="en-US" sz="1400" dirty="0">
                        <a:effectLst/>
                        <a:latin typeface="Arial Narrow" panose="020B0606020202030204" pitchFamily="34" charset="0"/>
                        <a:ea typeface="SimSun"/>
                        <a:cs typeface="Arial"/>
                      </a:endParaRP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Wind speed</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Ratio of the distance covered by the air to the time taken to cover it. It is one component of wind velocity, the other being wind direction. </a:t>
                      </a:r>
                      <a:r>
                        <a:rPr lang="en-US" sz="1400" b="1" dirty="0">
                          <a:effectLst/>
                          <a:latin typeface="Arial Narrow" panose="020B0606020202030204" pitchFamily="34" charset="0"/>
                          <a:ea typeface="SimSun"/>
                          <a:cs typeface="Arial"/>
                        </a:rPr>
                        <a:t>Measured at 10m</a:t>
                      </a:r>
                      <a:endParaRPr lang="en-US" sz="1400" dirty="0">
                        <a:effectLst/>
                        <a:latin typeface="Arial Narrow" panose="020B0606020202030204" pitchFamily="34" charset="0"/>
                        <a:ea typeface="SimSun"/>
                        <a:cs typeface="Arial"/>
                      </a:endParaRP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m/s</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rowSpan="2">
                  <a:txBody>
                    <a:bodyPr/>
                    <a:lstStyle/>
                    <a:p>
                      <a:pPr>
                        <a:lnSpc>
                          <a:spcPct val="115000"/>
                        </a:lnSpc>
                        <a:spcAft>
                          <a:spcPts val="0"/>
                        </a:spcAft>
                      </a:pPr>
                      <a:r>
                        <a:rPr lang="en-US" sz="1400">
                          <a:effectLst/>
                          <a:latin typeface="Arial Narrow" panose="020B0606020202030204" pitchFamily="34" charset="0"/>
                          <a:ea typeface="SimSun"/>
                          <a:cs typeface="Arial"/>
                        </a:rPr>
                        <a:t>Wind vector over the surface (horizontal)</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rowSpan="2">
                  <a:txBody>
                    <a:bodyPr/>
                    <a:lstStyle/>
                    <a:p>
                      <a:pPr>
                        <a:lnSpc>
                          <a:spcPct val="115000"/>
                        </a:lnSpc>
                        <a:spcAft>
                          <a:spcPts val="0"/>
                        </a:spcAft>
                      </a:pPr>
                      <a:r>
                        <a:rPr lang="en-US" sz="1400">
                          <a:effectLst/>
                          <a:latin typeface="Arial Narrow" panose="020B0606020202030204" pitchFamily="34" charset="0"/>
                          <a:ea typeface="SimSun"/>
                          <a:cs typeface="Arial"/>
                        </a:rPr>
                        <a:t>Horizontal vector component (2D) of the 3D wind vector, conventionally measured at 10 m height.</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85928">
                <a:tc vMerge="1">
                  <a:txBody>
                    <a:bodyPr/>
                    <a:lstStyle/>
                    <a:p>
                      <a:endParaRPr lang="en-US"/>
                    </a:p>
                  </a:txBody>
                  <a:tcPr/>
                </a:tc>
                <a:tc>
                  <a:txBody>
                    <a:bodyPr/>
                    <a:lstStyle/>
                    <a:p>
                      <a:pPr>
                        <a:lnSpc>
                          <a:spcPct val="115000"/>
                        </a:lnSpc>
                        <a:spcAft>
                          <a:spcPts val="0"/>
                        </a:spcAft>
                      </a:pPr>
                      <a:r>
                        <a:rPr lang="en-US" sz="1400" dirty="0">
                          <a:effectLst/>
                          <a:latin typeface="Arial Narrow" panose="020B0606020202030204" pitchFamily="34" charset="0"/>
                          <a:ea typeface="SimSun"/>
                          <a:cs typeface="Arial"/>
                        </a:rPr>
                        <a:t>Wind direction</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Direction from which wind is blowing, measured clockwise</a:t>
                      </a:r>
                    </a:p>
                    <a:p>
                      <a:pPr>
                        <a:lnSpc>
                          <a:spcPct val="115000"/>
                        </a:lnSpc>
                        <a:spcAft>
                          <a:spcPts val="0"/>
                        </a:spcAft>
                      </a:pPr>
                      <a:r>
                        <a:rPr lang="en-US" sz="1400" dirty="0">
                          <a:effectLst/>
                          <a:latin typeface="Arial Narrow" panose="020B0606020202030204" pitchFamily="34" charset="0"/>
                          <a:ea typeface="SimSun"/>
                          <a:cs typeface="Arial"/>
                        </a:rPr>
                        <a:t> from north</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Degree N</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lang="en-US"/>
                    </a:p>
                  </a:txBody>
                  <a:tcPr/>
                </a:tc>
                <a:tc vMerge="1">
                  <a:txBody>
                    <a:bodyPr/>
                    <a:lstStyle/>
                    <a:p>
                      <a:endParaRPr lang="en-US"/>
                    </a:p>
                  </a:txBody>
                  <a:tcPr/>
                </a:tc>
              </a:tr>
              <a:tr h="771856">
                <a:tc>
                  <a:txBody>
                    <a:bodyPr/>
                    <a:lstStyle/>
                    <a:p>
                      <a:pPr>
                        <a:lnSpc>
                          <a:spcPct val="115000"/>
                        </a:lnSpc>
                        <a:spcAft>
                          <a:spcPts val="0"/>
                        </a:spcAft>
                      </a:pPr>
                      <a:r>
                        <a:rPr lang="en-US" sz="1400" dirty="0">
                          <a:effectLst/>
                          <a:latin typeface="Arial Narrow" panose="020B0606020202030204" pitchFamily="34" charset="0"/>
                          <a:ea typeface="SimSun"/>
                          <a:cs typeface="Arial"/>
                        </a:rPr>
                        <a:t>Precipitation</a:t>
                      </a:r>
                    </a:p>
                    <a:p>
                      <a:pPr>
                        <a:lnSpc>
                          <a:spcPct val="115000"/>
                        </a:lnSpc>
                        <a:spcAft>
                          <a:spcPts val="0"/>
                        </a:spcAft>
                      </a:pPr>
                      <a:r>
                        <a:rPr lang="en-US" sz="1400" b="1" dirty="0">
                          <a:solidFill>
                            <a:srgbClr val="FF0000"/>
                          </a:solidFill>
                          <a:effectLst/>
                          <a:latin typeface="Arial Narrow" panose="020B0606020202030204" pitchFamily="34" charset="0"/>
                          <a:ea typeface="SimSun"/>
                          <a:cs typeface="Arial"/>
                        </a:rPr>
                        <a:t>(updated by Phil)</a:t>
                      </a:r>
                      <a:endParaRPr lang="en-US" sz="1400" dirty="0">
                        <a:effectLst/>
                        <a:latin typeface="Arial Narrow" panose="020B0606020202030204" pitchFamily="34" charset="0"/>
                        <a:ea typeface="SimSun"/>
                        <a:cs typeface="Arial"/>
                      </a:endParaRP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Accumulated precipitation (over 24h)</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Integration of precipitation rate reaching the ground over several time intervals. The reference requirement refers to integration over 24 h</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mm</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Accumulated precipitation (over 24h)</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Integration of precipitation rate reaching the ground over several time intervals. The reference requirement refers to integration over 24 h</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289446">
                <a:tc>
                  <a:txBody>
                    <a:bodyPr/>
                    <a:lstStyle/>
                    <a:p>
                      <a:pPr>
                        <a:lnSpc>
                          <a:spcPct val="115000"/>
                        </a:lnSpc>
                        <a:spcAft>
                          <a:spcPts val="0"/>
                        </a:spcAft>
                      </a:pPr>
                      <a:r>
                        <a:rPr lang="en-US" sz="1400">
                          <a:effectLst/>
                          <a:latin typeface="Arial Narrow" panose="020B0606020202030204" pitchFamily="34" charset="0"/>
                          <a:ea typeface="SimSun"/>
                          <a:cs typeface="Arial"/>
                        </a:rPr>
                        <a:t>Temperature (surface)</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Air temperature (at surface)</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Air temperature measured </a:t>
                      </a:r>
                      <a:r>
                        <a:rPr lang="en-US" sz="1400" b="1" dirty="0">
                          <a:effectLst/>
                          <a:latin typeface="Arial Narrow" panose="020B0606020202030204" pitchFamily="34" charset="0"/>
                          <a:ea typeface="SimSun"/>
                          <a:cs typeface="Arial"/>
                        </a:rPr>
                        <a:t>at </a:t>
                      </a:r>
                      <a:r>
                        <a:rPr lang="en-US" sz="1400" b="1" dirty="0">
                          <a:solidFill>
                            <a:srgbClr val="FF0000"/>
                          </a:solidFill>
                          <a:effectLst/>
                          <a:latin typeface="Arial Narrow" panose="020B0606020202030204" pitchFamily="34" charset="0"/>
                          <a:ea typeface="SimSun"/>
                          <a:cs typeface="Arial"/>
                        </a:rPr>
                        <a:t>2 m above surface</a:t>
                      </a:r>
                      <a:endParaRPr lang="en-US" sz="1400" dirty="0">
                        <a:solidFill>
                          <a:srgbClr val="FF0000"/>
                        </a:solidFill>
                        <a:effectLst/>
                        <a:latin typeface="Arial Narrow" panose="020B0606020202030204" pitchFamily="34" charset="0"/>
                        <a:ea typeface="SimSun"/>
                        <a:cs typeface="Arial"/>
                      </a:endParaRP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K</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Air temperature (at surface)</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Air temperature measured at 2 m above surface</a:t>
                      </a:r>
                    </a:p>
                  </a:txBody>
                  <a:tcPr marL="37754" marR="3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bl>
          </a:graphicData>
        </a:graphic>
      </p:graphicFrame>
      <p:sp>
        <p:nvSpPr>
          <p:cNvPr id="3" name="TextBox 2"/>
          <p:cNvSpPr txBox="1"/>
          <p:nvPr/>
        </p:nvSpPr>
        <p:spPr>
          <a:xfrm>
            <a:off x="1456267" y="124767"/>
            <a:ext cx="2211055" cy="461665"/>
          </a:xfrm>
          <a:prstGeom prst="rect">
            <a:avLst/>
          </a:prstGeom>
          <a:noFill/>
        </p:spPr>
        <p:txBody>
          <a:bodyPr wrap="none" rtlCol="0">
            <a:spAutoFit/>
          </a:bodyPr>
          <a:lstStyle/>
          <a:p>
            <a:r>
              <a:rPr lang="en-US" sz="2400" b="1" dirty="0" smtClean="0"/>
              <a:t>Combined table</a:t>
            </a:r>
            <a:endParaRPr lang="en-US" sz="2400" b="1" dirty="0"/>
          </a:p>
        </p:txBody>
      </p:sp>
    </p:spTree>
    <p:extLst>
      <p:ext uri="{BB962C8B-B14F-4D97-AF65-F5344CB8AC3E}">
        <p14:creationId xmlns:p14="http://schemas.microsoft.com/office/powerpoint/2010/main" val="768101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20711198"/>
              </p:ext>
            </p:extLst>
          </p:nvPr>
        </p:nvGraphicFramePr>
        <p:xfrm>
          <a:off x="1080240" y="511334"/>
          <a:ext cx="4782185" cy="4373118"/>
        </p:xfrm>
        <a:graphic>
          <a:graphicData uri="http://schemas.openxmlformats.org/drawingml/2006/table">
            <a:tbl>
              <a:tblPr firstRow="1" firstCol="1" bandRow="1"/>
              <a:tblGrid>
                <a:gridCol w="1195070"/>
                <a:gridCol w="1195705"/>
                <a:gridCol w="1195705"/>
                <a:gridCol w="1195705"/>
              </a:tblGrid>
              <a:tr h="107315">
                <a:tc rowSpan="2">
                  <a:txBody>
                    <a:bodyPr/>
                    <a:lstStyle/>
                    <a:p>
                      <a:pPr>
                        <a:lnSpc>
                          <a:spcPct val="115000"/>
                        </a:lnSpc>
                        <a:spcAft>
                          <a:spcPts val="0"/>
                        </a:spcAft>
                      </a:pPr>
                      <a:r>
                        <a:rPr lang="en-US" sz="1400" dirty="0">
                          <a:effectLst/>
                          <a:latin typeface="Arial Narrow" panose="020B0606020202030204" pitchFamily="34" charset="0"/>
                          <a:ea typeface="SimSun"/>
                          <a:cs typeface="Arial"/>
                        </a:rPr>
                        <a:t>Water </a:t>
                      </a:r>
                      <a:r>
                        <a:rPr lang="en-US" sz="1400" dirty="0" err="1">
                          <a:effectLst/>
                          <a:latin typeface="Arial Narrow" panose="020B0606020202030204" pitchFamily="34" charset="0"/>
                          <a:ea typeface="SimSun"/>
                          <a:cs typeface="Arial"/>
                        </a:rPr>
                        <a:t>vapour</a:t>
                      </a:r>
                      <a:r>
                        <a:rPr lang="en-US" sz="1400" dirty="0">
                          <a:effectLst/>
                          <a:latin typeface="Arial Narrow" panose="020B0606020202030204" pitchFamily="34" charset="0"/>
                          <a:ea typeface="SimSun"/>
                          <a:cs typeface="Arial"/>
                        </a:rPr>
                        <a:t> (surface)</a:t>
                      </a:r>
                    </a:p>
                    <a:p>
                      <a:pPr>
                        <a:lnSpc>
                          <a:spcPct val="115000"/>
                        </a:lnSpc>
                        <a:spcAft>
                          <a:spcPts val="0"/>
                        </a:spcAft>
                      </a:pPr>
                      <a:r>
                        <a:rPr lang="en-US" sz="1400" b="1" dirty="0">
                          <a:solidFill>
                            <a:srgbClr val="FF0000"/>
                          </a:solidFill>
                          <a:effectLst/>
                          <a:latin typeface="Arial Narrow" panose="020B0606020202030204" pitchFamily="34" charset="0"/>
                          <a:ea typeface="SimSun"/>
                          <a:cs typeface="Arial"/>
                        </a:rPr>
                        <a:t>(updated by Roger)</a:t>
                      </a:r>
                      <a:endParaRPr lang="en-US" sz="1400" dirty="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457200" indent="-457200">
                        <a:lnSpc>
                          <a:spcPct val="115000"/>
                        </a:lnSpc>
                        <a:spcAft>
                          <a:spcPts val="0"/>
                        </a:spcAft>
                      </a:pPr>
                      <a:r>
                        <a:rPr lang="en-US" sz="1400" dirty="0">
                          <a:effectLst/>
                          <a:latin typeface="Arial Narrow" panose="020B0606020202030204" pitchFamily="34" charset="0"/>
                          <a:ea typeface="SimSun"/>
                          <a:cs typeface="Arial"/>
                        </a:rPr>
                        <a:t>Air specific humidity </a:t>
                      </a:r>
                    </a:p>
                    <a:p>
                      <a:pPr marL="457200" indent="-457200">
                        <a:lnSpc>
                          <a:spcPct val="115000"/>
                        </a:lnSpc>
                        <a:spcAft>
                          <a:spcPts val="0"/>
                        </a:spcAft>
                      </a:pPr>
                      <a:r>
                        <a:rPr lang="en-US" sz="1400" dirty="0">
                          <a:effectLst/>
                          <a:latin typeface="Arial Narrow" panose="020B0606020202030204" pitchFamily="34" charset="0"/>
                          <a:ea typeface="SimSun"/>
                          <a:cs typeface="Arial"/>
                        </a:rPr>
                        <a:t>(at surface)(g/kg)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Air specific humidity </a:t>
                      </a:r>
                      <a:r>
                        <a:rPr lang="en-US" sz="1400" b="1" dirty="0">
                          <a:effectLst/>
                          <a:latin typeface="Arial Narrow" panose="020B0606020202030204" pitchFamily="34" charset="0"/>
                          <a:ea typeface="SimSun"/>
                          <a:cs typeface="Arial"/>
                        </a:rPr>
                        <a:t>measured at 2 m</a:t>
                      </a:r>
                      <a:r>
                        <a:rPr lang="en-US" sz="1400" dirty="0">
                          <a:effectLst/>
                          <a:latin typeface="Arial Narrow" panose="020B0606020202030204" pitchFamily="34" charset="0"/>
                          <a:ea typeface="SimSun"/>
                          <a:cs typeface="Arial"/>
                        </a:rPr>
                        <a:t> above surface. The specific humidity is the ratio between the mass of water </a:t>
                      </a:r>
                      <a:r>
                        <a:rPr lang="en-US" sz="1400" dirty="0" err="1">
                          <a:effectLst/>
                          <a:latin typeface="Arial Narrow" panose="020B0606020202030204" pitchFamily="34" charset="0"/>
                          <a:ea typeface="SimSun"/>
                          <a:cs typeface="Arial"/>
                        </a:rPr>
                        <a:t>vapour</a:t>
                      </a:r>
                      <a:r>
                        <a:rPr lang="en-US" sz="1400" dirty="0">
                          <a:effectLst/>
                          <a:latin typeface="Arial Narrow" panose="020B0606020202030204" pitchFamily="34" charset="0"/>
                          <a:ea typeface="SimSun"/>
                          <a:cs typeface="Arial"/>
                        </a:rPr>
                        <a:t> and the mass of moist air.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g/Kg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06680">
                <a:tc vMerge="1">
                  <a:txBody>
                    <a:bodyPr/>
                    <a:lstStyle/>
                    <a:p>
                      <a:endParaRPr lang="en-US"/>
                    </a:p>
                  </a:txBody>
                  <a:tcPr/>
                </a:tc>
                <a:tc>
                  <a:txBody>
                    <a:bodyPr/>
                    <a:lstStyle/>
                    <a:p>
                      <a:pPr>
                        <a:lnSpc>
                          <a:spcPct val="115000"/>
                        </a:lnSpc>
                        <a:spcAft>
                          <a:spcPts val="0"/>
                        </a:spcAft>
                      </a:pPr>
                      <a:r>
                        <a:rPr lang="en-US" sz="1400">
                          <a:effectLst/>
                          <a:latin typeface="Arial Narrow" panose="020B0606020202030204" pitchFamily="34" charset="0"/>
                          <a:ea typeface="SimSun"/>
                          <a:cs typeface="Arial"/>
                        </a:rPr>
                        <a:t>Dew Point Temperature</a:t>
                      </a:r>
                    </a:p>
                    <a:p>
                      <a:pPr>
                        <a:lnSpc>
                          <a:spcPct val="115000"/>
                        </a:lnSpc>
                        <a:spcAft>
                          <a:spcPts val="0"/>
                        </a:spcAft>
                      </a:pPr>
                      <a:r>
                        <a:rPr lang="en-US" sz="1400">
                          <a:solidFill>
                            <a:srgbClr val="FF0000"/>
                          </a:solidFill>
                          <a:effectLst/>
                          <a:latin typeface="Arial Narrow" panose="020B0606020202030204" pitchFamily="34" charset="0"/>
                          <a:ea typeface="SimSun"/>
                          <a:cs typeface="Arial"/>
                        </a:rPr>
                        <a:t>(no corresponding variable in OSCAR)</a:t>
                      </a:r>
                      <a:endParaRPr lang="en-US" sz="14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temperature to which air must be cooled to become saturated with water vapor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440487632"/>
              </p:ext>
            </p:extLst>
          </p:nvPr>
        </p:nvGraphicFramePr>
        <p:xfrm>
          <a:off x="5911109" y="506254"/>
          <a:ext cx="3587115" cy="2928430"/>
        </p:xfrm>
        <a:graphic>
          <a:graphicData uri="http://schemas.openxmlformats.org/drawingml/2006/table">
            <a:tbl>
              <a:tblPr firstRow="1" firstCol="1" bandRow="1"/>
              <a:tblGrid>
                <a:gridCol w="1195705"/>
                <a:gridCol w="1195705"/>
                <a:gridCol w="1195705"/>
              </a:tblGrid>
              <a:tr h="0">
                <a:tc>
                  <a:txBody>
                    <a:bodyPr/>
                    <a:lstStyle/>
                    <a:p>
                      <a:pPr>
                        <a:lnSpc>
                          <a:spcPct val="115000"/>
                        </a:lnSpc>
                        <a:spcAft>
                          <a:spcPts val="0"/>
                        </a:spcAft>
                      </a:pPr>
                      <a:r>
                        <a:rPr lang="en-US" sz="1400" dirty="0">
                          <a:effectLst/>
                          <a:latin typeface="Arial Narrow"/>
                          <a:ea typeface="SimSun"/>
                          <a:cs typeface="Arial"/>
                        </a:rPr>
                        <a:t>Air specific humidity (at surface)(g/kg)</a:t>
                      </a:r>
                      <a:endParaRPr lang="en-US" sz="1400" dirty="0">
                        <a:effectLst/>
                        <a:latin typeface="Calibri"/>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dirty="0">
                          <a:effectLst/>
                          <a:latin typeface="Arial Narrow"/>
                          <a:ea typeface="SimSun"/>
                          <a:cs typeface="Arial"/>
                        </a:rPr>
                        <a:t>Air specific humidity measured at 2 m above surface. The specific humidity is the ratio between the mass of water </a:t>
                      </a:r>
                      <a:r>
                        <a:rPr lang="en-US" sz="1400" dirty="0" err="1">
                          <a:effectLst/>
                          <a:latin typeface="Arial Narrow"/>
                          <a:ea typeface="SimSun"/>
                          <a:cs typeface="Arial"/>
                        </a:rPr>
                        <a:t>vapour</a:t>
                      </a:r>
                      <a:r>
                        <a:rPr lang="en-US" sz="1400" dirty="0">
                          <a:effectLst/>
                          <a:latin typeface="Arial Narrow"/>
                          <a:ea typeface="SimSun"/>
                          <a:cs typeface="Arial"/>
                        </a:rPr>
                        <a:t> and the mass of moist air.</a:t>
                      </a:r>
                      <a:endParaRPr lang="en-US" sz="1400" dirty="0">
                        <a:effectLst/>
                        <a:latin typeface="Calibri"/>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dirty="0">
                          <a:effectLst/>
                          <a:latin typeface="Arial Narrow"/>
                          <a:ea typeface="SimSun"/>
                          <a:cs typeface="Arial"/>
                        </a:rPr>
                        <a:t>g/kg</a:t>
                      </a:r>
                      <a:endParaRPr lang="en-US" sz="1400" dirty="0">
                        <a:effectLst/>
                        <a:latin typeface="Calibri"/>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bl>
          </a:graphicData>
        </a:graphic>
      </p:graphicFrame>
    </p:spTree>
    <p:extLst>
      <p:ext uri="{BB962C8B-B14F-4D97-AF65-F5344CB8AC3E}">
        <p14:creationId xmlns:p14="http://schemas.microsoft.com/office/powerpoint/2010/main" val="387051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10862857"/>
              </p:ext>
            </p:extLst>
          </p:nvPr>
        </p:nvGraphicFramePr>
        <p:xfrm>
          <a:off x="1456267" y="626534"/>
          <a:ext cx="9736665" cy="5524639"/>
        </p:xfrm>
        <a:graphic>
          <a:graphicData uri="http://schemas.openxmlformats.org/drawingml/2006/table">
            <a:tbl>
              <a:tblPr firstRow="1" firstCol="1" bandRow="1"/>
              <a:tblGrid>
                <a:gridCol w="1947333"/>
                <a:gridCol w="1947333"/>
                <a:gridCol w="1947333"/>
                <a:gridCol w="1947333"/>
                <a:gridCol w="1947333"/>
              </a:tblGrid>
              <a:tr h="1597715">
                <a:tc rowSpan="3">
                  <a:txBody>
                    <a:bodyPr/>
                    <a:lstStyle/>
                    <a:p>
                      <a:pPr>
                        <a:lnSpc>
                          <a:spcPct val="115000"/>
                        </a:lnSpc>
                        <a:spcAft>
                          <a:spcPts val="0"/>
                        </a:spcAft>
                      </a:pPr>
                      <a:r>
                        <a:rPr lang="en-US" sz="1400" dirty="0">
                          <a:effectLst/>
                          <a:latin typeface="Arial Narrow" panose="020B0606020202030204" pitchFamily="34" charset="0"/>
                          <a:ea typeface="SimSun"/>
                          <a:cs typeface="Arial"/>
                        </a:rPr>
                        <a:t>Cloud Water Path (</a:t>
                      </a:r>
                      <a:r>
                        <a:rPr lang="en-US" sz="1400" b="1" dirty="0">
                          <a:solidFill>
                            <a:srgbClr val="FF0000"/>
                          </a:solidFill>
                          <a:effectLst/>
                          <a:latin typeface="Arial Narrow" panose="020B0606020202030204" pitchFamily="34" charset="0"/>
                          <a:ea typeface="SimSun"/>
                          <a:cs typeface="Arial"/>
                        </a:rPr>
                        <a:t>liquid and ice)</a:t>
                      </a:r>
                      <a:endParaRPr lang="en-US" sz="1400" dirty="0">
                        <a:effectLst/>
                        <a:latin typeface="Arial Narrow" panose="020B0606020202030204" pitchFamily="34" charset="0"/>
                        <a:ea typeface="SimSun"/>
                        <a:cs typeface="Arial"/>
                      </a:endParaRPr>
                    </a:p>
                    <a:p>
                      <a:pPr>
                        <a:lnSpc>
                          <a:spcPct val="115000"/>
                        </a:lnSpc>
                        <a:spcAft>
                          <a:spcPts val="0"/>
                        </a:spcAft>
                      </a:pPr>
                      <a:r>
                        <a:rPr lang="en-US" sz="1400" b="1" dirty="0">
                          <a:solidFill>
                            <a:srgbClr val="FF0000"/>
                          </a:solidFill>
                          <a:effectLst/>
                          <a:latin typeface="Arial Narrow" panose="020B0606020202030204" pitchFamily="34" charset="0"/>
                          <a:ea typeface="SimSun"/>
                          <a:cs typeface="Arial"/>
                        </a:rPr>
                        <a:t> </a:t>
                      </a:r>
                      <a:endParaRPr lang="en-US" sz="1400" dirty="0">
                        <a:effectLst/>
                        <a:latin typeface="Arial Narrow" panose="020B0606020202030204" pitchFamily="34" charset="0"/>
                        <a:ea typeface="SimSun"/>
                        <a:cs typeface="Arial"/>
                      </a:endParaRPr>
                    </a:p>
                    <a:p>
                      <a:pPr>
                        <a:lnSpc>
                          <a:spcPct val="115000"/>
                        </a:lnSpc>
                        <a:spcAft>
                          <a:spcPts val="0"/>
                        </a:spcAft>
                      </a:pPr>
                      <a:r>
                        <a:rPr lang="en-US" sz="1400" dirty="0">
                          <a:effectLst/>
                          <a:latin typeface="Arial Narrow" panose="020B0606020202030204" pitchFamily="34" charset="0"/>
                          <a:ea typeface="SimSun"/>
                          <a:cs typeface="Arial"/>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LWP: A measure of the weight of the liquid water droplets in the atmosphere above a unit surface area on the earth, given in units of kg m-2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a:t>
                      </a:r>
                      <a:r>
                        <a:rPr lang="en-US" sz="1400">
                          <a:solidFill>
                            <a:srgbClr val="FF0000"/>
                          </a:solidFill>
                          <a:effectLst/>
                          <a:latin typeface="Arial Narrow" panose="020B0606020202030204" pitchFamily="34" charset="0"/>
                          <a:ea typeface="SimSun"/>
                          <a:cs typeface="Arial"/>
                        </a:rPr>
                        <a:t>no corresponding variable in OSCAR)</a:t>
                      </a:r>
                      <a:endParaRPr lang="en-US" sz="14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912980">
                <a:tc vMerge="1">
                  <a:txBody>
                    <a:bodyPr/>
                    <a:lstStyle/>
                    <a:p>
                      <a:endParaRPr lang="en-US"/>
                    </a:p>
                  </a:txBody>
                  <a:tcPr/>
                </a:tc>
                <a:tc>
                  <a:txBody>
                    <a:bodyPr/>
                    <a:lstStyle/>
                    <a:p>
                      <a:pPr>
                        <a:lnSpc>
                          <a:spcPct val="115000"/>
                        </a:lnSpc>
                        <a:spcAft>
                          <a:spcPts val="0"/>
                        </a:spcAft>
                      </a:pPr>
                      <a:r>
                        <a:rPr lang="en-US" sz="1400">
                          <a:effectLst/>
                          <a:latin typeface="Arial Narrow" panose="020B0606020202030204" pitchFamily="34" charset="0"/>
                          <a:ea typeface="SimSun"/>
                          <a:cs typeface="Arial"/>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Cloud liquid water (CLW) total column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Field of atmospheric water in the liquid phase (precipitating or not).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912980">
                <a:tc vMerge="1">
                  <a:txBody>
                    <a:bodyPr/>
                    <a:lstStyle/>
                    <a:p>
                      <a:endParaRPr lang="en-US"/>
                    </a:p>
                  </a:txBody>
                  <a:tcPr/>
                </a:tc>
                <a:tc>
                  <a:txBody>
                    <a:bodyPr/>
                    <a:lstStyle/>
                    <a:p>
                      <a:pPr>
                        <a:lnSpc>
                          <a:spcPct val="115000"/>
                        </a:lnSpc>
                        <a:spcAft>
                          <a:spcPts val="0"/>
                        </a:spcAft>
                      </a:pPr>
                      <a:r>
                        <a:rPr lang="en-US" sz="1400">
                          <a:effectLst/>
                          <a:latin typeface="Arial Narrow" panose="020B0606020202030204" pitchFamily="34" charset="0"/>
                          <a:ea typeface="SimSun"/>
                          <a:cs typeface="Arial"/>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Cloud ice (total column)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Field of atmospheric water in the solid phase (precipitating or not) as total column.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2054205">
                <a:tc>
                  <a:txBody>
                    <a:bodyPr/>
                    <a:lstStyle/>
                    <a:p>
                      <a:pPr>
                        <a:lnSpc>
                          <a:spcPct val="115000"/>
                        </a:lnSpc>
                        <a:spcAft>
                          <a:spcPts val="0"/>
                        </a:spcAft>
                      </a:pPr>
                      <a:r>
                        <a:rPr lang="en-US" sz="1400">
                          <a:effectLst/>
                          <a:latin typeface="Arial Narrow" panose="020B0606020202030204" pitchFamily="34" charset="0"/>
                          <a:ea typeface="SimSun"/>
                          <a:cs typeface="Arial"/>
                        </a:rPr>
                        <a:t>Cloud effective particle radius (</a:t>
                      </a:r>
                      <a:r>
                        <a:rPr lang="en-US" sz="1400" b="1">
                          <a:solidFill>
                            <a:srgbClr val="FF0000"/>
                          </a:solidFill>
                          <a:effectLst/>
                          <a:latin typeface="Arial Narrow" panose="020B0606020202030204" pitchFamily="34" charset="0"/>
                          <a:ea typeface="SimSun"/>
                          <a:cs typeface="Arial"/>
                        </a:rPr>
                        <a:t>liquid and ice)</a:t>
                      </a:r>
                      <a:endParaRPr lang="en-US" sz="14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solidFill>
                            <a:srgbClr val="FF0000"/>
                          </a:solidFill>
                          <a:effectLst/>
                          <a:latin typeface="Arial Narrow" panose="020B0606020202030204" pitchFamily="34" charset="0"/>
                          <a:ea typeface="SimSun"/>
                          <a:cs typeface="Arial"/>
                        </a:rPr>
                        <a:t>In OSCAR only liquid. Needs a definition </a:t>
                      </a:r>
                      <a:endParaRPr lang="en-US" sz="1400">
                        <a:effectLst/>
                        <a:latin typeface="Arial Narrow" panose="020B0606020202030204" pitchFamily="34" charset="0"/>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μm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Cloud drop effective radius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Size distribution of liquid water drops, assimilated to spheres of the same volume. Considered as both a 3D field throughout the troposphere and a 2D field at the top of cloud surface.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bl>
          </a:graphicData>
        </a:graphic>
      </p:graphicFrame>
    </p:spTree>
    <p:extLst>
      <p:ext uri="{BB962C8B-B14F-4D97-AF65-F5344CB8AC3E}">
        <p14:creationId xmlns:p14="http://schemas.microsoft.com/office/powerpoint/2010/main" val="117770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50715943"/>
              </p:ext>
            </p:extLst>
          </p:nvPr>
        </p:nvGraphicFramePr>
        <p:xfrm>
          <a:off x="1168402" y="812800"/>
          <a:ext cx="10312399" cy="4885563"/>
        </p:xfrm>
        <a:graphic>
          <a:graphicData uri="http://schemas.openxmlformats.org/drawingml/2006/table">
            <a:tbl>
              <a:tblPr firstRow="1" firstCol="1" bandRow="1"/>
              <a:tblGrid>
                <a:gridCol w="1717974"/>
                <a:gridCol w="1718885"/>
                <a:gridCol w="1718885"/>
                <a:gridCol w="1718885"/>
                <a:gridCol w="1718885"/>
                <a:gridCol w="1718885"/>
              </a:tblGrid>
              <a:tr h="1259697">
                <a:tc rowSpan="4">
                  <a:txBody>
                    <a:bodyPr/>
                    <a:lstStyle/>
                    <a:p>
                      <a:pPr>
                        <a:lnSpc>
                          <a:spcPct val="115000"/>
                        </a:lnSpc>
                        <a:spcAft>
                          <a:spcPts val="0"/>
                        </a:spcAft>
                      </a:pPr>
                      <a:r>
                        <a:rPr lang="en-US" sz="1400" dirty="0">
                          <a:effectLst/>
                          <a:latin typeface="Arial Narrow" panose="020B0606020202030204" pitchFamily="34" charset="0"/>
                          <a:ea typeface="SimSun"/>
                          <a:cs typeface="Arial"/>
                        </a:rPr>
                        <a:t>Aerosols properties</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optical depth</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The AOD is the effective depth of the aerosol column from the viewpoint of radiation propagation</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km</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Aerosol Optical Depth</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The AOD is the effective depth of the aerosol column from the viewpoint of radiation propagation: Vertical column integral of spectral aerosol extinction coefficient AOD = exp(-K. Δz) where K is the extinction coefficient [km-1 ] and Δz the vertical path [km]</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182829">
                <a:tc vMerge="1">
                  <a:txBody>
                    <a:bodyPr/>
                    <a:lstStyle/>
                    <a:p>
                      <a:endParaRPr lang="en-US"/>
                    </a:p>
                  </a:txBody>
                  <a:tcPr/>
                </a:tc>
                <a:tc>
                  <a:txBody>
                    <a:bodyPr/>
                    <a:lstStyle/>
                    <a:p>
                      <a:pPr>
                        <a:lnSpc>
                          <a:spcPct val="115000"/>
                        </a:lnSpc>
                        <a:spcAft>
                          <a:spcPts val="0"/>
                        </a:spcAft>
                      </a:pPr>
                      <a:r>
                        <a:rPr lang="en-US" sz="1400">
                          <a:effectLst/>
                          <a:latin typeface="Arial Narrow" panose="020B0606020202030204" pitchFamily="34" charset="0"/>
                          <a:ea typeface="SimSun"/>
                          <a:cs typeface="Arial"/>
                        </a:rPr>
                        <a:t>single-scattering albedo</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solidFill>
                            <a:srgbClr val="FF0000"/>
                          </a:solidFill>
                          <a:effectLst/>
                          <a:latin typeface="Arial Narrow" panose="020B0606020202030204" pitchFamily="34" charset="0"/>
                          <a:ea typeface="SimSun"/>
                          <a:cs typeface="Arial"/>
                        </a:rPr>
                        <a:t>Missing </a:t>
                      </a:r>
                      <a:r>
                        <a:rPr lang="en-US" sz="1400" dirty="0" err="1">
                          <a:solidFill>
                            <a:srgbClr val="FF0000"/>
                          </a:solidFill>
                          <a:effectLst/>
                          <a:latin typeface="Arial Narrow" panose="020B0606020202030204" pitchFamily="34" charset="0"/>
                          <a:ea typeface="SimSun"/>
                          <a:cs typeface="Arial"/>
                        </a:rPr>
                        <a:t>def</a:t>
                      </a:r>
                      <a:endParaRPr lang="en-US" sz="1400" dirty="0">
                        <a:effectLst/>
                        <a:latin typeface="Arial Narrow" panose="020B0606020202030204" pitchFamily="34" charset="0"/>
                        <a:ea typeface="SimSun"/>
                        <a:cs typeface="Arial"/>
                      </a:endParaRP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 </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solidFill>
                            <a:srgbClr val="FF0000"/>
                          </a:solidFill>
                          <a:effectLst/>
                          <a:latin typeface="Arial Narrow" panose="020B0606020202030204" pitchFamily="34" charset="0"/>
                          <a:ea typeface="SimSun"/>
                          <a:cs typeface="Arial"/>
                        </a:rPr>
                        <a:t>(no corresponding variable in OSCAR)</a:t>
                      </a:r>
                      <a:endParaRPr lang="en-US" sz="1400">
                        <a:effectLst/>
                        <a:latin typeface="Arial Narrow" panose="020B0606020202030204" pitchFamily="34" charset="0"/>
                        <a:ea typeface="SimSun"/>
                        <a:cs typeface="Arial"/>
                      </a:endParaRP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 </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182829">
                <a:tc vMerge="1">
                  <a:txBody>
                    <a:bodyPr/>
                    <a:lstStyle/>
                    <a:p>
                      <a:endParaRPr lang="en-US"/>
                    </a:p>
                  </a:txBody>
                  <a:tcPr/>
                </a:tc>
                <a:tc>
                  <a:txBody>
                    <a:bodyPr/>
                    <a:lstStyle/>
                    <a:p>
                      <a:pPr>
                        <a:lnSpc>
                          <a:spcPct val="115000"/>
                        </a:lnSpc>
                        <a:spcAft>
                          <a:spcPts val="0"/>
                        </a:spcAft>
                      </a:pPr>
                      <a:r>
                        <a:rPr lang="en-US" sz="1400">
                          <a:effectLst/>
                          <a:latin typeface="Arial Narrow" panose="020B0606020202030204" pitchFamily="34" charset="0"/>
                          <a:ea typeface="SimSun"/>
                          <a:cs typeface="Arial"/>
                        </a:rPr>
                        <a:t>layer height</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solidFill>
                            <a:srgbClr val="FF0000"/>
                          </a:solidFill>
                          <a:effectLst/>
                          <a:latin typeface="Arial Narrow" panose="020B0606020202030204" pitchFamily="34" charset="0"/>
                          <a:ea typeface="SimSun"/>
                          <a:cs typeface="Arial"/>
                        </a:rPr>
                        <a:t>Missing </a:t>
                      </a:r>
                      <a:r>
                        <a:rPr lang="en-US" sz="1400" dirty="0" err="1">
                          <a:solidFill>
                            <a:srgbClr val="FF0000"/>
                          </a:solidFill>
                          <a:effectLst/>
                          <a:latin typeface="Arial Narrow" panose="020B0606020202030204" pitchFamily="34" charset="0"/>
                          <a:ea typeface="SimSun"/>
                          <a:cs typeface="Arial"/>
                        </a:rPr>
                        <a:t>def</a:t>
                      </a:r>
                      <a:endParaRPr lang="en-US" sz="1400" dirty="0">
                        <a:effectLst/>
                        <a:latin typeface="Arial Narrow" panose="020B0606020202030204" pitchFamily="34" charset="0"/>
                        <a:ea typeface="SimSun"/>
                        <a:cs typeface="Arial"/>
                      </a:endParaRP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 </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solidFill>
                            <a:srgbClr val="FF0000"/>
                          </a:solidFill>
                          <a:effectLst/>
                          <a:latin typeface="Arial Narrow" panose="020B0606020202030204" pitchFamily="34" charset="0"/>
                          <a:ea typeface="SimSun"/>
                          <a:cs typeface="Arial"/>
                        </a:rPr>
                        <a:t>(no corresponding variable in OSCAR)</a:t>
                      </a:r>
                      <a:endParaRPr lang="en-US" sz="1400">
                        <a:effectLst/>
                        <a:latin typeface="Arial Narrow" panose="020B0606020202030204" pitchFamily="34" charset="0"/>
                        <a:ea typeface="SimSun"/>
                        <a:cs typeface="Arial"/>
                      </a:endParaRP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 </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65659">
                <a:tc vMerge="1">
                  <a:txBody>
                    <a:bodyPr/>
                    <a:lstStyle/>
                    <a:p>
                      <a:endParaRPr lang="en-US"/>
                    </a:p>
                  </a:txBody>
                  <a:tcPr/>
                </a:tc>
                <a:tc>
                  <a:txBody>
                    <a:bodyPr/>
                    <a:lstStyle/>
                    <a:p>
                      <a:pPr>
                        <a:lnSpc>
                          <a:spcPct val="115000"/>
                        </a:lnSpc>
                        <a:spcAft>
                          <a:spcPts val="0"/>
                        </a:spcAft>
                      </a:pPr>
                      <a:r>
                        <a:rPr lang="en-US" sz="1400">
                          <a:effectLst/>
                          <a:latin typeface="Arial Narrow" panose="020B0606020202030204" pitchFamily="34" charset="0"/>
                          <a:ea typeface="SimSun"/>
                          <a:cs typeface="Arial"/>
                        </a:rPr>
                        <a:t>extinction coefficient profiles </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3D field of spectral volumetric extinction cross-section of aerosol particles</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 </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400">
                          <a:effectLst/>
                          <a:latin typeface="Arial Narrow" panose="020B0606020202030204" pitchFamily="34" charset="0"/>
                          <a:ea typeface="SimSun"/>
                          <a:cs typeface="Arial"/>
                        </a:rPr>
                        <a:t>Aerosol Extinction Coefficient</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400" dirty="0">
                          <a:effectLst/>
                          <a:latin typeface="Arial Narrow" panose="020B0606020202030204" pitchFamily="34" charset="0"/>
                          <a:ea typeface="SimSun"/>
                          <a:cs typeface="Arial"/>
                        </a:rPr>
                        <a:t>3D field of spectral volumetric extinction cross-section of aerosol particles</a:t>
                      </a:r>
                    </a:p>
                  </a:txBody>
                  <a:tcPr marL="35771" marR="357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bl>
          </a:graphicData>
        </a:graphic>
      </p:graphicFrame>
    </p:spTree>
    <p:extLst>
      <p:ext uri="{BB962C8B-B14F-4D97-AF65-F5344CB8AC3E}">
        <p14:creationId xmlns:p14="http://schemas.microsoft.com/office/powerpoint/2010/main" val="2425437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2442</TotalTime>
  <Words>983</Words>
  <Application>Microsoft Office PowerPoint</Application>
  <PresentationFormat>Custom</PresentationFormat>
  <Paragraphs>236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ECV definitions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Claude Cardot</dc:creator>
  <cp:lastModifiedBy>Caterina Tassone</cp:lastModifiedBy>
  <cp:revision>345</cp:revision>
  <dcterms:created xsi:type="dcterms:W3CDTF">2016-11-01T07:33:17Z</dcterms:created>
  <dcterms:modified xsi:type="dcterms:W3CDTF">2018-03-04T17:33:18Z</dcterms:modified>
</cp:coreProperties>
</file>