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66" r:id="rId2"/>
    <p:sldId id="431" r:id="rId3"/>
    <p:sldId id="472" r:id="rId4"/>
    <p:sldId id="610" r:id="rId5"/>
    <p:sldId id="461" r:id="rId6"/>
    <p:sldId id="460" r:id="rId7"/>
    <p:sldId id="605" r:id="rId8"/>
    <p:sldId id="604" r:id="rId9"/>
    <p:sldId id="612" r:id="rId10"/>
    <p:sldId id="613" r:id="rId11"/>
    <p:sldId id="607" r:id="rId12"/>
    <p:sldId id="608" r:id="rId13"/>
    <p:sldId id="609" r:id="rId14"/>
    <p:sldId id="589" r:id="rId15"/>
    <p:sldId id="441" r:id="rId16"/>
    <p:sldId id="581" r:id="rId17"/>
    <p:sldId id="611" r:id="rId18"/>
    <p:sldId id="606" r:id="rId19"/>
    <p:sldId id="493" r:id="rId20"/>
    <p:sldId id="603" r:id="rId21"/>
    <p:sldId id="443" r:id="rId22"/>
    <p:sldId id="582" r:id="rId23"/>
    <p:sldId id="444" r:id="rId24"/>
    <p:sldId id="450" r:id="rId25"/>
    <p:sldId id="583" r:id="rId26"/>
    <p:sldId id="584" r:id="rId27"/>
    <p:sldId id="585" r:id="rId28"/>
    <p:sldId id="587" r:id="rId29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457BC"/>
    <a:srgbClr val="E2AC00"/>
    <a:srgbClr val="D6A21E"/>
    <a:srgbClr val="1D83A3"/>
    <a:srgbClr val="EDE31B"/>
    <a:srgbClr val="F8F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1526" autoAdjust="0"/>
    <p:restoredTop sz="70151" autoAdjust="0"/>
  </p:normalViewPr>
  <p:slideViewPr>
    <p:cSldViewPr>
      <p:cViewPr>
        <p:scale>
          <a:sx n="100" d="100"/>
          <a:sy n="100" d="100"/>
        </p:scale>
        <p:origin x="-2730" y="-690"/>
      </p:cViewPr>
      <p:guideLst>
        <p:guide orient="horz" pos="912"/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1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1A32ACD-1354-4540-9311-E7FDDB0D9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7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B8F0714-3C60-4AC0-A05B-B71DD61A9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1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62277-CC32-4D9D-A034-D44801F3DD7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9C308-DB65-4299-A53C-C272086500B0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62054-B80D-45C8-8DE0-9704CCFAB789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79A0D-6BAB-4AF5-B52F-4271B56F283C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4628B-A2FF-4550-BF16-5CE42782C09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59350" cy="3719513"/>
          </a:xfrm>
          <a:ln w="12700"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48" tIns="45674" rIns="91348" bIns="4567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etOffice PowerPo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0688" y="5029200"/>
            <a:ext cx="8494712" cy="838200"/>
          </a:xfrm>
        </p:spPr>
        <p:txBody>
          <a:bodyPr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20688" y="5791200"/>
            <a:ext cx="8494712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lnSpc>
                <a:spcPts val="1000"/>
              </a:lnSpc>
              <a:spcBef>
                <a:spcPct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2625"/>
            <a:ext cx="2057400" cy="5443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2625"/>
            <a:ext cx="6019800" cy="5443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638" y="682625"/>
            <a:ext cx="6324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638" y="682625"/>
            <a:ext cx="6324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MetOffice PowerPoint_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8638" y="682625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 typeface="Times" pitchFamily="18" charset="0"/>
              <a:buNone/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Crown copyright 2007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hf sldNum="0"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2413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buChar char="•"/>
        <a:defRPr sz="3000">
          <a:solidFill>
            <a:schemeClr val="tx1"/>
          </a:solidFill>
          <a:latin typeface="+mn-lt"/>
          <a:ea typeface="+mn-ea"/>
        </a:defRPr>
      </a:lvl2pPr>
      <a:lvl3pPr marL="6223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3pPr>
      <a:lvl4pPr marL="8128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4pPr>
      <a:lvl5pPr marL="10033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5pPr>
      <a:lvl6pPr marL="1460500" algn="l" rtl="0" fontAlgn="base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6pPr>
      <a:lvl7pPr marL="1917700" algn="l" rtl="0" fontAlgn="base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7pPr>
      <a:lvl8pPr marL="2374900" algn="l" rtl="0" fontAlgn="base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8pPr>
      <a:lvl9pPr marL="2832100" algn="l" rtl="0" fontAlgn="base">
        <a:lnSpc>
          <a:spcPts val="3000"/>
        </a:lnSpc>
        <a:spcBef>
          <a:spcPct val="20000"/>
        </a:spcBef>
        <a:spcAft>
          <a:spcPct val="0"/>
        </a:spcAft>
        <a:buFont typeface="Times" pitchFamily="18" charset="0"/>
        <a:defRPr sz="3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1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wmf"/><Relationship Id="rId5" Type="http://schemas.openxmlformats.org/officeDocument/2006/relationships/image" Target="../media/image12.wmf"/><Relationship Id="rId4" Type="http://schemas.openxmlformats.org/officeDocument/2006/relationships/image" Target="../media/image3.wmf"/><Relationship Id="rId9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-sat.info/oscar/spacecapabilities" TargetMode="External"/><Relationship Id="rId2" Type="http://schemas.openxmlformats.org/officeDocument/2006/relationships/hyperlink" Target="http://www.wmo-sat.info/oscar/requir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mo.int/pages/prog/www/OSY/gos-vision.html" TargetMode="External"/><Relationship Id="rId5" Type="http://schemas.openxmlformats.org/officeDocument/2006/relationships/hyperlink" Target="http://www.wmo.int/pages/prog/www/OSY/GOS-RRR.html" TargetMode="External"/><Relationship Id="rId4" Type="http://schemas.openxmlformats.org/officeDocument/2006/relationships/hyperlink" Target="https://oscar.wmo.int/OSCAR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-sat.info/oscar/requiremen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3075" name="Rectangle 56"/>
          <p:cNvSpPr>
            <a:spLocks noChangeArrowheads="1"/>
          </p:cNvSpPr>
          <p:nvPr/>
        </p:nvSpPr>
        <p:spPr bwMode="auto">
          <a:xfrm>
            <a:off x="0" y="4724400"/>
            <a:ext cx="9144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b="0">
                <a:solidFill>
                  <a:schemeClr val="bg1"/>
                </a:solidFill>
              </a:rPr>
              <a:t>WIGOS RRR process:</a:t>
            </a:r>
          </a:p>
          <a:p>
            <a:r>
              <a:rPr lang="en-GB" b="0">
                <a:solidFill>
                  <a:schemeClr val="bg1"/>
                </a:solidFill>
              </a:rPr>
              <a:t>User Requirements for Climate Monitoring</a:t>
            </a:r>
          </a:p>
          <a:p>
            <a:endParaRPr lang="en-GB" sz="2800" b="0">
              <a:solidFill>
                <a:schemeClr val="bg1"/>
              </a:solidFill>
            </a:endParaRPr>
          </a:p>
          <a:p>
            <a:r>
              <a:rPr lang="en-GB" sz="2400" b="0">
                <a:solidFill>
                  <a:schemeClr val="bg1"/>
                </a:solidFill>
              </a:rPr>
              <a:t>John Eyre     		</a:t>
            </a:r>
          </a:p>
          <a:p>
            <a:pPr algn="r"/>
            <a:r>
              <a:rPr lang="en-GB" sz="1200" b="0">
                <a:solidFill>
                  <a:schemeClr val="bg1"/>
                </a:solidFill>
              </a:rPr>
              <a:t>GCOS-AOPC; Darmstadt; 6-9 March 2018</a:t>
            </a:r>
            <a:endParaRPr lang="en-US" sz="1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619250" y="115888"/>
            <a:ext cx="7345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80000"/>
              </a:lnSpc>
            </a:pPr>
            <a:endParaRPr lang="en-US" sz="2400" b="0">
              <a:solidFill>
                <a:srgbClr val="0000CC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908175" y="333375"/>
            <a:ext cx="60051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 smtClean="0">
                <a:solidFill>
                  <a:srgbClr val="0000FF"/>
                </a:solidFill>
                <a:latin typeface="+mn-lt"/>
              </a:rPr>
              <a:t>Requirements </a:t>
            </a:r>
            <a:r>
              <a:rPr lang="en-US" b="0" dirty="0">
                <a:solidFill>
                  <a:srgbClr val="0000FF"/>
                </a:solidFill>
                <a:latin typeface="+mn-lt"/>
              </a:rPr>
              <a:t>– </a:t>
            </a:r>
            <a:r>
              <a:rPr lang="en-US" b="0" dirty="0" smtClean="0">
                <a:solidFill>
                  <a:srgbClr val="0000FF"/>
                </a:solidFill>
                <a:latin typeface="+mn-lt"/>
              </a:rPr>
              <a:t>“elasticity”</a:t>
            </a:r>
            <a:endParaRPr lang="en-US" b="0" dirty="0">
              <a:solidFill>
                <a:srgbClr val="0000FF"/>
              </a:solidFill>
              <a:latin typeface="+mn-lt"/>
            </a:endParaRPr>
          </a:p>
          <a:p>
            <a:pPr>
              <a:defRPr/>
            </a:pPr>
            <a:r>
              <a:rPr lang="en-US" sz="2400" b="0" dirty="0">
                <a:solidFill>
                  <a:srgbClr val="0000FF"/>
                </a:solidFill>
                <a:latin typeface="+mn-lt"/>
              </a:rPr>
              <a:t>(from detailed description of RRR process)</a:t>
            </a:r>
            <a:endParaRPr lang="en-GB" sz="2400" b="0" dirty="0">
              <a:solidFill>
                <a:srgbClr val="0000FF"/>
              </a:solidFill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79512" y="1484785"/>
          <a:ext cx="8784976" cy="493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r:id="rId3" imgW="4800600" imgH="3095640" progId="">
                  <p:embed/>
                </p:oleObj>
              </mc:Choice>
              <mc:Fallback>
                <p:oleObj r:id="rId3" imgW="4800600" imgH="3095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84785"/>
                        <a:ext cx="8784976" cy="4930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65400"/>
            <a:ext cx="8064500" cy="25923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Vision for WIGOS in 2040</a:t>
            </a:r>
          </a:p>
          <a:p>
            <a:pPr marL="361950" indent="-361950" algn="ctr" eaLnBrk="1" hangingPunct="1"/>
            <a:endParaRPr lang="en-GB" sz="3200" smtClean="0">
              <a:solidFill>
                <a:srgbClr val="0000FF"/>
              </a:solidFill>
            </a:endParaRPr>
          </a:p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and</a:t>
            </a:r>
          </a:p>
          <a:p>
            <a:pPr marL="361950" indent="-361950" algn="ctr" eaLnBrk="1" hangingPunct="1"/>
            <a:endParaRPr lang="en-GB" sz="3200" smtClean="0">
              <a:solidFill>
                <a:srgbClr val="0000FF"/>
              </a:solidFill>
            </a:endParaRPr>
          </a:p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WIGOS Implementation Plan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20713"/>
            <a:ext cx="6408737" cy="11525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z="3200" smtClean="0">
                <a:solidFill>
                  <a:srgbClr val="0000FF"/>
                </a:solidFill>
              </a:rPr>
              <a:t>“Vision 2025”</a:t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0000FF"/>
                </a:solidFill>
              </a:rPr>
              <a:t>Vision for global observing systems in 2025</a:t>
            </a:r>
            <a:r>
              <a:rPr lang="en-US" sz="3200" smtClean="0">
                <a:solidFill>
                  <a:srgbClr val="0000FF"/>
                </a:solidFill>
              </a:rPr>
              <a:t/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0000FF"/>
                </a:solidFill>
              </a:rPr>
              <a:t>(approved 2009)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16113"/>
            <a:ext cx="8137525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General themes and issues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Response to user needs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Integration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Expansion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Automation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Consistency and homogeneity</a:t>
            </a:r>
          </a:p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Space-based component</a:t>
            </a:r>
          </a:p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Surface-based component</a:t>
            </a:r>
          </a:p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System-specific trends and issues</a:t>
            </a:r>
          </a:p>
          <a:p>
            <a:pPr marL="342900" indent="-342900" eaLnBrk="1" hangingPunct="1"/>
            <a:r>
              <a:rPr lang="en-US" sz="2400" smtClean="0">
                <a:solidFill>
                  <a:schemeClr val="accent2"/>
                </a:solidFill>
              </a:rPr>
              <a:t>			</a:t>
            </a:r>
            <a:r>
              <a:rPr lang="en-US" sz="2400" smtClean="0">
                <a:solidFill>
                  <a:srgbClr val="FF0000"/>
                </a:solidFill>
              </a:rPr>
              <a:t>(7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20713"/>
            <a:ext cx="6408737" cy="11525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z="3200" smtClean="0">
                <a:solidFill>
                  <a:srgbClr val="0000FF"/>
                </a:solidFill>
              </a:rPr>
              <a:t>“Vision 2025”</a:t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0000FF"/>
                </a:solidFill>
              </a:rPr>
              <a:t>Vision for global observing systems in 2025</a:t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0000FF"/>
                </a:solidFill>
              </a:rPr>
              <a:t>(approved 2009)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3789363"/>
            <a:ext cx="6985000" cy="2663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sz="2400" smtClean="0">
                <a:solidFill>
                  <a:srgbClr val="0070C0"/>
                </a:solidFill>
              </a:rPr>
              <a:t>	</a:t>
            </a:r>
            <a:r>
              <a:rPr lang="en-US" sz="3200" smtClean="0">
                <a:solidFill>
                  <a:srgbClr val="0000FF"/>
                </a:solidFill>
              </a:rPr>
              <a:t>Implementation Plan </a:t>
            </a:r>
            <a:r>
              <a:rPr lang="en-US" sz="2400" smtClean="0">
                <a:solidFill>
                  <a:srgbClr val="0000FF"/>
                </a:solidFill>
              </a:rPr>
              <a:t>for the </a:t>
            </a:r>
          </a:p>
          <a:p>
            <a:pPr marL="342900" indent="-342900" eaLnBrk="1" hangingPunct="1"/>
            <a:r>
              <a:rPr lang="en-US" sz="2400" smtClean="0">
                <a:solidFill>
                  <a:srgbClr val="0000FF"/>
                </a:solidFill>
              </a:rPr>
              <a:t>	Evolution of Global Observing Systems:</a:t>
            </a:r>
          </a:p>
          <a:p>
            <a:pPr marL="342900" indent="-342900" eaLnBrk="1" hangingPunct="1"/>
            <a:r>
              <a:rPr lang="en-US" sz="2400" smtClean="0">
                <a:solidFill>
                  <a:srgbClr val="0000FF"/>
                </a:solidFill>
              </a:rPr>
              <a:t>	</a:t>
            </a:r>
            <a:r>
              <a:rPr lang="en-US" sz="3200" smtClean="0">
                <a:solidFill>
                  <a:srgbClr val="0000FF"/>
                </a:solidFill>
              </a:rPr>
              <a:t>EGOS-IP 2025</a:t>
            </a:r>
          </a:p>
          <a:p>
            <a:pPr marL="342900" indent="-342900" eaLnBrk="1" hangingPunct="1"/>
            <a:r>
              <a:rPr lang="en-US" sz="3200" smtClean="0">
                <a:solidFill>
                  <a:srgbClr val="0000FF"/>
                </a:solidFill>
              </a:rPr>
              <a:t>	</a:t>
            </a:r>
            <a:r>
              <a:rPr lang="en-US" sz="2400" smtClean="0">
                <a:solidFill>
                  <a:srgbClr val="0000FF"/>
                </a:solidFill>
              </a:rPr>
              <a:t>(approved 2013)</a:t>
            </a:r>
          </a:p>
        </p:txBody>
      </p:sp>
      <p:sp>
        <p:nvSpPr>
          <p:cNvPr id="14341" name="Down Arrow 4"/>
          <p:cNvSpPr>
            <a:spLocks noChangeArrowheads="1"/>
          </p:cNvSpPr>
          <p:nvPr/>
        </p:nvSpPr>
        <p:spPr bwMode="auto">
          <a:xfrm>
            <a:off x="3779838" y="2276475"/>
            <a:ext cx="484187" cy="979488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6048375" cy="720725"/>
          </a:xfrm>
        </p:spPr>
        <p:txBody>
          <a:bodyPr/>
          <a:lstStyle/>
          <a:p>
            <a:r>
              <a:rPr lang="en-US" sz="3200" smtClean="0">
                <a:solidFill>
                  <a:srgbClr val="0457BC"/>
                </a:solidFill>
              </a:rPr>
              <a:t>WIGOS  - what will it deliver?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850" y="2708275"/>
            <a:ext cx="15113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sondes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850" y="3429000"/>
            <a:ext cx="15128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aircraft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3850" y="4221163"/>
            <a:ext cx="15128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sat.rads.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3850" y="5013325"/>
            <a:ext cx="15113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23850" y="2060575"/>
            <a:ext cx="2808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Observing systems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4067175" y="2997200"/>
            <a:ext cx="3024188" cy="503238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NWP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4067175" y="3789363"/>
            <a:ext cx="3024188" cy="503237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climate monitoring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4067175" y="4581525"/>
            <a:ext cx="3024188" cy="503238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1835150" y="3068638"/>
            <a:ext cx="2232025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1835150" y="3068638"/>
            <a:ext cx="2232025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4" name="Line 17"/>
          <p:cNvSpPr>
            <a:spLocks noChangeShapeType="1"/>
          </p:cNvSpPr>
          <p:nvPr/>
        </p:nvSpPr>
        <p:spPr bwMode="auto">
          <a:xfrm>
            <a:off x="1835150" y="3068638"/>
            <a:ext cx="22320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 flipV="1">
            <a:off x="1835150" y="3284538"/>
            <a:ext cx="22320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1835150" y="3716338"/>
            <a:ext cx="22320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 flipV="1">
            <a:off x="1835150" y="4076700"/>
            <a:ext cx="22320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1835150" y="4508500"/>
            <a:ext cx="22320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79" name="Line 22"/>
          <p:cNvSpPr>
            <a:spLocks noChangeShapeType="1"/>
          </p:cNvSpPr>
          <p:nvPr/>
        </p:nvSpPr>
        <p:spPr bwMode="auto">
          <a:xfrm flipV="1">
            <a:off x="1835150" y="3284538"/>
            <a:ext cx="2232025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0" name="Line 23"/>
          <p:cNvSpPr>
            <a:spLocks noChangeShapeType="1"/>
          </p:cNvSpPr>
          <p:nvPr/>
        </p:nvSpPr>
        <p:spPr bwMode="auto">
          <a:xfrm flipV="1">
            <a:off x="1835150" y="3284538"/>
            <a:ext cx="22320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1" name="Line 24"/>
          <p:cNvSpPr>
            <a:spLocks noChangeShapeType="1"/>
          </p:cNvSpPr>
          <p:nvPr/>
        </p:nvSpPr>
        <p:spPr bwMode="auto">
          <a:xfrm>
            <a:off x="1835150" y="3716338"/>
            <a:ext cx="2232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2" name="Line 25"/>
          <p:cNvSpPr>
            <a:spLocks noChangeShapeType="1"/>
          </p:cNvSpPr>
          <p:nvPr/>
        </p:nvSpPr>
        <p:spPr bwMode="auto">
          <a:xfrm flipV="1">
            <a:off x="1835150" y="4076700"/>
            <a:ext cx="2232025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3" name="Line 26"/>
          <p:cNvSpPr>
            <a:spLocks noChangeShapeType="1"/>
          </p:cNvSpPr>
          <p:nvPr/>
        </p:nvSpPr>
        <p:spPr bwMode="auto">
          <a:xfrm flipV="1">
            <a:off x="1835150" y="4868863"/>
            <a:ext cx="22320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4" name="Rectangle 27"/>
          <p:cNvSpPr>
            <a:spLocks noChangeArrowheads="1"/>
          </p:cNvSpPr>
          <p:nvPr/>
        </p:nvSpPr>
        <p:spPr bwMode="auto">
          <a:xfrm>
            <a:off x="4211638" y="2060575"/>
            <a:ext cx="2305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“Applications”</a:t>
            </a: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827088" y="5949950"/>
            <a:ext cx="51847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400">
                <a:solidFill>
                  <a:srgbClr val="000000"/>
                </a:solidFill>
              </a:rPr>
              <a:t>strong links and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400">
                <a:solidFill>
                  <a:srgbClr val="000000"/>
                </a:solidFill>
              </a:rPr>
              <a:t>“clean” observational data sets</a:t>
            </a:r>
          </a:p>
        </p:txBody>
      </p:sp>
      <p:sp>
        <p:nvSpPr>
          <p:cNvPr id="15386" name="Line 29"/>
          <p:cNvSpPr>
            <a:spLocks noChangeShapeType="1"/>
          </p:cNvSpPr>
          <p:nvPr/>
        </p:nvSpPr>
        <p:spPr bwMode="auto">
          <a:xfrm flipV="1">
            <a:off x="3059113" y="5229225"/>
            <a:ext cx="0" cy="649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8101013" y="2997200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7740650" y="2997200"/>
            <a:ext cx="1258888" cy="2225675"/>
          </a:xfrm>
          <a:prstGeom prst="rect">
            <a:avLst/>
          </a:prstGeom>
          <a:solidFill>
            <a:srgbClr val="ECF1A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00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Weather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Water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</a:rPr>
              <a:t>Climate</a:t>
            </a:r>
          </a:p>
          <a:p>
            <a:pPr>
              <a:spcBef>
                <a:spcPct val="50000"/>
              </a:spcBef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5389" name="Text Box 32"/>
          <p:cNvSpPr txBox="1">
            <a:spLocks noChangeArrowheads="1"/>
          </p:cNvSpPr>
          <p:nvPr/>
        </p:nvSpPr>
        <p:spPr bwMode="auto">
          <a:xfrm>
            <a:off x="7632700" y="206057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00"/>
                </a:solidFill>
              </a:rPr>
              <a:t>Services</a:t>
            </a:r>
          </a:p>
        </p:txBody>
      </p:sp>
      <p:sp>
        <p:nvSpPr>
          <p:cNvPr id="15390" name="Line 33"/>
          <p:cNvSpPr>
            <a:spLocks noChangeShapeType="1"/>
          </p:cNvSpPr>
          <p:nvPr/>
        </p:nvSpPr>
        <p:spPr bwMode="auto">
          <a:xfrm>
            <a:off x="7092950" y="3284538"/>
            <a:ext cx="647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91" name="Line 34"/>
          <p:cNvSpPr>
            <a:spLocks noChangeShapeType="1"/>
          </p:cNvSpPr>
          <p:nvPr/>
        </p:nvSpPr>
        <p:spPr bwMode="auto">
          <a:xfrm>
            <a:off x="7092950" y="4076700"/>
            <a:ext cx="6477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92" name="Line 35"/>
          <p:cNvSpPr>
            <a:spLocks noChangeShapeType="1"/>
          </p:cNvSpPr>
          <p:nvPr/>
        </p:nvSpPr>
        <p:spPr bwMode="auto">
          <a:xfrm>
            <a:off x="7092950" y="4868863"/>
            <a:ext cx="647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6553200" cy="8651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200" smtClean="0">
                <a:solidFill>
                  <a:srgbClr val="0000FF"/>
                </a:solidFill>
              </a:rPr>
              <a:t>The WIGOS </a:t>
            </a:r>
            <a:r>
              <a:rPr lang="en-GB" sz="3200" b="1" smtClean="0">
                <a:solidFill>
                  <a:srgbClr val="0000FF"/>
                </a:solidFill>
              </a:rPr>
              <a:t>RRR</a:t>
            </a:r>
            <a:r>
              <a:rPr lang="en-GB" sz="3200" smtClean="0">
                <a:solidFill>
                  <a:srgbClr val="0000FF"/>
                </a:solidFill>
              </a:rPr>
              <a:t> process:</a:t>
            </a:r>
            <a:br>
              <a:rPr lang="en-GB" sz="3200" smtClean="0">
                <a:solidFill>
                  <a:srgbClr val="0000FF"/>
                </a:solidFill>
              </a:rPr>
            </a:br>
            <a:r>
              <a:rPr lang="en-GB" sz="2800" smtClean="0">
                <a:solidFill>
                  <a:srgbClr val="0000FF"/>
                </a:solidFill>
              </a:rPr>
              <a:t>Rolling Review of Requirements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835150" y="1125538"/>
            <a:ext cx="2160588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187450" y="4221163"/>
            <a:ext cx="2736850" cy="892175"/>
          </a:xfrm>
          <a:prstGeom prst="rect">
            <a:avLst/>
          </a:prstGeom>
          <a:solidFill>
            <a:srgbClr val="99FF33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WIGOS Implementation Plan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132138" y="5661025"/>
            <a:ext cx="1943100" cy="8382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Programmes of Members and  Agencies</a:t>
            </a:r>
          </a:p>
        </p:txBody>
      </p:sp>
      <p:sp>
        <p:nvSpPr>
          <p:cNvPr id="971782" name="Text Box 6"/>
          <p:cNvSpPr txBox="1">
            <a:spLocks noChangeArrowheads="1"/>
          </p:cNvSpPr>
          <p:nvPr/>
        </p:nvSpPr>
        <p:spPr bwMode="auto">
          <a:xfrm>
            <a:off x="2843213" y="2852738"/>
            <a:ext cx="2663825" cy="763587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Gap Analyses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(Statements of Guidance)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932363" y="4221163"/>
            <a:ext cx="2447925" cy="892175"/>
          </a:xfrm>
          <a:prstGeom prst="rect">
            <a:avLst/>
          </a:prstGeom>
          <a:solidFill>
            <a:srgbClr val="EDE31B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Vision for WIGOS in 2040</a:t>
            </a:r>
          </a:p>
        </p:txBody>
      </p:sp>
      <p:grpSp>
        <p:nvGrpSpPr>
          <p:cNvPr id="16393" name="Group 8"/>
          <p:cNvGrpSpPr>
            <a:grpSpLocks/>
          </p:cNvGrpSpPr>
          <p:nvPr/>
        </p:nvGrpSpPr>
        <p:grpSpPr bwMode="auto">
          <a:xfrm>
            <a:off x="6516688" y="1268413"/>
            <a:ext cx="2160587" cy="2305050"/>
            <a:chOff x="1111" y="1026"/>
            <a:chExt cx="2812" cy="3130"/>
          </a:xfrm>
        </p:grpSpPr>
        <p:sp>
          <p:nvSpPr>
            <p:cNvPr id="16411" name="Rectangle 9"/>
            <p:cNvSpPr>
              <a:spLocks noChangeArrowheads="1"/>
            </p:cNvSpPr>
            <p:nvPr/>
          </p:nvSpPr>
          <p:spPr bwMode="auto">
            <a:xfrm>
              <a:off x="1111" y="1026"/>
              <a:ext cx="2812" cy="3130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just" eaLnBrk="1" hangingPunct="1">
                <a:lnSpc>
                  <a:spcPts val="3000"/>
                </a:lnSpc>
                <a:spcBef>
                  <a:spcPct val="20000"/>
                </a:spcBef>
                <a:buFont typeface="Times" pitchFamily="18" charset="0"/>
                <a:buNone/>
              </a:pPr>
              <a:r>
                <a:rPr lang="en-GB" sz="1500"/>
                <a:t> </a:t>
              </a:r>
            </a:p>
          </p:txBody>
        </p:sp>
        <p:pic>
          <p:nvPicPr>
            <p:cNvPr id="16412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2" y="3022"/>
              <a:ext cx="590" cy="1087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1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6" y="1434"/>
              <a:ext cx="1134" cy="716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6" y="2976"/>
              <a:ext cx="661" cy="925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2" y="2251"/>
              <a:ext cx="1043" cy="861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Pictur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2" y="3249"/>
              <a:ext cx="1031" cy="847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6417" name="Picture 1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2" y="1162"/>
              <a:ext cx="1406" cy="1810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4" name="Line 16"/>
          <p:cNvSpPr>
            <a:spLocks noChangeShapeType="1"/>
          </p:cNvSpPr>
          <p:nvPr/>
        </p:nvSpPr>
        <p:spPr bwMode="auto">
          <a:xfrm>
            <a:off x="2484438" y="1989138"/>
            <a:ext cx="86360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5" name="Line 17"/>
          <p:cNvSpPr>
            <a:spLocks noChangeShapeType="1"/>
          </p:cNvSpPr>
          <p:nvPr/>
        </p:nvSpPr>
        <p:spPr bwMode="auto">
          <a:xfrm>
            <a:off x="2268538" y="5084763"/>
            <a:ext cx="720725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 flipH="1">
            <a:off x="5219700" y="5157788"/>
            <a:ext cx="79216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 flipH="1">
            <a:off x="3995738" y="4652963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 flipH="1">
            <a:off x="2627313" y="3716338"/>
            <a:ext cx="792162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>
            <a:off x="4859338" y="3716338"/>
            <a:ext cx="720725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 flipV="1">
            <a:off x="900113" y="1916113"/>
            <a:ext cx="792162" cy="8651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01" name="Line 23"/>
          <p:cNvSpPr>
            <a:spLocks noChangeShapeType="1"/>
          </p:cNvSpPr>
          <p:nvPr/>
        </p:nvSpPr>
        <p:spPr bwMode="auto">
          <a:xfrm flipH="1" flipV="1">
            <a:off x="7740650" y="3789363"/>
            <a:ext cx="0" cy="23764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02" name="Line 24"/>
          <p:cNvSpPr>
            <a:spLocks noChangeShapeType="1"/>
          </p:cNvSpPr>
          <p:nvPr/>
        </p:nvSpPr>
        <p:spPr bwMode="auto">
          <a:xfrm flipH="1">
            <a:off x="4932363" y="2133600"/>
            <a:ext cx="1439862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900113" y="6165850"/>
            <a:ext cx="2016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4" name="Line 26"/>
          <p:cNvSpPr>
            <a:spLocks noChangeShapeType="1"/>
          </p:cNvSpPr>
          <p:nvPr/>
        </p:nvSpPr>
        <p:spPr bwMode="auto">
          <a:xfrm>
            <a:off x="5292725" y="6165850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5" name="Text Box 27"/>
          <p:cNvSpPr txBox="1">
            <a:spLocks noChangeArrowheads="1"/>
          </p:cNvSpPr>
          <p:nvPr/>
        </p:nvSpPr>
        <p:spPr bwMode="auto">
          <a:xfrm>
            <a:off x="6732588" y="908050"/>
            <a:ext cx="1655762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Observing capabilities</a:t>
            </a:r>
          </a:p>
        </p:txBody>
      </p:sp>
      <p:sp>
        <p:nvSpPr>
          <p:cNvPr id="16406" name="Text Box 28"/>
          <p:cNvSpPr txBox="1">
            <a:spLocks noChangeArrowheads="1"/>
          </p:cNvSpPr>
          <p:nvPr/>
        </p:nvSpPr>
        <p:spPr bwMode="auto">
          <a:xfrm>
            <a:off x="1979613" y="1196975"/>
            <a:ext cx="2160587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16407" name="Text Box 29"/>
          <p:cNvSpPr txBox="1">
            <a:spLocks noChangeArrowheads="1"/>
          </p:cNvSpPr>
          <p:nvPr/>
        </p:nvSpPr>
        <p:spPr bwMode="auto">
          <a:xfrm>
            <a:off x="2124075" y="1268413"/>
            <a:ext cx="2160588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16408" name="Text Box 30"/>
          <p:cNvSpPr txBox="1">
            <a:spLocks noChangeArrowheads="1"/>
          </p:cNvSpPr>
          <p:nvPr/>
        </p:nvSpPr>
        <p:spPr bwMode="auto">
          <a:xfrm>
            <a:off x="2268538" y="1341438"/>
            <a:ext cx="2160587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16409" name="Line 31"/>
          <p:cNvSpPr>
            <a:spLocks noChangeShapeType="1"/>
          </p:cNvSpPr>
          <p:nvPr/>
        </p:nvSpPr>
        <p:spPr bwMode="auto">
          <a:xfrm flipH="1">
            <a:off x="6011863" y="3644900"/>
            <a:ext cx="792162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10" name="Line 32"/>
          <p:cNvSpPr>
            <a:spLocks noChangeShapeType="1"/>
          </p:cNvSpPr>
          <p:nvPr/>
        </p:nvSpPr>
        <p:spPr bwMode="auto">
          <a:xfrm>
            <a:off x="900113" y="2781300"/>
            <a:ext cx="0" cy="3384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985000" cy="863600"/>
          </a:xfrm>
        </p:spPr>
        <p:txBody>
          <a:bodyPr/>
          <a:lstStyle/>
          <a:p>
            <a:r>
              <a:rPr lang="en-GB" sz="3200" smtClean="0">
                <a:solidFill>
                  <a:srgbClr val="0000FF"/>
                </a:solidFill>
              </a:rPr>
              <a:t>Vision for WIGOS in 2040:</a:t>
            </a:r>
            <a:br>
              <a:rPr lang="en-GB" sz="3200" smtClean="0">
                <a:solidFill>
                  <a:srgbClr val="0000FF"/>
                </a:solidFill>
              </a:rPr>
            </a:br>
            <a:r>
              <a:rPr lang="en-GB" sz="3200" smtClean="0">
                <a:solidFill>
                  <a:srgbClr val="0000FF"/>
                </a:solidFill>
              </a:rPr>
              <a:t>plan for drafting, review and approval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601788"/>
            <a:ext cx="9036050" cy="50673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/>
              <a:t>2014-16 		Draft Vision 2040 Space developed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/>
              <a:t>Nov 2015		Vision 2040 Space Workshop, Geneva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/>
              <a:t>2016-17		Draft Vision 2040 Surface developed</a:t>
            </a:r>
          </a:p>
          <a:p>
            <a:pPr marL="1460500" lvl="4" indent="-457200">
              <a:lnSpc>
                <a:spcPts val="2300"/>
              </a:lnSpc>
            </a:pPr>
            <a:r>
              <a:rPr lang="en-GB" sz="2000" smtClean="0"/>
              <a:t>			</a:t>
            </a:r>
            <a:r>
              <a:rPr lang="en-GB" sz="2000" smtClean="0">
                <a:solidFill>
                  <a:srgbClr val="FF0000"/>
                </a:solidFill>
              </a:rPr>
              <a:t>- input from new GCOS-IP noted</a:t>
            </a:r>
          </a:p>
          <a:p>
            <a:pPr marL="1460500" lvl="4" indent="-457200">
              <a:lnSpc>
                <a:spcPts val="2300"/>
              </a:lnSpc>
            </a:pPr>
            <a:r>
              <a:rPr lang="en-GB" sz="2000" smtClean="0">
                <a:solidFill>
                  <a:srgbClr val="FF0000"/>
                </a:solidFill>
              </a:rPr>
              <a:t>			- to be done for space-based component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olidFill>
                  <a:schemeClr val="tx2"/>
                </a:solidFill>
              </a:rPr>
              <a:t>Oct 2016		Vision 2040 Surface Workshop, Geneva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/>
              <a:t>Nov 2016		Draft Visions (surface and space) </a:t>
            </a:r>
            <a:r>
              <a:rPr lang="en-GB" sz="2000" smtClean="0">
                <a:sym typeface="Wingdings" pitchFamily="2" charset="2"/>
              </a:rPr>
              <a:t> CBS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ym typeface="Wingdings" pitchFamily="2" charset="2"/>
              </a:rPr>
              <a:t>2017		Combined surface/space Vision drafted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ym typeface="Wingdings" pitchFamily="2" charset="2"/>
              </a:rPr>
              <a:t>Jan 2018		Progress reviewed by ICG-WIGOS-7</a:t>
            </a:r>
          </a:p>
          <a:p>
            <a:pPr marL="457200" indent="-457200">
              <a:lnSpc>
                <a:spcPts val="2300"/>
              </a:lnSpc>
              <a:buFont typeface="Wingdings" pitchFamily="2" charset="2"/>
              <a:buChar char="Ø"/>
            </a:pPr>
            <a:r>
              <a:rPr lang="en-GB" sz="2000" smtClean="0">
                <a:solidFill>
                  <a:srgbClr val="00B050"/>
                </a:solidFill>
                <a:sym typeface="Wingdings" pitchFamily="2" charset="2"/>
              </a:rPr>
              <a:t>Early 2018		Combined surface/space Vision consolidated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olidFill>
                  <a:srgbClr val="FF0000"/>
                </a:solidFill>
                <a:sym typeface="Wingdings" pitchFamily="2" charset="2"/>
              </a:rPr>
              <a:t>2018-19		Consultation – all stakeholders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ym typeface="Wingdings" pitchFamily="2" charset="2"/>
              </a:rPr>
              <a:t>June 2018		Endorsed by WMO/EC-70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ym typeface="Wingdings" pitchFamily="2" charset="2"/>
              </a:rPr>
              <a:t>2018		Endorsed by CBS-Ext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000" smtClean="0">
                <a:sym typeface="Wingdings" pitchFamily="2" charset="2"/>
              </a:rPr>
              <a:t>2019		Approved by WMO Congress-18</a:t>
            </a:r>
            <a:endParaRPr lang="en-GB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7056438" cy="865188"/>
          </a:xfrm>
        </p:spPr>
        <p:txBody>
          <a:bodyPr/>
          <a:lstStyle/>
          <a:p>
            <a:r>
              <a:rPr lang="en-GB" sz="3200" smtClean="0">
                <a:solidFill>
                  <a:srgbClr val="0000FF"/>
                </a:solidFill>
              </a:rPr>
              <a:t>WIGOS Implementation Plan</a:t>
            </a:r>
            <a:br>
              <a:rPr lang="en-GB" sz="3200" smtClean="0">
                <a:solidFill>
                  <a:srgbClr val="0000FF"/>
                </a:solidFill>
              </a:rPr>
            </a:br>
            <a:r>
              <a:rPr lang="en-GB" sz="3200" smtClean="0">
                <a:solidFill>
                  <a:srgbClr val="0000FF"/>
                </a:solidFill>
              </a:rPr>
              <a:t>(WIGOS-IP)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748712" cy="48958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ts val="2300"/>
              </a:lnSpc>
            </a:pPr>
            <a:r>
              <a:rPr lang="en-GB" sz="2400" smtClean="0"/>
              <a:t>Expectation		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400" smtClean="0">
                <a:sym typeface="Wingdings" pitchFamily="2" charset="2"/>
              </a:rPr>
              <a:t>2019	WMO Congress-18 approves Vision for WIGOS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400" smtClean="0">
                <a:sym typeface="Wingdings" pitchFamily="2" charset="2"/>
              </a:rPr>
              <a:t>2019	WMO Congress-18 requests development of 			WIGOS-IP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400" smtClean="0">
                <a:sym typeface="Wingdings" pitchFamily="2" charset="2"/>
              </a:rPr>
              <a:t>2023	WMO Congress-19 approves WIGOS-IP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endParaRPr lang="en-GB" sz="2400" smtClean="0">
              <a:sym typeface="Wingdings" pitchFamily="2" charset="2"/>
            </a:endParaRP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endParaRPr lang="en-GB" sz="2400" smtClean="0">
              <a:sym typeface="Wingdings" pitchFamily="2" charset="2"/>
            </a:endParaRPr>
          </a:p>
          <a:p>
            <a:pPr marL="457200" indent="-457200">
              <a:lnSpc>
                <a:spcPts val="2300"/>
              </a:lnSpc>
            </a:pPr>
            <a:r>
              <a:rPr lang="en-GB" sz="2400" smtClean="0">
                <a:sym typeface="Wingdings" pitchFamily="2" charset="2"/>
              </a:rPr>
              <a:t>WIGOS-IP – main inputs: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400" smtClean="0">
                <a:solidFill>
                  <a:srgbClr val="FF0000"/>
                </a:solidFill>
                <a:sym typeface="Wingdings" pitchFamily="2" charset="2"/>
              </a:rPr>
              <a:t>Vision for WIGOS in 2040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400" smtClean="0">
                <a:sym typeface="Wingdings" pitchFamily="2" charset="2"/>
              </a:rPr>
              <a:t>EGOS-IP / 2025</a:t>
            </a:r>
          </a:p>
          <a:p>
            <a:pPr marL="457200" indent="-457200">
              <a:lnSpc>
                <a:spcPts val="2300"/>
              </a:lnSpc>
              <a:buFont typeface="Times" pitchFamily="18" charset="0"/>
              <a:buChar char="•"/>
            </a:pPr>
            <a:r>
              <a:rPr lang="en-GB" sz="2400" smtClean="0">
                <a:sym typeface="Wingdings" pitchFamily="2" charset="2"/>
              </a:rPr>
              <a:t>IPs of partners: </a:t>
            </a:r>
            <a:r>
              <a:rPr lang="en-GB" sz="2400" smtClean="0">
                <a:solidFill>
                  <a:srgbClr val="FF0000"/>
                </a:solidFill>
                <a:sym typeface="Wingdings" pitchFamily="2" charset="2"/>
              </a:rPr>
              <a:t>GCOS-IP</a:t>
            </a:r>
            <a:r>
              <a:rPr lang="en-GB" sz="2400" smtClean="0">
                <a:sym typeface="Wingdings" pitchFamily="2" charset="2"/>
              </a:rPr>
              <a:t>, GCW-IP, etc.</a:t>
            </a:r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7308850" cy="1152525"/>
          </a:xfrm>
        </p:spPr>
        <p:txBody>
          <a:bodyPr/>
          <a:lstStyle/>
          <a:p>
            <a:r>
              <a:rPr lang="en-GB" sz="3200" smtClean="0">
                <a:solidFill>
                  <a:srgbClr val="0000FF"/>
                </a:solidFill>
              </a:rPr>
              <a:t>Summary:  Requests from </a:t>
            </a:r>
            <a:br>
              <a:rPr lang="en-GB" sz="3200" smtClean="0">
                <a:solidFill>
                  <a:srgbClr val="0000FF"/>
                </a:solidFill>
              </a:rPr>
            </a:br>
            <a:r>
              <a:rPr lang="en-GB" sz="3200" smtClean="0">
                <a:solidFill>
                  <a:srgbClr val="0000FF"/>
                </a:solidFill>
              </a:rPr>
              <a:t>WMO/CBS and WIGOS to GCOS</a:t>
            </a:r>
            <a:br>
              <a:rPr lang="en-GB" sz="3200" smtClean="0">
                <a:solidFill>
                  <a:srgbClr val="0000FF"/>
                </a:solidFill>
              </a:rPr>
            </a:br>
            <a:endParaRPr lang="en-US" sz="3200" smtClean="0">
              <a:solidFill>
                <a:srgbClr val="0000FF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060575"/>
            <a:ext cx="8964612" cy="453707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buFont typeface="Wingdings" pitchFamily="2" charset="2"/>
              <a:buChar char="ü"/>
            </a:pPr>
            <a:r>
              <a:rPr lang="en-GB" sz="2400" smtClean="0">
                <a:solidFill>
                  <a:srgbClr val="00B050"/>
                </a:solidFill>
              </a:rPr>
              <a:t>Confirmation of  “ownership” of the RRR Application Area “Climate Monitoring” (now including requirements from GFCS)</a:t>
            </a:r>
          </a:p>
          <a:p>
            <a:pPr marL="361950" indent="-361950" eaLnBrk="1" hangingPunct="1">
              <a:buFont typeface="Wingdings" pitchFamily="2" charset="2"/>
              <a:buChar char="ü"/>
            </a:pPr>
            <a:r>
              <a:rPr lang="en-GB" sz="2400" smtClean="0">
                <a:solidFill>
                  <a:srgbClr val="00B050"/>
                </a:solidFill>
              </a:rPr>
              <a:t>Update of references to GCOS documents that act as RRR Statement of Guidance (gap analysis) for Climate Monitoring</a:t>
            </a:r>
          </a:p>
          <a:p>
            <a:pPr marL="361950" indent="-361950" eaLnBrk="1" hangingPunct="1">
              <a:buFont typeface="Wingdings" pitchFamily="2" charset="2"/>
              <a:buChar char="ü"/>
            </a:pPr>
            <a:endParaRPr lang="en-GB" sz="2400" smtClean="0">
              <a:solidFill>
                <a:srgbClr val="00B050"/>
              </a:solidFill>
            </a:endParaRPr>
          </a:p>
          <a:p>
            <a:pPr marL="361950" indent="-361950" eaLnBrk="1" hangingPunct="1">
              <a:buFont typeface="Arial" charset="0"/>
              <a:buChar char="•"/>
            </a:pPr>
            <a:r>
              <a:rPr lang="en-GB" sz="2400" smtClean="0">
                <a:solidFill>
                  <a:srgbClr val="FF0000"/>
                </a:solidFill>
              </a:rPr>
              <a:t>Update of content of OSCAR/Requirements for Application Area “Climate Monitoring”</a:t>
            </a:r>
          </a:p>
          <a:p>
            <a:pPr marL="361950" indent="-361950" eaLnBrk="1" hangingPunct="1">
              <a:buFont typeface="Arial" charset="0"/>
              <a:buChar char="•"/>
            </a:pPr>
            <a:r>
              <a:rPr lang="en-GB" sz="2400" smtClean="0">
                <a:solidFill>
                  <a:srgbClr val="FF0000"/>
                </a:solidFill>
              </a:rPr>
              <a:t>Review of Vision for WIGOS in 2040</a:t>
            </a:r>
          </a:p>
          <a:p>
            <a:pPr marL="361950" indent="-361950" eaLnBrk="1" hangingPunct="1">
              <a:buFont typeface="Arial" charset="0"/>
              <a:buChar char="•"/>
            </a:pPr>
            <a:endParaRPr lang="en-GB" sz="2400" smtClean="0">
              <a:solidFill>
                <a:srgbClr val="FF0000"/>
              </a:solidFill>
            </a:endParaRPr>
          </a:p>
          <a:p>
            <a:pPr marL="361950" indent="-361950" eaLnBrk="1" hangingPunct="1">
              <a:buFont typeface="Arial" charset="0"/>
              <a:buChar char="•"/>
            </a:pPr>
            <a:r>
              <a:rPr lang="en-GB" sz="2400" smtClean="0"/>
              <a:t>Review of contents of OSCAR/Space and /Surface - ongoing</a:t>
            </a:r>
          </a:p>
          <a:p>
            <a:pPr marL="361950" indent="-361950" eaLnBrk="1" hangingPunct="1"/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05263"/>
            <a:ext cx="8591550" cy="2019300"/>
          </a:xfrm>
        </p:spPr>
        <p:txBody>
          <a:bodyPr lIns="90000" tIns="46800" rIns="90000" bIns="46800" anchor="b"/>
          <a:lstStyle/>
          <a:p>
            <a:pPr defTabSz="447675" eaLnBrk="1" hangingPunct="1">
              <a:lnSpc>
                <a:spcPct val="79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>
                <a:solidFill>
                  <a:srgbClr val="FFFFFF"/>
                </a:solidFill>
              </a:rPr>
              <a:t>Thank you!  Questions?</a:t>
            </a:r>
            <a:br>
              <a:rPr lang="en-GB" sz="4000" smtClean="0">
                <a:solidFill>
                  <a:srgbClr val="FFFFFF"/>
                </a:solidFill>
              </a:rPr>
            </a:br>
            <a:endParaRPr lang="en-GB" sz="40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76250"/>
            <a:ext cx="7308850" cy="1152525"/>
          </a:xfrm>
        </p:spPr>
        <p:txBody>
          <a:bodyPr/>
          <a:lstStyle/>
          <a:p>
            <a:r>
              <a:rPr lang="en-GB" sz="3200" smtClean="0">
                <a:solidFill>
                  <a:srgbClr val="0000FF"/>
                </a:solidFill>
              </a:rPr>
              <a:t>The WIGOS RRR process:</a:t>
            </a:r>
            <a:br>
              <a:rPr lang="en-GB" sz="3200" smtClean="0">
                <a:solidFill>
                  <a:srgbClr val="0000FF"/>
                </a:solidFill>
              </a:rPr>
            </a:br>
            <a:r>
              <a:rPr lang="en-GB" sz="2800" smtClean="0">
                <a:solidFill>
                  <a:srgbClr val="0000FF"/>
                </a:solidFill>
              </a:rPr>
              <a:t>User Requirements for Climate Monitoring</a:t>
            </a:r>
            <a:r>
              <a:rPr lang="en-GB" sz="3200" smtClean="0">
                <a:solidFill>
                  <a:srgbClr val="0000FF"/>
                </a:solidFill>
              </a:rPr>
              <a:t/>
            </a:r>
            <a:br>
              <a:rPr lang="en-GB" sz="3200" smtClean="0">
                <a:solidFill>
                  <a:srgbClr val="0000FF"/>
                </a:solidFill>
              </a:rPr>
            </a:br>
            <a:endParaRPr lang="en-US" sz="3200" smtClean="0">
              <a:solidFill>
                <a:srgbClr val="0000FF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8964612" cy="460851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buFont typeface="Times" pitchFamily="18" charset="0"/>
              <a:buChar char="•"/>
            </a:pPr>
            <a:r>
              <a:rPr lang="en-GB" sz="2400" smtClean="0"/>
              <a:t>The WIGOS Rolling Review of Requirements (RRR) process</a:t>
            </a:r>
          </a:p>
          <a:p>
            <a:pPr marL="793750" lvl="1" indent="-361950" eaLnBrk="1" hangingPunct="1"/>
            <a:r>
              <a:rPr lang="en-GB" sz="2400" smtClean="0"/>
              <a:t>Updating the User Requirements for Climate Monitoring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2400" smtClean="0"/>
          </a:p>
          <a:p>
            <a:pPr marL="361950" indent="-361950" eaLnBrk="1" hangingPunct="1">
              <a:buFont typeface="Times" pitchFamily="18" charset="0"/>
              <a:buChar char="•"/>
            </a:pPr>
            <a:r>
              <a:rPr lang="en-GB" sz="2400" smtClean="0"/>
              <a:t>Vision for WIGOS in 2040 and …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r>
              <a:rPr lang="en-GB" sz="2400" smtClean="0"/>
              <a:t>WIGOS Implementation Plan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2400" smtClean="0"/>
          </a:p>
          <a:p>
            <a:pPr marL="361950" indent="-361950" eaLnBrk="1" hangingPunct="1">
              <a:buFont typeface="Times" pitchFamily="18" charset="0"/>
              <a:buChar char="•"/>
            </a:pPr>
            <a:r>
              <a:rPr lang="en-GB" sz="2400" smtClean="0"/>
              <a:t>Summary: requests from WMO/CBS and WIGOS to GCOS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2400" smtClean="0"/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2400" smtClean="0"/>
          </a:p>
          <a:p>
            <a:pPr marL="361950" indent="-361950" eaLnBrk="1" hangingPunct="1"/>
            <a:r>
              <a:rPr lang="en-GB" sz="2400" smtClean="0">
                <a:solidFill>
                  <a:srgbClr val="0000FF"/>
                </a:solidFill>
              </a:rPr>
              <a:t>WIGOS = WMO Integrated Global Observing System</a:t>
            </a:r>
          </a:p>
          <a:p>
            <a:pPr marL="361950" indent="-361950" eaLnBrk="1" hangingPunct="1"/>
            <a:endParaRPr lang="en-GB" sz="2400" smtClean="0"/>
          </a:p>
          <a:p>
            <a:pPr marL="361950" indent="-361950" eaLnBrk="1" hangingPunct="1"/>
            <a:r>
              <a:rPr lang="en-GB" sz="2400" smtClean="0"/>
              <a:t>	</a:t>
            </a:r>
            <a:endParaRPr lang="en-GB" sz="2400" smtClean="0">
              <a:solidFill>
                <a:srgbClr val="FF3300"/>
              </a:solidFill>
            </a:endParaRP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3213100"/>
            <a:ext cx="8064500" cy="15128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WMO “Vision for global observing systems </a:t>
            </a:r>
          </a:p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in 2025”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20713"/>
            <a:ext cx="6408737" cy="6477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z="3200" smtClean="0">
                <a:solidFill>
                  <a:srgbClr val="0000FF"/>
                </a:solidFill>
              </a:rPr>
              <a:t>Vision 2025</a:t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(approved 2009)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8137525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General themes and issues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Response to user needs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Integration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Expansion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Automation</a:t>
            </a:r>
          </a:p>
          <a:p>
            <a:pPr marL="698500" lvl="1" eaLnBrk="1" hangingPunct="1"/>
            <a:r>
              <a:rPr lang="en-US" sz="2000" smtClean="0">
                <a:solidFill>
                  <a:srgbClr val="0070C0"/>
                </a:solidFill>
              </a:rPr>
              <a:t>Consistency and homogeneity</a:t>
            </a:r>
          </a:p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Space-based component</a:t>
            </a:r>
          </a:p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Surface-based component</a:t>
            </a:r>
          </a:p>
          <a:p>
            <a:pPr marL="342900" indent="-342900" eaLnBrk="1" hangingPunct="1">
              <a:buFont typeface="Times" pitchFamily="18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System-specific trends and issues</a:t>
            </a:r>
          </a:p>
          <a:p>
            <a:pPr marL="342900" indent="-342900" eaLnBrk="1" hangingPunct="1"/>
            <a:r>
              <a:rPr lang="en-US" sz="2400" smtClean="0">
                <a:solidFill>
                  <a:schemeClr val="accent2"/>
                </a:solidFill>
              </a:rPr>
              <a:t>			</a:t>
            </a:r>
            <a:r>
              <a:rPr lang="en-US" sz="2400" smtClean="0">
                <a:solidFill>
                  <a:srgbClr val="FF0000"/>
                </a:solidFill>
              </a:rPr>
              <a:t>(7 pages)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76250"/>
            <a:ext cx="7380287" cy="731838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space-based component </a:t>
            </a:r>
          </a:p>
        </p:txBody>
      </p:sp>
      <p:pic>
        <p:nvPicPr>
          <p:cNvPr id="23556" name="Picture 4" descr="space-based 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00213"/>
            <a:ext cx="64801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380287" cy="7318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space-based component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8066087" cy="46085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Operational geostationary satellites </a:t>
            </a: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Operational polar-orbiting sun-synchronous satellites</a:t>
            </a: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Additional operational missions in appropriate orbits</a:t>
            </a: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Operational pathfinders and technology demonstrators</a:t>
            </a: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  <a:p>
            <a:pPr marL="361950" indent="-361950" eaLnBrk="1" hangingPunct="1"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Polar and geo platforms/instruments for space weather</a:t>
            </a:r>
          </a:p>
          <a:p>
            <a:pPr eaLnBrk="1" hangingPunct="1"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  <a:p>
            <a:pPr eaLnBrk="1" hangingPunct="1"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451725" cy="5524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</a:t>
            </a:r>
            <a:r>
              <a:rPr lang="en-GB" sz="3200" smtClean="0">
                <a:solidFill>
                  <a:srgbClr val="0000FF"/>
                </a:solidFill>
              </a:rPr>
              <a:t>surface-based component</a:t>
            </a:r>
            <a:endParaRPr lang="en-GB" sz="13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727200" y="1052513"/>
            <a:ext cx="7416800" cy="5688012"/>
          </a:xfrm>
          <a:solidFill>
            <a:srgbClr val="A4FAB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GB" sz="1500" b="1" smtClean="0"/>
              <a:t> 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65225" y="5707063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pic>
        <p:nvPicPr>
          <p:cNvPr id="2560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781300"/>
            <a:ext cx="2089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196975"/>
            <a:ext cx="18002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4941888"/>
            <a:ext cx="19431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196975"/>
            <a:ext cx="23764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2924175"/>
            <a:ext cx="2447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941888"/>
            <a:ext cx="23050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5084763"/>
            <a:ext cx="21526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380287" cy="7318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surface-based component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066087" cy="51847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Land – upper-air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Upper-air synoptic and reference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Remote sensing upper-air profiling remote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Aircraft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Atmospheric composition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GNSS receiver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GB" altLang="zh-CN" sz="2000" dirty="0" smtClean="0">
              <a:solidFill>
                <a:srgbClr val="0457BC"/>
              </a:solidFill>
              <a:ea typeface="SimSun" pitchFamily="2" charset="-122"/>
            </a:endParaRPr>
          </a:p>
          <a:p>
            <a:pPr marL="361950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Land – surface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Surface synoptic and climate reference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Atmospheric composition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Lightning detection system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Application specific stations (road weather, airport/heliport weather stations, </a:t>
            </a:r>
            <a:r>
              <a:rPr lang="en-GB" altLang="zh-CN" sz="2000" dirty="0" err="1" smtClean="0">
                <a:solidFill>
                  <a:srgbClr val="0457BC"/>
                </a:solidFill>
                <a:ea typeface="SimSun" pitchFamily="2" charset="-122"/>
              </a:rPr>
              <a:t>agrometstations</a:t>
            </a: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, urban meteorology, etc.</a:t>
            </a:r>
          </a:p>
          <a:p>
            <a:pPr eaLnBrk="1" hangingPunct="1"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380287" cy="7318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surface-based component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066087" cy="4895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Land – hydrology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Hydrological reference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National hydrological network stations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Ground water stations</a:t>
            </a:r>
          </a:p>
          <a:p>
            <a:pPr marL="361950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  <a:p>
            <a:pPr marL="361950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400" dirty="0" smtClean="0">
                <a:solidFill>
                  <a:srgbClr val="0457BC"/>
                </a:solidFill>
                <a:ea typeface="SimSun" pitchFamily="2" charset="-122"/>
              </a:rPr>
              <a:t>Land – weather radar</a:t>
            </a:r>
          </a:p>
          <a:p>
            <a:pPr marL="793750" lvl="1" indent="-361950" eaLnBrk="1" hangingPunct="1">
              <a:lnSpc>
                <a:spcPts val="2700"/>
              </a:lnSpc>
              <a:buFont typeface="Arial" pitchFamily="34" charset="0"/>
              <a:buChar char="•"/>
              <a:defRPr/>
            </a:pPr>
            <a:r>
              <a:rPr lang="en-GB" altLang="zh-CN" sz="2000" dirty="0" smtClean="0">
                <a:solidFill>
                  <a:srgbClr val="0457BC"/>
                </a:solidFill>
                <a:ea typeface="SimSun" pitchFamily="2" charset="-122"/>
              </a:rPr>
              <a:t>Weather radar station</a:t>
            </a:r>
          </a:p>
          <a:p>
            <a:pPr eaLnBrk="1" hangingPunct="1">
              <a:defRPr/>
            </a:pPr>
            <a:endParaRPr lang="en-GB" altLang="zh-CN" sz="2400" dirty="0" smtClean="0">
              <a:solidFill>
                <a:srgbClr val="0457BC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380287" cy="7318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surface-based component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066087" cy="489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400" smtClean="0">
                <a:solidFill>
                  <a:srgbClr val="0457BC"/>
                </a:solidFill>
                <a:ea typeface="宋体" charset="-122"/>
              </a:rPr>
              <a:t>Ocean – upper air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Automated Shipboard Aerological Platform (ASAP) ships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endParaRPr lang="en-GB" altLang="zh-CN" sz="2000" smtClean="0">
              <a:solidFill>
                <a:srgbClr val="0457BC"/>
              </a:solidFill>
              <a:ea typeface="宋体" charset="-122"/>
            </a:endParaRPr>
          </a:p>
          <a:p>
            <a:pPr marL="361950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400" smtClean="0">
                <a:solidFill>
                  <a:srgbClr val="0457BC"/>
                </a:solidFill>
                <a:ea typeface="宋体" charset="-122"/>
              </a:rPr>
              <a:t>Ocean – surface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HF coastal radars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Synoptic sea stations (ocean, island, coastal and fixed platform)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Ships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Buoys – moored and drifting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Ice buoys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Tide stations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endParaRPr lang="en-GB" altLang="zh-CN" sz="2000" smtClean="0">
              <a:solidFill>
                <a:srgbClr val="0457BC"/>
              </a:solidFill>
              <a:ea typeface="宋体" charset="-122"/>
            </a:endParaRPr>
          </a:p>
          <a:p>
            <a:pPr marL="361950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400" smtClean="0">
                <a:solidFill>
                  <a:srgbClr val="0457BC"/>
                </a:solidFill>
                <a:ea typeface="宋体" charset="-122"/>
              </a:rPr>
              <a:t>Ocean – sub-surface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Profiling floats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Ice tethered platforms</a:t>
            </a:r>
          </a:p>
          <a:p>
            <a:pPr marL="793750" lvl="1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Ships of 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380287" cy="73183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>Vision 2025 - surface-based component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8066087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eaLnBrk="1" hangingPunct="1">
              <a:lnSpc>
                <a:spcPts val="2000"/>
              </a:lnSpc>
              <a:buFont typeface="Arial" charset="0"/>
              <a:buChar char="•"/>
            </a:pPr>
            <a:r>
              <a:rPr lang="en-GB" altLang="zh-CN" sz="2400" smtClean="0">
                <a:solidFill>
                  <a:srgbClr val="0457BC"/>
                </a:solidFill>
                <a:ea typeface="宋体" charset="-122"/>
              </a:rPr>
              <a:t>R&amp;D and Operational pathfinders – examples</a:t>
            </a:r>
          </a:p>
          <a:p>
            <a:pPr marL="793750" lvl="1" indent="-361950" eaLnBrk="1" hangingPunct="1">
              <a:lnSpc>
                <a:spcPts val="25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UAVs</a:t>
            </a:r>
          </a:p>
          <a:p>
            <a:pPr marL="793750" lvl="1" indent="-361950" eaLnBrk="1" hangingPunct="1">
              <a:lnSpc>
                <a:spcPts val="25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Gondolas</a:t>
            </a:r>
          </a:p>
          <a:p>
            <a:pPr marL="793750" lvl="1" indent="-361950" eaLnBrk="1" hangingPunct="1">
              <a:lnSpc>
                <a:spcPts val="25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GRUAN stations</a:t>
            </a:r>
          </a:p>
          <a:p>
            <a:pPr marL="793750" lvl="1" indent="-361950" eaLnBrk="1" hangingPunct="1">
              <a:lnSpc>
                <a:spcPts val="25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Aircraft</a:t>
            </a:r>
          </a:p>
          <a:p>
            <a:pPr marL="793750" lvl="1" indent="-361950" eaLnBrk="1" hangingPunct="1">
              <a:lnSpc>
                <a:spcPts val="25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Instrumented marine animals</a:t>
            </a:r>
          </a:p>
          <a:p>
            <a:pPr marL="793750" lvl="1" indent="-361950" eaLnBrk="1" hangingPunct="1">
              <a:lnSpc>
                <a:spcPts val="2500"/>
              </a:lnSpc>
              <a:buFont typeface="Arial" charset="0"/>
              <a:buChar char="•"/>
            </a:pPr>
            <a:r>
              <a:rPr lang="en-GB" altLang="zh-CN" sz="2000" smtClean="0">
                <a:solidFill>
                  <a:srgbClr val="0457BC"/>
                </a:solidFill>
                <a:ea typeface="宋体" charset="-122"/>
              </a:rPr>
              <a:t>Ocean gliders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3213100"/>
            <a:ext cx="8064500" cy="1512888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The WIGOS </a:t>
            </a:r>
          </a:p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Rolling Review of Requirements (RRR)</a:t>
            </a:r>
          </a:p>
          <a:p>
            <a:pPr marL="361950" indent="-361950" algn="ctr" eaLnBrk="1" hangingPunct="1"/>
            <a:r>
              <a:rPr lang="en-GB" sz="3200" smtClean="0">
                <a:solidFill>
                  <a:srgbClr val="0000FF"/>
                </a:solidFill>
              </a:rPr>
              <a:t>process</a:t>
            </a:r>
          </a:p>
          <a:p>
            <a:pPr marL="361950" indent="-361950" eaLnBrk="1" hangingPunct="1">
              <a:buFont typeface="Times" pitchFamily="18" charset="0"/>
              <a:buChar char="•"/>
            </a:pPr>
            <a:endParaRPr lang="en-GB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6553200" cy="8651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200" smtClean="0">
                <a:solidFill>
                  <a:srgbClr val="0000FF"/>
                </a:solidFill>
              </a:rPr>
              <a:t>The WIGOS </a:t>
            </a:r>
            <a:r>
              <a:rPr lang="en-GB" sz="3200" b="1" smtClean="0">
                <a:solidFill>
                  <a:srgbClr val="0000FF"/>
                </a:solidFill>
              </a:rPr>
              <a:t>RRR</a:t>
            </a:r>
            <a:r>
              <a:rPr lang="en-GB" sz="3200" smtClean="0">
                <a:solidFill>
                  <a:srgbClr val="0000FF"/>
                </a:solidFill>
              </a:rPr>
              <a:t> process:</a:t>
            </a:r>
            <a:br>
              <a:rPr lang="en-GB" sz="3200" smtClean="0">
                <a:solidFill>
                  <a:srgbClr val="0000FF"/>
                </a:solidFill>
              </a:rPr>
            </a:br>
            <a:r>
              <a:rPr lang="en-GB" sz="2800" smtClean="0">
                <a:solidFill>
                  <a:srgbClr val="0000FF"/>
                </a:solidFill>
              </a:rPr>
              <a:t>Rolling Review of Requirements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835150" y="1125538"/>
            <a:ext cx="2160588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763713" y="4221163"/>
            <a:ext cx="2016125" cy="739775"/>
          </a:xfrm>
          <a:prstGeom prst="rect">
            <a:avLst/>
          </a:prstGeom>
          <a:solidFill>
            <a:srgbClr val="99FF33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Implementation Plan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132138" y="5661025"/>
            <a:ext cx="1943100" cy="8382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Programmes of Members and  Agencies</a:t>
            </a:r>
          </a:p>
        </p:txBody>
      </p:sp>
      <p:sp>
        <p:nvSpPr>
          <p:cNvPr id="971782" name="Text Box 6"/>
          <p:cNvSpPr txBox="1">
            <a:spLocks noChangeArrowheads="1"/>
          </p:cNvSpPr>
          <p:nvPr/>
        </p:nvSpPr>
        <p:spPr bwMode="auto">
          <a:xfrm>
            <a:off x="2843213" y="2852738"/>
            <a:ext cx="2663825" cy="763587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Gap Analyses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(Statements of Guidance)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4643438" y="4221163"/>
            <a:ext cx="2736850" cy="731837"/>
          </a:xfrm>
          <a:prstGeom prst="rect">
            <a:avLst/>
          </a:prstGeom>
          <a:solidFill>
            <a:srgbClr val="EDE31B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Vision for global observing systems</a:t>
            </a:r>
          </a:p>
        </p:txBody>
      </p:sp>
      <p:grpSp>
        <p:nvGrpSpPr>
          <p:cNvPr id="6153" name="Group 8"/>
          <p:cNvGrpSpPr>
            <a:grpSpLocks/>
          </p:cNvGrpSpPr>
          <p:nvPr/>
        </p:nvGrpSpPr>
        <p:grpSpPr bwMode="auto">
          <a:xfrm>
            <a:off x="6516688" y="1268413"/>
            <a:ext cx="2160587" cy="2305050"/>
            <a:chOff x="1111" y="1026"/>
            <a:chExt cx="2812" cy="3130"/>
          </a:xfrm>
        </p:grpSpPr>
        <p:sp>
          <p:nvSpPr>
            <p:cNvPr id="6171" name="Rectangle 9"/>
            <p:cNvSpPr>
              <a:spLocks noChangeArrowheads="1"/>
            </p:cNvSpPr>
            <p:nvPr/>
          </p:nvSpPr>
          <p:spPr bwMode="auto">
            <a:xfrm>
              <a:off x="1111" y="1026"/>
              <a:ext cx="2812" cy="3130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algn="just" eaLnBrk="1" hangingPunct="1">
                <a:lnSpc>
                  <a:spcPts val="3000"/>
                </a:lnSpc>
                <a:spcBef>
                  <a:spcPct val="20000"/>
                </a:spcBef>
                <a:buFont typeface="Times" pitchFamily="18" charset="0"/>
                <a:buNone/>
              </a:pPr>
              <a:r>
                <a:rPr lang="en-GB" sz="1500"/>
                <a:t> </a:t>
              </a:r>
            </a:p>
          </p:txBody>
        </p:sp>
        <p:pic>
          <p:nvPicPr>
            <p:cNvPr id="6172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2" y="3022"/>
              <a:ext cx="590" cy="1087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73" name="Picture 1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6" y="1434"/>
              <a:ext cx="1134" cy="716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74" name="Picture 1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6" y="2976"/>
              <a:ext cx="661" cy="925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2" y="2251"/>
              <a:ext cx="1043" cy="861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76" name="Pictur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2" y="3249"/>
              <a:ext cx="1031" cy="847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77" name="Picture 1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2" y="1162"/>
              <a:ext cx="1406" cy="1810"/>
            </a:xfrm>
            <a:prstGeom prst="rect">
              <a:avLst/>
            </a:prstGeom>
            <a:solidFill>
              <a:srgbClr val="CC99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2484438" y="1989138"/>
            <a:ext cx="86360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>
            <a:off x="2268538" y="5084763"/>
            <a:ext cx="720725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 flipH="1">
            <a:off x="5219700" y="5157788"/>
            <a:ext cx="79216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 flipH="1">
            <a:off x="3779838" y="4581525"/>
            <a:ext cx="7921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 flipH="1">
            <a:off x="2627313" y="3716338"/>
            <a:ext cx="792162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>
            <a:off x="4859338" y="3716338"/>
            <a:ext cx="720725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V="1">
            <a:off x="900113" y="1916113"/>
            <a:ext cx="792162" cy="8651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H="1" flipV="1">
            <a:off x="7740650" y="3789363"/>
            <a:ext cx="0" cy="23764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 flipH="1">
            <a:off x="4932363" y="2133600"/>
            <a:ext cx="1439862" cy="5746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>
            <a:off x="900113" y="6165850"/>
            <a:ext cx="2016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>
            <a:off x="5292725" y="6165850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6732588" y="908050"/>
            <a:ext cx="1655762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Observing capabilities</a:t>
            </a:r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1979613" y="1196975"/>
            <a:ext cx="2160587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2124075" y="1268413"/>
            <a:ext cx="2160588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6168" name="Text Box 30"/>
          <p:cNvSpPr txBox="1">
            <a:spLocks noChangeArrowheads="1"/>
          </p:cNvSpPr>
          <p:nvPr/>
        </p:nvSpPr>
        <p:spPr bwMode="auto">
          <a:xfrm>
            <a:off x="2268538" y="1341438"/>
            <a:ext cx="2160587" cy="5937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600">
                <a:cs typeface="Times New Roman" pitchFamily="18" charset="0"/>
              </a:rPr>
              <a:t>User requirements for observations</a:t>
            </a:r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 flipH="1">
            <a:off x="6011863" y="3644900"/>
            <a:ext cx="792162" cy="433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>
            <a:off x="900113" y="2781300"/>
            <a:ext cx="0" cy="3384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57338"/>
            <a:ext cx="8713788" cy="4895850"/>
          </a:xfrm>
        </p:spPr>
        <p:txBody>
          <a:bodyPr/>
          <a:lstStyle/>
          <a:p>
            <a:pPr marL="400050" indent="-400050" eaLnBrk="1" hangingPunct="1">
              <a:lnSpc>
                <a:spcPts val="2700"/>
              </a:lnSpc>
            </a:pPr>
            <a:r>
              <a:rPr lang="en-US" sz="2000" smtClean="0">
                <a:solidFill>
                  <a:schemeClr val="accent2"/>
                </a:solidFill>
              </a:rPr>
              <a:t>	</a:t>
            </a:r>
            <a:r>
              <a:rPr lang="en-US" sz="2000" smtClean="0">
                <a:solidFill>
                  <a:srgbClr val="0000FF"/>
                </a:solidFill>
              </a:rPr>
              <a:t>Global NWP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High-resolution NWP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Nowcasting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Sub-seasonal to Longer-range Forecasting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Aeronautical Meteorology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Forecasting Atmospheric Composition 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Monitoring Atmospheric Composition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Atmospheric Composition info </a:t>
            </a:r>
            <a:r>
              <a:rPr lang="en-US" sz="200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smtClean="0">
                <a:solidFill>
                  <a:srgbClr val="0000FF"/>
                </a:solidFill>
              </a:rPr>
              <a:t> services in urban and populated areas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Ocean Applications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Agricultural Meteorology 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Hydrology</a:t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Climate Monitoring (GCOS) - now including GFCS requirements</a:t>
            </a:r>
            <a:r>
              <a:rPr lang="en-US" sz="2000" smtClean="0">
                <a:solidFill>
                  <a:srgbClr val="0000FF"/>
                </a:solidFill>
              </a:rPr>
              <a:t/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B050"/>
                </a:solidFill>
              </a:rPr>
              <a:t>Climate Science</a:t>
            </a:r>
            <a:r>
              <a:rPr lang="en-US" sz="2000" smtClean="0">
                <a:solidFill>
                  <a:srgbClr val="0000FF"/>
                </a:solidFill>
              </a:rPr>
              <a:t/>
            </a:r>
            <a:br>
              <a:rPr lang="en-US" sz="20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0000FF"/>
                </a:solidFill>
              </a:rPr>
              <a:t>Space Weather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619250" y="115888"/>
            <a:ext cx="7345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80000"/>
              </a:lnSpc>
            </a:pPr>
            <a:endParaRPr lang="en-US" sz="2400" b="0">
              <a:solidFill>
                <a:srgbClr val="0000CC"/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835150" y="549275"/>
            <a:ext cx="5983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RRR process: Application Areas</a:t>
            </a:r>
            <a:endParaRPr lang="en-GB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675687" cy="4968875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US" sz="2400" smtClean="0">
                <a:solidFill>
                  <a:srgbClr val="FF3300"/>
                </a:solidFill>
              </a:rPr>
              <a:t>OSCAR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000" smtClean="0">
                <a:solidFill>
                  <a:schemeClr val="accent2"/>
                </a:solidFill>
              </a:rPr>
              <a:t>(</a:t>
            </a:r>
            <a:r>
              <a:rPr lang="en-GB" sz="2000" smtClean="0"/>
              <a:t>Observing Systems Capability Analysis and Review Tool)</a:t>
            </a:r>
            <a:br>
              <a:rPr lang="en-GB" sz="2000" smtClean="0"/>
            </a:br>
            <a:r>
              <a:rPr lang="en-GB" sz="2000" smtClean="0"/>
              <a:t>   </a:t>
            </a:r>
            <a:r>
              <a:rPr lang="en-US" sz="2000" smtClean="0">
                <a:solidFill>
                  <a:srgbClr val="FF3300"/>
                </a:solidFill>
              </a:rPr>
              <a:t>User requirements:   </a:t>
            </a:r>
            <a:r>
              <a:rPr lang="en-US" sz="2000" smtClean="0">
                <a:solidFill>
                  <a:schemeClr val="accent2"/>
                </a:solidFill>
              </a:rPr>
              <a:t/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	</a:t>
            </a:r>
            <a:r>
              <a:rPr lang="en-US" sz="2000" smtClean="0">
                <a:hlinkClick r:id="rId2"/>
              </a:rPr>
              <a:t>http://www.wmo-sat.info/oscar/requirements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/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   </a:t>
            </a:r>
            <a:r>
              <a:rPr lang="en-US" sz="2000" smtClean="0">
                <a:solidFill>
                  <a:srgbClr val="0457BC"/>
                </a:solidFill>
              </a:rPr>
              <a:t>Space-based capabilities:   	</a:t>
            </a:r>
            <a:r>
              <a:rPr lang="en-US" sz="2000" smtClean="0">
                <a:solidFill>
                  <a:schemeClr val="accent2"/>
                </a:solidFill>
              </a:rPr>
              <a:t/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	</a:t>
            </a:r>
            <a:r>
              <a:rPr lang="en-US" sz="2000" smtClean="0">
                <a:solidFill>
                  <a:schemeClr val="accent2"/>
                </a:solidFill>
                <a:hlinkClick r:id="rId3"/>
              </a:rPr>
              <a:t>h</a:t>
            </a:r>
            <a:r>
              <a:rPr lang="en-US" sz="2000" smtClean="0">
                <a:hlinkClick r:id="rId3"/>
              </a:rPr>
              <a:t>ttp://www.wmo-sat.info/oscar/spacecapabilities</a:t>
            </a:r>
            <a:r>
              <a:rPr lang="en-US" sz="2000" smtClean="0"/>
              <a:t>  </a:t>
            </a:r>
            <a:br>
              <a:rPr lang="en-US" sz="2000" smtClean="0"/>
            </a:br>
            <a:r>
              <a:rPr lang="en-US" sz="2000" smtClean="0"/>
              <a:t>   </a:t>
            </a:r>
            <a:r>
              <a:rPr lang="en-US" sz="2000" smtClean="0">
                <a:solidFill>
                  <a:srgbClr val="0457BC"/>
                </a:solidFill>
              </a:rPr>
              <a:t>Surface-based observing (under development):</a:t>
            </a:r>
            <a:r>
              <a:rPr lang="en-US" sz="2000" smtClean="0">
                <a:solidFill>
                  <a:schemeClr val="accent2"/>
                </a:solidFill>
              </a:rPr>
              <a:t/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>	</a:t>
            </a:r>
            <a:r>
              <a:rPr lang="en-US" sz="2000" smtClean="0">
                <a:solidFill>
                  <a:schemeClr val="accent2"/>
                </a:solidFill>
                <a:hlinkClick r:id="rId4"/>
              </a:rPr>
              <a:t>https://oscar.wmo.int/OSCAR/index.html#/</a:t>
            </a:r>
            <a:r>
              <a:rPr lang="en-US" sz="2000" smtClean="0">
                <a:solidFill>
                  <a:schemeClr val="accent2"/>
                </a:solidFill>
              </a:rPr>
              <a:t>  </a:t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000" smtClean="0">
                <a:solidFill>
                  <a:schemeClr val="accent2"/>
                </a:solidFill>
              </a:rPr>
              <a:t/>
            </a:r>
            <a:br>
              <a:rPr lang="en-US" sz="2000" smtClean="0">
                <a:solidFill>
                  <a:schemeClr val="accent2"/>
                </a:solidFill>
              </a:rPr>
            </a:br>
            <a:r>
              <a:rPr lang="en-US" sz="2400" smtClean="0">
                <a:solidFill>
                  <a:srgbClr val="FF0000"/>
                </a:solidFill>
              </a:rPr>
              <a:t>Gap Analyses </a:t>
            </a:r>
            <a:r>
              <a:rPr lang="en-US" sz="2400" smtClean="0">
                <a:solidFill>
                  <a:schemeClr val="accent2"/>
                </a:solidFill>
              </a:rPr>
              <a:t>(Statements of Guidance, SoGs)</a:t>
            </a:r>
            <a:br>
              <a:rPr lang="en-US" sz="2400" smtClean="0">
                <a:solidFill>
                  <a:schemeClr val="accent2"/>
                </a:solidFill>
              </a:rPr>
            </a:br>
            <a:r>
              <a:rPr lang="en-US" sz="2400" smtClean="0">
                <a:solidFill>
                  <a:schemeClr val="accent2"/>
                </a:solidFill>
              </a:rPr>
              <a:t>	</a:t>
            </a:r>
            <a:r>
              <a:rPr lang="en-US" sz="2000" smtClean="0">
                <a:hlinkClick r:id="rId5"/>
              </a:rPr>
              <a:t>http://www.wmo.int/pages/prog/www/OSY/GOS-RRR.html#SOG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rgbClr val="0070C0"/>
                </a:solidFill>
              </a:rPr>
              <a:t>Vision: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000" smtClean="0">
                <a:hlinkClick r:id="rId6"/>
              </a:rPr>
              <a:t>http://www.wmo.int/pages/prog/www/OSY/gos-vision.html</a:t>
            </a:r>
            <a:r>
              <a:rPr lang="en-US" sz="2400" smtClean="0"/>
              <a:t>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rgbClr val="0457BC"/>
                </a:solidFill>
              </a:rPr>
              <a:t>Implementation Plan: </a:t>
            </a:r>
            <a:r>
              <a:rPr lang="en-US" sz="2400" smtClean="0"/>
              <a:t>	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000" smtClean="0">
                <a:solidFill>
                  <a:schemeClr val="hlink"/>
                </a:solidFill>
                <a:hlinkClick r:id="rId6"/>
              </a:rPr>
              <a:t>http://www.wmo.int/pages/prog/www/OSY/gos-vision.html#egos-ip</a:t>
            </a:r>
            <a:r>
              <a:rPr lang="en-US" sz="200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619250" y="115888"/>
            <a:ext cx="7345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80000"/>
              </a:lnSpc>
            </a:pPr>
            <a:endParaRPr lang="en-US" sz="2400" b="0">
              <a:solidFill>
                <a:srgbClr val="0000CC"/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835150" y="549275"/>
            <a:ext cx="5484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RRR process: documentation</a:t>
            </a:r>
            <a:endParaRPr lang="en-GB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16113"/>
            <a:ext cx="8280400" cy="4681537"/>
          </a:xfrm>
        </p:spPr>
        <p:txBody>
          <a:bodyPr/>
          <a:lstStyle/>
          <a:p>
            <a:pPr eaLnBrk="1" hangingPunct="1">
              <a:lnSpc>
                <a:spcPts val="24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Within the RRR process, Climate Monitoring is treated as an exception because of the great work done by GCOS!</a:t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+mn-lt"/>
              </a:rPr>
            </a:br>
            <a:r>
              <a:rPr lang="en-US" sz="2400" dirty="0" smtClean="0">
                <a:solidFill>
                  <a:srgbClr val="0457BC"/>
                </a:solidFill>
                <a:latin typeface="+mn-lt"/>
              </a:rPr>
              <a:t>RRR web page says: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“ Climate Monitoring (GCOS)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The following GCOS reports are considered as 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SoG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:    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-	</a:t>
            </a:r>
            <a:r>
              <a:rPr lang="en-GB" sz="2400" dirty="0" smtClean="0">
                <a:solidFill>
                  <a:schemeClr val="accent2"/>
                </a:solidFill>
                <a:latin typeface="+mn-lt"/>
              </a:rPr>
              <a:t>Status of the Global Observing System for Climate -	 	GCOS 195    </a:t>
            </a:r>
            <a:br>
              <a:rPr lang="en-GB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GB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GB" sz="2400" dirty="0" smtClean="0">
                <a:solidFill>
                  <a:schemeClr val="accent2"/>
                </a:solidFill>
                <a:latin typeface="+mn-lt"/>
              </a:rPr>
              <a:t>-	The Global Observing System for Climate: 	Implementation Needs - GCOS 200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   ”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endParaRPr lang="en-US" sz="2000" dirty="0" smtClean="0">
              <a:solidFill>
                <a:schemeClr val="hlink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619250" y="115888"/>
            <a:ext cx="7345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80000"/>
              </a:lnSpc>
            </a:pPr>
            <a:endParaRPr lang="en-US" sz="2400" b="0">
              <a:solidFill>
                <a:srgbClr val="0000CC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835150" y="549275"/>
            <a:ext cx="7245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RRR process: Statements of Guidance</a:t>
            </a:r>
          </a:p>
          <a:p>
            <a:r>
              <a:rPr lang="en-US" b="0">
                <a:solidFill>
                  <a:srgbClr val="0000FF"/>
                </a:solidFill>
              </a:rPr>
              <a:t>= gap analyses</a:t>
            </a:r>
            <a:endParaRPr lang="en-GB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748712" cy="4826000"/>
          </a:xfrm>
        </p:spPr>
        <p:txBody>
          <a:bodyPr/>
          <a:lstStyle/>
          <a:p>
            <a:pPr eaLnBrk="1" hangingPunct="1">
              <a:lnSpc>
                <a:spcPts val="24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OSCAR/Requirements :   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lang="en-US" sz="2400" dirty="0" smtClean="0">
                <a:latin typeface="+mn-lt"/>
                <a:hlinkClick r:id="rId2"/>
              </a:rPr>
              <a:t>http://www.wmo-sat.info/oscar/requirements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err="1" smtClean="0">
                <a:solidFill>
                  <a:schemeClr val="accent2"/>
                </a:solidFill>
                <a:latin typeface="+mn-lt"/>
              </a:rPr>
              <a:t>Organised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 by: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Application Area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	geophysical variable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		horizontal, vertical and temporal resolution;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		timeliness; uncertainty;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stability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			“maximum”=“goal”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			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“breakthrough”</a:t>
            </a: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400" dirty="0" smtClean="0">
                <a:solidFill>
                  <a:schemeClr val="accent2"/>
                </a:solidFill>
                <a:latin typeface="+mn-lt"/>
              </a:rPr>
              <a:t>				“minimum”=“threshold”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endParaRPr lang="en-US" sz="2000" dirty="0" smtClean="0">
              <a:solidFill>
                <a:schemeClr val="hlink"/>
              </a:solidFill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619250" y="115888"/>
            <a:ext cx="7345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80000"/>
              </a:lnSpc>
            </a:pPr>
            <a:endParaRPr lang="en-US" sz="2400" b="0">
              <a:solidFill>
                <a:srgbClr val="0000CC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835150" y="549275"/>
            <a:ext cx="637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RRR process: user requirements</a:t>
            </a:r>
            <a:endParaRPr lang="en-GB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Crown copyright 2007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57338"/>
            <a:ext cx="8748713" cy="4826000"/>
          </a:xfrm>
        </p:spPr>
        <p:txBody>
          <a:bodyPr/>
          <a:lstStyle/>
          <a:p>
            <a:pPr eaLnBrk="1" hangingPunct="1">
              <a:lnSpc>
                <a:spcPts val="2400"/>
              </a:lnSpc>
              <a:tabLst>
                <a:tab pos="361950" algn="l"/>
              </a:tabLst>
              <a:defRPr/>
            </a:pPr>
            <a:r>
              <a:rPr lang="en-GB" sz="2000" dirty="0" smtClean="0">
                <a:solidFill>
                  <a:srgbClr val="FF3300"/>
                </a:solidFill>
                <a:latin typeface="+mn-lt"/>
              </a:rPr>
              <a:t>“goal” or “maximum requirement”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value above which further improvement gives </a:t>
            </a:r>
            <a:r>
              <a:rPr lang="en-GB" sz="2000" dirty="0" err="1" smtClean="0">
                <a:solidFill>
                  <a:srgbClr val="0000FF"/>
                </a:solidFill>
                <a:latin typeface="+mn-lt"/>
              </a:rPr>
              <a:t>gives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 no significant 	improvement in performance (for this application) </a:t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cost of improvement would not be matched by a corresponding benefit</a:t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likely to evolve as applications progress</a:t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FF3300"/>
                </a:solidFill>
                <a:latin typeface="+mn-lt"/>
              </a:rPr>
              <a:t>“threshold” or “minimum requirement”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value that has to be met to ensure that data are useful</a:t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below this minimum, benefit does not compensate for additional cost  </a:t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cannot be stated in an absolute sense - assumptions needed concerning 	which other observing systems are likely to be available</a:t>
            </a:r>
            <a:r>
              <a:rPr lang="en-GB" sz="2000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FF3300"/>
                </a:solidFill>
                <a:latin typeface="+mn-lt"/>
              </a:rPr>
            </a:br>
            <a:r>
              <a:rPr lang="en-GB" sz="2000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FF3300"/>
                </a:solidFill>
                <a:latin typeface="+mn-lt"/>
              </a:rPr>
            </a:br>
            <a:r>
              <a:rPr lang="en-GB" sz="2000" dirty="0" smtClean="0">
                <a:solidFill>
                  <a:srgbClr val="FF3300"/>
                </a:solidFill>
                <a:latin typeface="+mn-lt"/>
              </a:rPr>
              <a:t>“breakthrough” </a:t>
            </a: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an intermediate level between “threshold” and “goal” </a:t>
            </a:r>
            <a:br>
              <a:rPr lang="en-GB" sz="2000" dirty="0" smtClean="0">
                <a:solidFill>
                  <a:srgbClr val="0000FF"/>
                </a:solidFill>
                <a:latin typeface="+mn-lt"/>
              </a:rPr>
            </a:br>
            <a:r>
              <a:rPr lang="en-GB" sz="2000" dirty="0" smtClean="0">
                <a:solidFill>
                  <a:srgbClr val="0000FF"/>
                </a:solidFill>
                <a:latin typeface="+mn-lt"/>
              </a:rPr>
              <a:t>- 	would give a significant improvement (for this application)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endParaRPr lang="en-US" sz="2000" dirty="0" smtClean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619250" y="115888"/>
            <a:ext cx="73453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80000"/>
              </a:lnSpc>
            </a:pPr>
            <a:endParaRPr lang="en-US" sz="2400" b="0">
              <a:solidFill>
                <a:srgbClr val="0000CC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908175" y="333375"/>
            <a:ext cx="66786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00FF"/>
                </a:solidFill>
                <a:latin typeface="+mn-lt"/>
              </a:rPr>
              <a:t>OSCAR/Requirements – Definitions</a:t>
            </a:r>
          </a:p>
          <a:p>
            <a:pPr>
              <a:defRPr/>
            </a:pPr>
            <a:r>
              <a:rPr lang="en-US" sz="2400" b="0" dirty="0">
                <a:solidFill>
                  <a:srgbClr val="0000FF"/>
                </a:solidFill>
                <a:latin typeface="+mn-lt"/>
              </a:rPr>
              <a:t>(from detailed description of RRR process)</a:t>
            </a:r>
            <a:endParaRPr lang="en-GB" sz="24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">
  <a:themeElements>
    <a:clrScheme name="M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M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9605</TotalTime>
  <Words>755</Words>
  <Application>Microsoft Office PowerPoint</Application>
  <PresentationFormat>On-screen Show (4:3)</PresentationFormat>
  <Paragraphs>235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</vt:lpstr>
      <vt:lpstr>PowerPoint Presentation</vt:lpstr>
      <vt:lpstr>The WIGOS RRR process: User Requirements for Climate Monitoring </vt:lpstr>
      <vt:lpstr>PowerPoint Presentation</vt:lpstr>
      <vt:lpstr>The WIGOS RRR process: Rolling Review of Requirements</vt:lpstr>
      <vt:lpstr> Global NWP High-resolution NWP Nowcasting Sub-seasonal to Longer-range Forecasting Aeronautical Meteorology Forecasting Atmospheric Composition  Monitoring Atmospheric Composition Atmospheric Composition info  services in urban and populated areas Ocean Applications Agricultural Meteorology  Hydrology Climate Monitoring (GCOS) - now including GFCS requirements Climate Science Space Weather</vt:lpstr>
      <vt:lpstr>OSCAR (Observing Systems Capability Analysis and Review Tool)    User requirements:     http://www.wmo-sat.info/oscar/requirements     Space-based capabilities:      http://www.wmo-sat.info/oscar/spacecapabilities      Surface-based observing (under development):  https://oscar.wmo.int/OSCAR/index.html#/    Gap Analyses (Statements of Guidance, SoGs)  http://www.wmo.int/pages/prog/www/OSY/GOS-RRR.html#SOG   Vision:   http://www.wmo.int/pages/prog/www/OSY/gos-vision.html   Implementation Plan:    http://www.wmo.int/pages/prog/www/OSY/gos-vision.html#egos-ip </vt:lpstr>
      <vt:lpstr>Within the RRR process, Climate Monitoring is treated as an exception because of the great work done by GCOS!  RRR web page says:  “ Climate Monitoring (GCOS)  The following GCOS reports are considered as SoG :      - Status of the Global Observing System for Climate -   GCOS 195      - The Global Observing System for Climate:  Implementation Needs - GCOS 200    ”   </vt:lpstr>
      <vt:lpstr>OSCAR/Requirements :     http://www.wmo-sat.info/oscar/requirements   Organised by:   Application Area    geophysical variable     horizontal, vertical and temporal resolution;    timeliness; uncertainty; stability      “maximum”=“goal”     “breakthrough”     “minimum”=“threshold” </vt:lpstr>
      <vt:lpstr>“goal” or “maximum requirement” -  value above which further improvement gives gives no significant  improvement in performance (for this application)  -  cost of improvement would not be matched by a corresponding benefit -  likely to evolve as applications progress  “threshold” or “minimum requirement” -  value that has to be met to ensure that data are useful -  below this minimum, benefit does not compensate for additional cost   -  cannot be stated in an absolute sense - assumptions needed concerning  which other observing systems are likely to be available  “breakthrough”  -  an intermediate level between “threshold” and “goal”  -  would give a significant improvement (for this application) </vt:lpstr>
      <vt:lpstr>PowerPoint Presentation</vt:lpstr>
      <vt:lpstr>PowerPoint Presentation</vt:lpstr>
      <vt:lpstr>“Vision 2025” Vision for global observing systems in 2025 (approved 2009)</vt:lpstr>
      <vt:lpstr>“Vision 2025” Vision for global observing systems in 2025 (approved 2009)</vt:lpstr>
      <vt:lpstr>WIGOS  - what will it deliver?</vt:lpstr>
      <vt:lpstr>The WIGOS RRR process: Rolling Review of Requirements</vt:lpstr>
      <vt:lpstr>Vision for WIGOS in 2040: plan for drafting, review and approval</vt:lpstr>
      <vt:lpstr>WIGOS Implementation Plan (WIGOS-IP)</vt:lpstr>
      <vt:lpstr>Summary:  Requests from  WMO/CBS and WIGOS to GCOS </vt:lpstr>
      <vt:lpstr>Thank you!  Questions? </vt:lpstr>
      <vt:lpstr>PowerPoint Presentation</vt:lpstr>
      <vt:lpstr>Vision 2025 (approved 2009)</vt:lpstr>
      <vt:lpstr>Vision 2025 - space-based component </vt:lpstr>
      <vt:lpstr>Vision 2025 - space-based component </vt:lpstr>
      <vt:lpstr>Vision 2025 - surface-based component</vt:lpstr>
      <vt:lpstr>Vision 2025 - surface-based component </vt:lpstr>
      <vt:lpstr>Vision 2025 - surface-based component </vt:lpstr>
      <vt:lpstr>Vision 2025 - surface-based component </vt:lpstr>
      <vt:lpstr>Vision 2025 - surface-based component 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SAFRT meeting</dc:subject>
  <dc:creator>Roger Saunders</dc:creator>
  <cp:lastModifiedBy>Caterina Tassone</cp:lastModifiedBy>
  <cp:revision>680</cp:revision>
  <cp:lastPrinted>2007-08-30T11:41:27Z</cp:lastPrinted>
  <dcterms:created xsi:type="dcterms:W3CDTF">2007-07-25T07:22:22Z</dcterms:created>
  <dcterms:modified xsi:type="dcterms:W3CDTF">2018-02-28T12:38:14Z</dcterms:modified>
</cp:coreProperties>
</file>