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00" r:id="rId2"/>
    <p:sldId id="401" r:id="rId3"/>
    <p:sldId id="404" r:id="rId4"/>
    <p:sldId id="403" r:id="rId5"/>
    <p:sldId id="405" r:id="rId6"/>
    <p:sldId id="402" r:id="rId7"/>
    <p:sldId id="406" r:id="rId8"/>
    <p:sldId id="399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11E"/>
    <a:srgbClr val="0CADEA"/>
    <a:srgbClr val="9DC2EB"/>
    <a:srgbClr val="8BB8E9"/>
    <a:srgbClr val="5B9CD5"/>
    <a:srgbClr val="FFCC00"/>
    <a:srgbClr val="0A8F9D"/>
    <a:srgbClr val="000000"/>
    <a:srgbClr val="28327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9" autoAdjust="0"/>
    <p:restoredTop sz="86763" autoAdjust="0"/>
  </p:normalViewPr>
  <p:slideViewPr>
    <p:cSldViewPr snapToGrid="0">
      <p:cViewPr varScale="1">
        <p:scale>
          <a:sx n="63" d="100"/>
          <a:sy n="63" d="100"/>
        </p:scale>
        <p:origin x="87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61749E-D54B-488E-A618-177CD49A9465}" type="datetimeFigureOut">
              <a:rPr lang="en-GB" smtClean="0"/>
              <a:pPr/>
              <a:t>07/03/2018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5D9BD9-8DA5-46D5-94E1-7CFB4466EB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21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09F4D2-30A9-4CF6-965D-9FFD1AC99B17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4E7BAD-A572-4B2F-B8E3-BC3F786E4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6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E7BAD-A572-4B2F-B8E3-BC3F786E478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2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E7BAD-A572-4B2F-B8E3-BC3F786E47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5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E7BAD-A572-4B2F-B8E3-BC3F786E47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3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6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6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7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9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8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7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7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6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6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CA850-B011-4401-92D3-28535CD655E4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691CE-051C-4B7E-A23B-B2E80E9D0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7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mailto:Marc.Schroeder@dwd.de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hyperlink" Target="mailto:hiram.escabi@noa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hyperlink" Target="mailto:bruce.ingleby@ecmwf.int" TargetMode="External"/><Relationship Id="rId5" Type="http://schemas.openxmlformats.org/officeDocument/2006/relationships/image" Target="../media/image8.png"/><Relationship Id="rId15" Type="http://schemas.openxmlformats.org/officeDocument/2006/relationships/hyperlink" Target="mailto:ctassone@wmo.int" TargetMode="External"/><Relationship Id="rId10" Type="http://schemas.openxmlformats.org/officeDocument/2006/relationships/hyperlink" Target="mailto:Richard.Querel@niwa.co.nz" TargetMode="External"/><Relationship Id="rId4" Type="http://schemas.openxmlformats.org/officeDocument/2006/relationships/image" Target="../media/image7.png"/><Relationship Id="rId9" Type="http://schemas.openxmlformats.org/officeDocument/2006/relationships/hyperlink" Target="mailto:peter.thorne@nuim.ie" TargetMode="External"/><Relationship Id="rId14" Type="http://schemas.openxmlformats.org/officeDocument/2006/relationships/hyperlink" Target="mailto:toakley@wmo.i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ModKnidrZAhWLasAKHUCADCEQjRx6BAgAEAU&amp;url=https%3A%2F%2Fwww.gettyimages.com%2Fdetail%2Fnews-photo%2Fgerman-empire-kingdom-prussia-brandenburg-province-news-photo%2F542870079&amp;psig=AOvVaw3P3_ljMFkhzHKngaCpyh16&amp;ust=152050727771474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 bwMode="auto">
          <a:xfrm>
            <a:off x="0" y="1126"/>
            <a:ext cx="12192000" cy="5832909"/>
          </a:xfrm>
          <a:prstGeom prst="rect">
            <a:avLst/>
          </a:prstGeom>
          <a:gradFill flip="none" rotWithShape="1">
            <a:gsLst>
              <a:gs pos="93000">
                <a:srgbClr val="273374"/>
              </a:gs>
              <a:gs pos="0">
                <a:srgbClr val="0684C8"/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lIns="0" tIns="44450" rIns="0" bIns="44450" anchor="ctr"/>
          <a:lstStyle>
            <a:lvl1pPr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z="5400" dirty="0" smtClean="0">
              <a:solidFill>
                <a:srgbClr val="FFFFFF"/>
              </a:solidFill>
              <a:latin typeface="Arial Bold" pitchFamily="1" charset="0"/>
              <a:sym typeface="Arial Bold" pitchFamily="1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25"/>
            <a:ext cx="4286019" cy="5832910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6016" y="205288"/>
            <a:ext cx="7905983" cy="380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3000"/>
              </a:lnSpc>
              <a:spcAft>
                <a:spcPts val="100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lnSpc>
                <a:spcPts val="3000"/>
              </a:lnSpc>
              <a:spcAft>
                <a:spcPts val="1000"/>
              </a:spcAft>
              <a:buClr>
                <a:schemeClr val="tx1"/>
              </a:buClr>
              <a:buFont typeface="Arial Unicode MS" panose="020B0604020202020204" pitchFamily="34" charset="-128"/>
              <a:buChar char="‑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en-US" altLang="en-US" sz="3200" dirty="0">
                <a:solidFill>
                  <a:srgbClr val="FFFFFF"/>
                </a:solidFill>
                <a:latin typeface="Calibri"/>
              </a:rPr>
              <a:t>The Global Observing </a:t>
            </a:r>
            <a:r>
              <a:rPr lang="en-US" altLang="en-US" sz="3200" dirty="0" smtClean="0">
                <a:solidFill>
                  <a:srgbClr val="FFFFFF"/>
                </a:solidFill>
                <a:latin typeface="Calibri"/>
              </a:rPr>
              <a:t>System for Climate</a:t>
            </a:r>
          </a:p>
          <a:p>
            <a:pPr algn="ctr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000000"/>
              </a:buClr>
              <a:buFontTx/>
              <a:buNone/>
            </a:pPr>
            <a:endParaRPr lang="en-US" altLang="en-US" sz="1600" dirty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en-US" altLang="en-US" sz="6000" spc="-300" dirty="0" smtClean="0">
                <a:solidFill>
                  <a:srgbClr val="FFFFFF"/>
                </a:solidFill>
                <a:latin typeface="Calibri"/>
              </a:rPr>
              <a:t>GUAN Task Team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en-US" altLang="en-US" sz="6000" spc="-3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n-US" altLang="en-US" sz="3600" spc="-300" dirty="0" smtClean="0">
                <a:solidFill>
                  <a:srgbClr val="FFFFFF"/>
                </a:solidFill>
                <a:latin typeface="Calibri"/>
              </a:rPr>
              <a:t>(Document 6.4)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FontTx/>
              <a:buNone/>
            </a:pPr>
            <a:endParaRPr lang="en-US" altLang="en-US" sz="6000" spc="-1000" dirty="0">
              <a:gradFill>
                <a:gsLst>
                  <a:gs pos="100000">
                    <a:srgbClr val="FFC000"/>
                  </a:gs>
                  <a:gs pos="2000">
                    <a:srgbClr val="FF0000"/>
                  </a:gs>
                </a:gsLst>
                <a:lin ang="5400000" scaled="1"/>
              </a:gradFill>
              <a:latin typeface="Calibri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95132" y="4979388"/>
            <a:ext cx="54877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lnSpc>
                <a:spcPts val="3000"/>
              </a:lnSpc>
              <a:spcAft>
                <a:spcPts val="100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lnSpc>
                <a:spcPts val="3000"/>
              </a:lnSpc>
              <a:spcAft>
                <a:spcPts val="1000"/>
              </a:spcAft>
              <a:buClr>
                <a:schemeClr val="tx1"/>
              </a:buClr>
              <a:buFont typeface="Arial Unicode MS" panose="020B0604020202020204" pitchFamily="34" charset="-128"/>
              <a:buChar char="‑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Calibri"/>
              </a:rPr>
              <a:t>GCOS </a:t>
            </a:r>
            <a:r>
              <a:rPr lang="en-US" altLang="en-US" sz="2800" dirty="0" smtClean="0">
                <a:solidFill>
                  <a:srgbClr val="FFFFFF"/>
                </a:solidFill>
                <a:latin typeface="Calibri"/>
              </a:rPr>
              <a:t>Secretariat, WMO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en-US" altLang="en-US" sz="1600" dirty="0" smtClean="0">
                <a:solidFill>
                  <a:srgbClr val="FFFFFF"/>
                </a:solidFill>
                <a:latin typeface="Calibri"/>
              </a:rPr>
              <a:t>Tim Oakley, GCOS Network Manager</a:t>
            </a:r>
            <a:endParaRPr lang="en-US" alt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64952" y="3235240"/>
            <a:ext cx="68058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FFFF"/>
                </a:solidFill>
                <a:ea typeface="Calibri" charset="0"/>
                <a:cs typeface="Calibri" charset="0"/>
              </a:rPr>
              <a:t>AOPC-23</a:t>
            </a:r>
          </a:p>
          <a:p>
            <a:pPr algn="ctr"/>
            <a:r>
              <a:rPr lang="en-US" sz="3600" i="1" dirty="0" smtClean="0">
                <a:solidFill>
                  <a:srgbClr val="FFFFFF"/>
                </a:solidFill>
                <a:ea typeface="Calibri" charset="0"/>
                <a:cs typeface="Calibri" charset="0"/>
              </a:rPr>
              <a:t>6 – 9 March 2018</a:t>
            </a:r>
          </a:p>
          <a:p>
            <a:pPr algn="ctr"/>
            <a:r>
              <a:rPr lang="en-US" sz="3600" i="1" dirty="0" smtClean="0">
                <a:solidFill>
                  <a:srgbClr val="FFFFFF"/>
                </a:solidFill>
                <a:ea typeface="Calibri" charset="0"/>
                <a:cs typeface="Calibri" charset="0"/>
              </a:rPr>
              <a:t>EUMETSAT, Darmstadt, Germany</a:t>
            </a:r>
            <a:endParaRPr lang="en-US" sz="3600" dirty="0">
              <a:solidFill>
                <a:srgbClr val="FFFFFF"/>
              </a:solidFill>
              <a:ea typeface="Calibri" charset="0"/>
              <a:cs typeface="Calibri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09912" y="5905117"/>
            <a:ext cx="6114181" cy="901159"/>
            <a:chOff x="142581" y="4008281"/>
            <a:chExt cx="12449403" cy="183489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7584" y="4191400"/>
              <a:ext cx="4361688" cy="14386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3550" y="4032393"/>
              <a:ext cx="3129178" cy="178999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3328" y="4026408"/>
              <a:ext cx="1438656" cy="169164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581" y="4008281"/>
              <a:ext cx="1438656" cy="1834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237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870818"/>
          </a:xfrm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Task-Team GUAN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72" y="2821056"/>
            <a:ext cx="5381510" cy="189865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71" y="2885917"/>
            <a:ext cx="5732145" cy="16287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3" y="4875234"/>
            <a:ext cx="5486399" cy="160595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58" y="4719706"/>
            <a:ext cx="5324569" cy="1761482"/>
          </a:xfrm>
          <a:prstGeom prst="rect">
            <a:avLst/>
          </a:prstGeom>
        </p:spPr>
      </p:pic>
      <p:pic>
        <p:nvPicPr>
          <p:cNvPr id="1026" name="Picture 2" descr="C:\Users\toakley\AppData\Local\Microsoft\Windows\Temporary Internet Files\Content.IE5\GMQQA6K9\Wettermuseum_grouppi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115" y="1250731"/>
            <a:ext cx="2653312" cy="148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4593" y="1426866"/>
            <a:ext cx="3858567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First meeting in </a:t>
            </a:r>
            <a:r>
              <a:rPr lang="en-US" dirty="0" err="1" smtClean="0"/>
              <a:t>Lindenberg</a:t>
            </a:r>
            <a:r>
              <a:rPr lang="en-US" dirty="0" smtClean="0"/>
              <a:t> (DWD)    5</a:t>
            </a:r>
            <a:r>
              <a:rPr lang="en-US" baseline="30000" dirty="0" smtClean="0"/>
              <a:t>th</a:t>
            </a:r>
            <a:r>
              <a:rPr lang="en-US" dirty="0" smtClean="0"/>
              <a:t>-6</a:t>
            </a:r>
            <a:r>
              <a:rPr lang="en-US" baseline="30000" dirty="0" smtClean="0"/>
              <a:t>th</a:t>
            </a:r>
            <a:r>
              <a:rPr lang="en-US" dirty="0" smtClean="0"/>
              <a:t> December, 2017</a:t>
            </a:r>
            <a:endParaRPr lang="en-US" dirty="0"/>
          </a:p>
        </p:txBody>
      </p:sp>
      <p:pic>
        <p:nvPicPr>
          <p:cNvPr id="10" name="Picture 9" descr="GUAN_map_2013"/>
          <p:cNvPicPr>
            <a:picLocks noChangeAspect="1" noChangeArrowheads="1"/>
          </p:cNvPicPr>
          <p:nvPr/>
        </p:nvPicPr>
        <p:blipFill>
          <a:blip r:embed="rId8" cstate="print"/>
          <a:srcRect l="4892" t="17180" r="34300" b="43791"/>
          <a:stretch>
            <a:fillRect/>
          </a:stretch>
        </p:blipFill>
        <p:spPr bwMode="auto">
          <a:xfrm>
            <a:off x="7716832" y="82363"/>
            <a:ext cx="4475168" cy="216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45547" y="1326349"/>
            <a:ext cx="9433560" cy="369331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Membership</a:t>
            </a:r>
            <a:endParaRPr lang="en-GB" sz="12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2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Chair (If no suitable candidate, agreed on a meeting by meeting basis)  </a:t>
            </a:r>
            <a:endParaRPr lang="en-GB" sz="12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AOPC Expert – Peter Thorne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 (</a:t>
            </a:r>
            <a:r>
              <a:rPr lang="en-US" u="sng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  <a:hlinkClick r:id="rId9"/>
              </a:rPr>
              <a:t>peter.thorne@nuim.ie</a:t>
            </a:r>
            <a:r>
              <a:rPr lang="en-US" dirty="0">
                <a:solidFill>
                  <a:srgbClr val="555555"/>
                </a:solidFill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Maynooth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 University (Ireland)</a:t>
            </a:r>
            <a:endParaRPr lang="en-GB" sz="12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GRUAN Expert – Richard Querel (</a:t>
            </a:r>
            <a:r>
              <a:rPr lang="en-US" u="sng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  <a:hlinkClick r:id="rId10"/>
              </a:rPr>
              <a:t>Richard.Querel@niwa.co.nz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) – NIWA (New Zealand) </a:t>
            </a:r>
            <a:endParaRPr lang="en-GB" sz="12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NWP Expert – Bruce Ingleby (</a:t>
            </a:r>
            <a:r>
              <a:rPr lang="en-US" u="sng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  <a:hlinkClick r:id="rId11"/>
              </a:rPr>
              <a:t>bruce.ingleby@ecmwf.int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) – ECMWF (UK)</a:t>
            </a:r>
            <a:endParaRPr lang="en-GB" sz="12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CBS/National Expert – Hiram Escabi (</a:t>
            </a:r>
            <a:r>
              <a:rPr lang="en-US" u="sng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  <a:hlinkClick r:id="rId12"/>
              </a:rPr>
              <a:t>hiram.escabi@noaa.gov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) – NWS (USA)</a:t>
            </a:r>
            <a:endParaRPr lang="en-GB" sz="12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Satellite Expert – Marc Schroeder (</a:t>
            </a:r>
            <a:r>
              <a:rPr lang="en-US" u="sng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  <a:hlinkClick r:id="rId13"/>
              </a:rPr>
              <a:t>Marc.Schroeder@dwd.de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) – DWD (Germany)</a:t>
            </a:r>
            <a:endParaRPr lang="en-GB" sz="12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National Expert – (Large GUAN contribution – China, Japan, Russia?)</a:t>
            </a:r>
            <a:endParaRPr lang="en-GB" sz="12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GCOS Network Manager (Secretariat support) – Tim Oakley (</a:t>
            </a:r>
            <a:r>
              <a:rPr lang="en-US" u="sng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14"/>
              </a:rPr>
              <a:t>toakley@wmo.int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  (UK)</a:t>
            </a:r>
            <a:endParaRPr lang="en-GB" sz="12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GCOS AOPC SO (Secretariat support) – Caterina Tassone (</a:t>
            </a:r>
            <a:r>
              <a:rPr lang="en-US" u="sng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15"/>
              </a:rPr>
              <a:t>ctassone@wmo.int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  (Switzerland)</a:t>
            </a:r>
            <a:endParaRPr lang="en-GB" sz="12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CIMO expert team on upper air systems representative – Later meeting, if required</a:t>
            </a:r>
            <a:endParaRPr lang="en-GB" sz="12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HMEI Observer – Later meeting, if required</a:t>
            </a:r>
            <a:endParaRPr lang="en-GB" sz="12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5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lindenberg observatorium kit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19" y="0"/>
            <a:ext cx="10111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537" t="25054" r="24863" b="17211"/>
          <a:stretch/>
        </p:blipFill>
        <p:spPr>
          <a:xfrm>
            <a:off x="0" y="0"/>
            <a:ext cx="12192000" cy="68277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25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0"/>
            <a:ext cx="11445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Vision for GUAN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182" y="1322364"/>
            <a:ext cx="10692618" cy="4854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 smtClean="0"/>
              <a:t>Continuing under its current requirements is not an option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New focus on a guaranteed quality of observational data, according to updated requirements</a:t>
            </a:r>
          </a:p>
          <a:p>
            <a:r>
              <a:rPr lang="en-GB" dirty="0" smtClean="0"/>
              <a:t>A subset of the comprehensive network based on quality assurance rather than a fixed network of stations. Adopting a tiered-network approach (Comprehensive-GUAN-GRUAN), as described by GAIA-CLIM</a:t>
            </a:r>
          </a:p>
          <a:p>
            <a:r>
              <a:rPr lang="en-GB" dirty="0" smtClean="0"/>
              <a:t>Actively managed through a lead-centre, with a certification process, real-time monitoring and validated station list for the user community</a:t>
            </a:r>
          </a:p>
          <a:p>
            <a:r>
              <a:rPr lang="en-GB" dirty="0" smtClean="0"/>
              <a:t>Process to identify gaps in global/regional networks, both in data sparse areas and least develop countries, to allow targeted support projects, using relevant cooperation and funding mechanisms (i.e. GCM, GCF, national bi-lateral programmes).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5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412" t="9584" r="24817" b="6666"/>
          <a:stretch/>
        </p:blipFill>
        <p:spPr>
          <a:xfrm>
            <a:off x="2423160" y="1174"/>
            <a:ext cx="7539099" cy="68568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38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16200000">
            <a:off x="8095789" y="3042143"/>
            <a:ext cx="6298618" cy="773714"/>
            <a:chOff x="5343322" y="5907282"/>
            <a:chExt cx="6298618" cy="7737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6087" y="5976762"/>
              <a:ext cx="4955853" cy="70423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399059" y="6430617"/>
              <a:ext cx="874644" cy="2503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3322" y="5907282"/>
              <a:ext cx="1930382" cy="672422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-2100371" y="6001240"/>
            <a:ext cx="7919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+mn-lt"/>
              </a:rPr>
              <a:t>gcos.wmo.int</a:t>
            </a:r>
            <a:endParaRPr lang="en-US" altLang="en-US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3764" y="6561025"/>
            <a:ext cx="10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</a:rPr>
              <a:t>SOURCE: ESA</a:t>
            </a:r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57824"/>
            <a:ext cx="10088880" cy="57137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0457" y="5871591"/>
            <a:ext cx="672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QUESTIONS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626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8908</TotalTime>
  <Words>174</Words>
  <Application>Microsoft Office PowerPoint</Application>
  <PresentationFormat>Widescreen</PresentationFormat>
  <Paragraphs>38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MS Mincho</vt:lpstr>
      <vt:lpstr>MS PGothic</vt:lpstr>
      <vt:lpstr>Arial</vt:lpstr>
      <vt:lpstr>Arial Bold</vt:lpstr>
      <vt:lpstr>Calibri</vt:lpstr>
      <vt:lpstr>Calibri Light</vt:lpstr>
      <vt:lpstr>Cambria</vt:lpstr>
      <vt:lpstr>Times New Roman</vt:lpstr>
      <vt:lpstr>Office Theme</vt:lpstr>
      <vt:lpstr>PowerPoint Presentation</vt:lpstr>
      <vt:lpstr>Task-Team GUAN</vt:lpstr>
      <vt:lpstr>PowerPoint Presentation</vt:lpstr>
      <vt:lpstr>PowerPoint Presentation</vt:lpstr>
      <vt:lpstr>PowerPoint Presentation</vt:lpstr>
      <vt:lpstr>Vision for GUAN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Claude Cardot</dc:creator>
  <cp:lastModifiedBy>Oakley, Tim</cp:lastModifiedBy>
  <cp:revision>414</cp:revision>
  <cp:lastPrinted>2017-10-04T13:27:52Z</cp:lastPrinted>
  <dcterms:created xsi:type="dcterms:W3CDTF">2016-11-01T07:33:17Z</dcterms:created>
  <dcterms:modified xsi:type="dcterms:W3CDTF">2018-03-07T12:50:29Z</dcterms:modified>
</cp:coreProperties>
</file>