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0"/>
  </p:notesMasterIdLst>
  <p:sldIdLst>
    <p:sldId id="256" r:id="rId2"/>
    <p:sldId id="302" r:id="rId3"/>
    <p:sldId id="282" r:id="rId4"/>
    <p:sldId id="287" r:id="rId5"/>
    <p:sldId id="303" r:id="rId6"/>
    <p:sldId id="304" r:id="rId7"/>
    <p:sldId id="305" r:id="rId8"/>
    <p:sldId id="279" r:id="rId9"/>
    <p:sldId id="277" r:id="rId10"/>
    <p:sldId id="280" r:id="rId11"/>
    <p:sldId id="281" r:id="rId12"/>
    <p:sldId id="298" r:id="rId13"/>
    <p:sldId id="283" r:id="rId14"/>
    <p:sldId id="299" r:id="rId15"/>
    <p:sldId id="306" r:id="rId16"/>
    <p:sldId id="307" r:id="rId17"/>
    <p:sldId id="289" r:id="rId18"/>
    <p:sldId id="278" r:id="rId19"/>
  </p:sldIdLst>
  <p:sldSz cx="9899650" cy="6858000"/>
  <p:notesSz cx="6810375"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6" userDrawn="1">
          <p15:clr>
            <a:srgbClr val="A4A3A4"/>
          </p15:clr>
        </p15:guide>
        <p15:guide id="2" pos="396"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70" d="100"/>
          <a:sy n="70" d="100"/>
        </p:scale>
        <p:origin x="-1164" y="-96"/>
      </p:cViewPr>
      <p:guideLst>
        <p:guide orient="horz" pos="346"/>
        <p:guide pos="39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7625" y="0"/>
            <a:ext cx="2951163" cy="496888"/>
          </a:xfrm>
          <a:prstGeom prst="rect">
            <a:avLst/>
          </a:prstGeom>
        </p:spPr>
        <p:txBody>
          <a:bodyPr vert="horz" lIns="91440" tIns="45720" rIns="91440" bIns="45720" rtlCol="0"/>
          <a:lstStyle>
            <a:lvl1pPr algn="r">
              <a:defRPr sz="1200"/>
            </a:lvl1pPr>
          </a:lstStyle>
          <a:p>
            <a:fld id="{2E7C857E-6BE6-4E46-8CE1-9DF9878255A7}" type="datetimeFigureOut">
              <a:rPr lang="de-DE" smtClean="0"/>
              <a:t>07.03.2018</a:t>
            </a:fld>
            <a:endParaRPr lang="de-DE"/>
          </a:p>
        </p:txBody>
      </p:sp>
      <p:sp>
        <p:nvSpPr>
          <p:cNvPr id="4" name="Folienbildplatzhalter 3"/>
          <p:cNvSpPr>
            <a:spLocks noGrp="1" noRot="1" noChangeAspect="1"/>
          </p:cNvSpPr>
          <p:nvPr>
            <p:ph type="sldImg" idx="2"/>
          </p:nvPr>
        </p:nvSpPr>
        <p:spPr>
          <a:xfrm>
            <a:off x="715963" y="746125"/>
            <a:ext cx="5378450"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a:defRPr sz="1200"/>
            </a:lvl1pPr>
          </a:lstStyle>
          <a:p>
            <a:fld id="{06002872-0DA5-4D57-B910-EB7E0118FE3F}" type="slidenum">
              <a:rPr lang="de-DE" smtClean="0"/>
              <a:t>‹Nr.›</a:t>
            </a:fld>
            <a:endParaRPr lang="de-DE"/>
          </a:p>
        </p:txBody>
      </p:sp>
    </p:spTree>
    <p:extLst>
      <p:ext uri="{BB962C8B-B14F-4D97-AF65-F5344CB8AC3E}">
        <p14:creationId xmlns:p14="http://schemas.microsoft.com/office/powerpoint/2010/main" val="214579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5963" y="746125"/>
            <a:ext cx="5378450" cy="37274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176B293-969E-4632-B6DA-D851C18C4818}" type="slidenum">
              <a:rPr lang="de-DE" smtClean="0"/>
              <a:pPr>
                <a:defRPr/>
              </a:pPr>
              <a:t>6</a:t>
            </a:fld>
            <a:endParaRPr lang="de-DE"/>
          </a:p>
        </p:txBody>
      </p:sp>
    </p:spTree>
    <p:extLst>
      <p:ext uri="{BB962C8B-B14F-4D97-AF65-F5344CB8AC3E}">
        <p14:creationId xmlns:p14="http://schemas.microsoft.com/office/powerpoint/2010/main" val="343447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7457" y="1122363"/>
            <a:ext cx="7424738"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7457" y="3602038"/>
            <a:ext cx="74247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109309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75932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4437" y="365125"/>
            <a:ext cx="2134612"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0601" y="365125"/>
            <a:ext cx="628009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329347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ogo, kiekura, teksti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42501" y="702248"/>
            <a:ext cx="7545005" cy="1325563"/>
          </a:xfrm>
        </p:spPr>
        <p:txBody>
          <a:bodyPr/>
          <a:lstStyle>
            <a:lvl1pPr>
              <a:defRPr>
                <a:solidFill>
                  <a:srgbClr val="63B9E9"/>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642500" y="2046861"/>
            <a:ext cx="8599095" cy="4242814"/>
          </a:xfrm>
        </p:spPr>
        <p:txBody>
          <a:bodyPr/>
          <a:lstStyle>
            <a:lvl1pPr>
              <a:buClr>
                <a:schemeClr val="bg1">
                  <a:lumMod val="65000"/>
                </a:schemeClr>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632976" y="6356352"/>
            <a:ext cx="2227421" cy="365125"/>
          </a:xfrm>
        </p:spPr>
        <p:txBody>
          <a:bodyPr/>
          <a:lstStyle>
            <a:lvl1pPr>
              <a:defRPr sz="1050"/>
            </a:lvl1pPr>
          </a:lstStyle>
          <a:p>
            <a:fld id="{4070B602-DEBD-48CF-8845-9A6DCD7F1340}" type="datetime1">
              <a:rPr lang="fi-FI" smtClean="0"/>
              <a:t>7.3.2018</a:t>
            </a:fld>
            <a:endParaRPr lang="fi-FI"/>
          </a:p>
        </p:txBody>
      </p:sp>
      <p:sp>
        <p:nvSpPr>
          <p:cNvPr id="10" name="Footer Placeholder 4"/>
          <p:cNvSpPr>
            <a:spLocks noGrp="1"/>
          </p:cNvSpPr>
          <p:nvPr>
            <p:ph type="ftr" sz="quarter" idx="11"/>
          </p:nvPr>
        </p:nvSpPr>
        <p:spPr>
          <a:xfrm>
            <a:off x="3279259" y="6356352"/>
            <a:ext cx="3341132" cy="365125"/>
          </a:xfrm>
        </p:spPr>
        <p:txBody>
          <a:bodyPr/>
          <a:lstStyle>
            <a:lvl1pPr>
              <a:defRPr sz="1050"/>
            </a:lvl1pPr>
          </a:lstStyle>
          <a:p>
            <a:endParaRPr lang="fi-FI"/>
          </a:p>
        </p:txBody>
      </p:sp>
      <p:sp>
        <p:nvSpPr>
          <p:cNvPr id="12" name="Slide Number Placeholder 5"/>
          <p:cNvSpPr>
            <a:spLocks noGrp="1"/>
          </p:cNvSpPr>
          <p:nvPr>
            <p:ph type="sldNum" sz="quarter" idx="12"/>
          </p:nvPr>
        </p:nvSpPr>
        <p:spPr>
          <a:xfrm>
            <a:off x="6991628" y="6356352"/>
            <a:ext cx="2227421" cy="365125"/>
          </a:xfrm>
        </p:spPr>
        <p:txBody>
          <a:bodyPr/>
          <a:lstStyle>
            <a:lvl1pPr>
              <a:defRPr sz="1050">
                <a:solidFill>
                  <a:schemeClr val="bg1">
                    <a:lumMod val="50000"/>
                  </a:schemeClr>
                </a:solidFill>
              </a:defRPr>
            </a:lvl1pPr>
          </a:lstStyle>
          <a:p>
            <a:fld id="{2CC490E0-56B6-41B5-8D97-3F36419C3159}" type="slidenum">
              <a:rPr lang="fi-FI" smtClean="0"/>
              <a:pPr/>
              <a:t>‹Nr.›</a:t>
            </a:fld>
            <a:endParaRPr lang="fi-FI"/>
          </a:p>
        </p:txBody>
      </p:sp>
      <p:pic>
        <p:nvPicPr>
          <p:cNvPr id="13"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009" y="204445"/>
            <a:ext cx="3315092" cy="396000"/>
          </a:xfrm>
          <a:prstGeom prst="rect">
            <a:avLst/>
          </a:prstGeom>
        </p:spPr>
      </p:pic>
    </p:spTree>
    <p:extLst>
      <p:ext uri="{BB962C8B-B14F-4D97-AF65-F5344CB8AC3E}">
        <p14:creationId xmlns:p14="http://schemas.microsoft.com/office/powerpoint/2010/main" val="10126078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ja kaksi bulletinpalsta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2501" y="2066928"/>
            <a:ext cx="4207351" cy="4200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4073" y="2066928"/>
            <a:ext cx="4207351" cy="4200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9990CB-F7A7-4AD9-827F-0F59E3570CA3}" type="datetime1">
              <a:rPr lang="fi-FI" smtClean="0"/>
              <a:t>7.3.2018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CC490E0-56B6-41B5-8D97-3F36419C3159}" type="slidenum">
              <a:rPr lang="fi-FI" smtClean="0"/>
              <a:t>‹Nr.›</a:t>
            </a:fld>
            <a:endParaRPr lang="fi-FI"/>
          </a:p>
        </p:txBody>
      </p:sp>
      <p:sp>
        <p:nvSpPr>
          <p:cNvPr id="9" name="Title Placeholder 1"/>
          <p:cNvSpPr>
            <a:spLocks noGrp="1"/>
          </p:cNvSpPr>
          <p:nvPr>
            <p:ph type="title"/>
          </p:nvPr>
        </p:nvSpPr>
        <p:spPr>
          <a:xfrm>
            <a:off x="631991" y="706258"/>
            <a:ext cx="7840370" cy="1325563"/>
          </a:xfrm>
          <a:prstGeom prst="rect">
            <a:avLst/>
          </a:prstGeom>
        </p:spPr>
        <p:txBody>
          <a:bodyPr vert="horz" lIns="0" tIns="0" rIns="0" bIns="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526281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äliotsikk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794" y="2232425"/>
            <a:ext cx="8588255" cy="2201862"/>
          </a:xfrm>
        </p:spPr>
        <p:txBody>
          <a:bodyPr anchor="ctr" anchorCtr="0">
            <a:normAutofit/>
          </a:bodyPr>
          <a:lstStyle>
            <a:lvl1pPr algn="ctr">
              <a:defRPr sz="40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sz="1050"/>
            </a:lvl1pPr>
          </a:lstStyle>
          <a:p>
            <a:fld id="{D5C4F8CB-E0AE-4560-947C-FB35340C30D1}" type="datetime1">
              <a:rPr lang="fi-FI" smtClean="0"/>
              <a:t>7.3.2018</a:t>
            </a:fld>
            <a:endParaRPr lang="fi-FI"/>
          </a:p>
        </p:txBody>
      </p:sp>
      <p:sp>
        <p:nvSpPr>
          <p:cNvPr id="5" name="Footer Placeholder 4"/>
          <p:cNvSpPr>
            <a:spLocks noGrp="1"/>
          </p:cNvSpPr>
          <p:nvPr>
            <p:ph type="ftr" sz="quarter" idx="11"/>
          </p:nvPr>
        </p:nvSpPr>
        <p:spPr/>
        <p:txBody>
          <a:bodyPr/>
          <a:lstStyle>
            <a:lvl1pPr>
              <a:defRPr sz="1050"/>
            </a:lvl1pPr>
          </a:lstStyle>
          <a:p>
            <a:endParaRPr lang="fi-FI"/>
          </a:p>
        </p:txBody>
      </p:sp>
      <p:sp>
        <p:nvSpPr>
          <p:cNvPr id="7" name="Slide Number Placeholder 5"/>
          <p:cNvSpPr>
            <a:spLocks noGrp="1"/>
          </p:cNvSpPr>
          <p:nvPr>
            <p:ph type="sldNum" sz="quarter" idx="12"/>
          </p:nvPr>
        </p:nvSpPr>
        <p:spPr>
          <a:xfrm>
            <a:off x="6991628" y="6356352"/>
            <a:ext cx="2227421" cy="365125"/>
          </a:xfrm>
        </p:spPr>
        <p:txBody>
          <a:bodyPr/>
          <a:lstStyle/>
          <a:p>
            <a:fld id="{2CC490E0-56B6-41B5-8D97-3F36419C3159}" type="slidenum">
              <a:rPr lang="fi-FI" smtClean="0"/>
              <a:t>‹Nr.›</a:t>
            </a:fld>
            <a:endParaRPr lang="fi-FI"/>
          </a:p>
        </p:txBody>
      </p:sp>
    </p:spTree>
    <p:extLst>
      <p:ext uri="{BB962C8B-B14F-4D97-AF65-F5344CB8AC3E}">
        <p14:creationId xmlns:p14="http://schemas.microsoft.com/office/powerpoint/2010/main" val="2924376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238" y="1"/>
            <a:ext cx="9528413" cy="1003300"/>
          </a:xfrm>
          <a:solidFill>
            <a:srgbClr val="0A8F9D"/>
          </a:solidFill>
        </p:spPr>
        <p:txBody>
          <a:bodyPr/>
          <a:lstStyle>
            <a:lvl1pPr algn="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94677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445" y="1709741"/>
            <a:ext cx="8538448"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445" y="4589466"/>
            <a:ext cx="853844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232628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0602" y="1825625"/>
            <a:ext cx="42073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1699" y="1825625"/>
            <a:ext cx="42073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31129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1890" y="365128"/>
            <a:ext cx="853844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1891" y="1681163"/>
            <a:ext cx="41880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1891" y="2505075"/>
            <a:ext cx="41880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1698" y="1681163"/>
            <a:ext cx="42086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1698" y="2505075"/>
            <a:ext cx="420864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10880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277051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246770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891" y="457200"/>
            <a:ext cx="319289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08641" y="987428"/>
            <a:ext cx="501169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1891" y="2057400"/>
            <a:ext cx="319289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105134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891" y="457200"/>
            <a:ext cx="319289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08641" y="987428"/>
            <a:ext cx="501169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1891" y="2057400"/>
            <a:ext cx="319289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‹Nr.›</a:t>
            </a:fld>
            <a:endParaRPr lang="en-US"/>
          </a:p>
        </p:txBody>
      </p:sp>
    </p:spTree>
    <p:extLst>
      <p:ext uri="{BB962C8B-B14F-4D97-AF65-F5344CB8AC3E}">
        <p14:creationId xmlns:p14="http://schemas.microsoft.com/office/powerpoint/2010/main" val="345699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601" y="365126"/>
            <a:ext cx="8538448"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0601" y="1825625"/>
            <a:ext cx="853844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0601" y="6356351"/>
            <a:ext cx="2227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t>3/7/2018</a:t>
            </a:fld>
            <a:endParaRPr lang="en-US"/>
          </a:p>
        </p:txBody>
      </p:sp>
      <p:sp>
        <p:nvSpPr>
          <p:cNvPr id="5" name="Footer Placeholder 4"/>
          <p:cNvSpPr>
            <a:spLocks noGrp="1"/>
          </p:cNvSpPr>
          <p:nvPr>
            <p:ph type="ftr" sz="quarter" idx="3"/>
          </p:nvPr>
        </p:nvSpPr>
        <p:spPr>
          <a:xfrm>
            <a:off x="3279259" y="6356351"/>
            <a:ext cx="334113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1628" y="6356351"/>
            <a:ext cx="22274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t>‹Nr.›</a:t>
            </a:fld>
            <a:endParaRPr lang="en-US"/>
          </a:p>
        </p:txBody>
      </p:sp>
      <p:grpSp>
        <p:nvGrpSpPr>
          <p:cNvPr id="7" name="Group 6"/>
          <p:cNvGrpSpPr/>
          <p:nvPr userDrawn="1"/>
        </p:nvGrpSpPr>
        <p:grpSpPr>
          <a:xfrm rot="16200000">
            <a:off x="-3168716" y="3171680"/>
            <a:ext cx="6858004" cy="520572"/>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20592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6" r:id="rId12"/>
    <p:sldLayoutId id="2147483717" r:id="rId13"/>
    <p:sldLayoutId id="214748371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317" y="1198607"/>
            <a:ext cx="7424738" cy="5306626"/>
          </a:xfrm>
        </p:spPr>
        <p:txBody>
          <a:bodyPr>
            <a:normAutofit fontScale="90000"/>
          </a:bodyPr>
          <a:lstStyle/>
          <a:p>
            <a:r>
              <a:rPr lang="en-US" b="1" dirty="0" smtClean="0"/>
              <a:t>Weather </a:t>
            </a:r>
            <a:r>
              <a:rPr lang="en-US" b="1" dirty="0"/>
              <a:t>radar data requirements for climate monitoring</a:t>
            </a:r>
            <a:br>
              <a:rPr lang="en-US" b="1" dirty="0"/>
            </a:br>
            <a:r>
              <a:rPr lang="en-US" b="1" dirty="0" smtClean="0"/>
              <a:t/>
            </a:r>
            <a:br>
              <a:rPr lang="en-US" b="1" dirty="0" smtClean="0"/>
            </a:br>
            <a:r>
              <a:rPr lang="en-US" sz="2700" dirty="0" smtClean="0"/>
              <a:t>AOPC </a:t>
            </a:r>
            <a:r>
              <a:rPr lang="en-US" sz="2700" dirty="0"/>
              <a:t>Task Team on the use of weather radar for climate </a:t>
            </a:r>
            <a:r>
              <a:rPr lang="en-US" sz="2700" dirty="0" smtClean="0"/>
              <a:t>studies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10926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FI" dirty="0" smtClean="0"/>
              <a:t>Metadata: Key </a:t>
            </a:r>
            <a:r>
              <a:rPr lang="fi-FI" dirty="0" err="1" smtClean="0"/>
              <a:t>issue</a:t>
            </a:r>
            <a:endParaRPr lang="en-US" dirty="0"/>
          </a:p>
        </p:txBody>
      </p:sp>
      <p:sp>
        <p:nvSpPr>
          <p:cNvPr id="3" name="Content Placeholder 2"/>
          <p:cNvSpPr>
            <a:spLocks noGrp="1"/>
          </p:cNvSpPr>
          <p:nvPr>
            <p:ph idx="1"/>
          </p:nvPr>
        </p:nvSpPr>
        <p:spPr>
          <a:xfrm>
            <a:off x="628650" y="1560930"/>
            <a:ext cx="8800283" cy="4351338"/>
          </a:xfrm>
        </p:spPr>
        <p:txBody>
          <a:bodyPr>
            <a:normAutofit/>
          </a:bodyPr>
          <a:lstStyle/>
          <a:p>
            <a:r>
              <a:rPr lang="en-US" dirty="0"/>
              <a:t>In general, the metadata needed for climate monitoring are no different from those for other applications. However, from the point of view of climate monitoring, it is crucial to keep track of the </a:t>
            </a:r>
            <a:r>
              <a:rPr lang="en-US" b="1" dirty="0"/>
              <a:t>history of changes</a:t>
            </a:r>
            <a:r>
              <a:rPr lang="en-US" dirty="0"/>
              <a:t>.</a:t>
            </a:r>
          </a:p>
          <a:p>
            <a:endParaRPr lang="fi-FI" dirty="0" smtClean="0"/>
          </a:p>
          <a:p>
            <a:r>
              <a:rPr lang="en-US" dirty="0" smtClean="0"/>
              <a:t>Two metadata sets could be defined: </a:t>
            </a:r>
          </a:p>
          <a:p>
            <a:pPr lvl="1"/>
            <a:r>
              <a:rPr lang="en-US" b="1" dirty="0" smtClean="0"/>
              <a:t>minimum </a:t>
            </a:r>
            <a:r>
              <a:rPr lang="en-US" b="1" dirty="0"/>
              <a:t>requirement </a:t>
            </a:r>
            <a:r>
              <a:rPr lang="en-US" dirty="0"/>
              <a:t>to enable adequate </a:t>
            </a:r>
            <a:r>
              <a:rPr lang="en-US" dirty="0" smtClean="0"/>
              <a:t>use,</a:t>
            </a:r>
          </a:p>
          <a:p>
            <a:pPr lvl="1"/>
            <a:r>
              <a:rPr lang="en-US" b="1" dirty="0" smtClean="0"/>
              <a:t>goal</a:t>
            </a:r>
            <a:r>
              <a:rPr lang="en-US" dirty="0" smtClean="0"/>
              <a:t> </a:t>
            </a:r>
            <a:r>
              <a:rPr lang="en-US" b="1" dirty="0" smtClean="0"/>
              <a:t>requirement</a:t>
            </a:r>
            <a:r>
              <a:rPr lang="en-US" dirty="0" smtClean="0"/>
              <a:t>  which </a:t>
            </a:r>
            <a:r>
              <a:rPr lang="en-US" dirty="0"/>
              <a:t>is recommended for any radar data intended for use in climate monitoring. </a:t>
            </a:r>
          </a:p>
          <a:p>
            <a:r>
              <a:rPr lang="en-US" dirty="0" smtClean="0"/>
              <a:t>These </a:t>
            </a:r>
            <a:r>
              <a:rPr lang="en-US" dirty="0" smtClean="0"/>
              <a:t>need to be </a:t>
            </a:r>
            <a:r>
              <a:rPr lang="en-US" dirty="0" smtClean="0"/>
              <a:t>harmonized to IPET-OWR and </a:t>
            </a:r>
            <a:r>
              <a:rPr lang="en-US" dirty="0" smtClean="0"/>
              <a:t>TT-WRDE</a:t>
            </a:r>
            <a:endParaRPr lang="en-US" dirty="0"/>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10</a:t>
            </a:fld>
            <a:endParaRPr lang="fi-FI"/>
          </a:p>
        </p:txBody>
      </p:sp>
      <p:sp>
        <p:nvSpPr>
          <p:cNvPr id="7" name="Footer Placeholder 4"/>
          <p:cNvSpPr>
            <a:spLocks noGrp="1"/>
          </p:cNvSpPr>
          <p:nvPr>
            <p:ph type="ftr" sz="quarter" idx="11"/>
          </p:nvPr>
        </p:nvSpPr>
        <p:spPr/>
        <p:txBody>
          <a:bodyPr/>
          <a:lstStyle/>
          <a:p>
            <a:r>
              <a:rPr lang="fi-FI" dirty="0" smtClean="0"/>
              <a:t>GCOS AOPC-23</a:t>
            </a:r>
            <a:endParaRPr lang="fi-FI" dirty="0"/>
          </a:p>
        </p:txBody>
      </p:sp>
    </p:spTree>
    <p:extLst>
      <p:ext uri="{BB962C8B-B14F-4D97-AF65-F5344CB8AC3E}">
        <p14:creationId xmlns:p14="http://schemas.microsoft.com/office/powerpoint/2010/main" val="324480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FI" dirty="0" smtClean="0"/>
              <a:t>History of metadata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a:t>Special attention should be paid for saving the history of metadata.  </a:t>
            </a:r>
            <a:endParaRPr lang="en-US" dirty="0" smtClean="0"/>
          </a:p>
          <a:p>
            <a:r>
              <a:rPr lang="en-US" dirty="0" smtClean="0"/>
              <a:t>Because </a:t>
            </a:r>
            <a:r>
              <a:rPr lang="en-US" dirty="0"/>
              <a:t>a lifetime of a radar is 10-20 years, most climatologically interesting time series would be containing data from different instruments at the same places. </a:t>
            </a:r>
            <a:endParaRPr lang="en-US" dirty="0" smtClean="0"/>
          </a:p>
          <a:p>
            <a:r>
              <a:rPr lang="en-US" dirty="0" smtClean="0"/>
              <a:t>Even </a:t>
            </a:r>
            <a:r>
              <a:rPr lang="en-US" dirty="0"/>
              <a:t>if the instrument has not been replaced, typically several upgrades have been implemented, so the present metadata is not describing the oldest data. </a:t>
            </a:r>
            <a:endParaRPr lang="en-US" dirty="0" smtClean="0"/>
          </a:p>
          <a:p>
            <a:r>
              <a:rPr lang="en-US" b="1" dirty="0" smtClean="0"/>
              <a:t>Dates </a:t>
            </a:r>
            <a:r>
              <a:rPr lang="en-US" b="1" dirty="0"/>
              <a:t>and types of major changes </a:t>
            </a:r>
            <a:r>
              <a:rPr lang="en-US" dirty="0"/>
              <a:t>(such as from non-Doppler to Doppler, from single pol to dual pol) should be indicated carefully. </a:t>
            </a:r>
          </a:p>
          <a:p>
            <a:endParaRPr lang="en-US" dirty="0"/>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11</a:t>
            </a:fld>
            <a:endParaRPr lang="fi-FI"/>
          </a:p>
        </p:txBody>
      </p:sp>
      <p:sp>
        <p:nvSpPr>
          <p:cNvPr id="7" name="Footer Placeholder 4"/>
          <p:cNvSpPr>
            <a:spLocks noGrp="1"/>
          </p:cNvSpPr>
          <p:nvPr>
            <p:ph type="ftr" sz="quarter" idx="11"/>
          </p:nvPr>
        </p:nvSpPr>
        <p:spPr/>
        <p:txBody>
          <a:bodyPr/>
          <a:lstStyle/>
          <a:p>
            <a:r>
              <a:rPr lang="fi-FI" dirty="0" smtClean="0"/>
              <a:t>GCOS AOPC-23</a:t>
            </a:r>
            <a:endParaRPr lang="fi-FI" dirty="0"/>
          </a:p>
        </p:txBody>
      </p:sp>
    </p:spTree>
    <p:extLst>
      <p:ext uri="{BB962C8B-B14F-4D97-AF65-F5344CB8AC3E}">
        <p14:creationId xmlns:p14="http://schemas.microsoft.com/office/powerpoint/2010/main" val="1639888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FI" dirty="0" smtClean="0"/>
              <a:t>Survey performed</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6238" y="1802997"/>
            <a:ext cx="8078619" cy="4351338"/>
          </a:xfrm>
        </p:spPr>
      </p:pic>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12</a:t>
            </a:fld>
            <a:endParaRPr lang="fi-FI"/>
          </a:p>
        </p:txBody>
      </p:sp>
      <p:sp>
        <p:nvSpPr>
          <p:cNvPr id="7" name="Textfeld 6"/>
          <p:cNvSpPr txBox="1"/>
          <p:nvPr/>
        </p:nvSpPr>
        <p:spPr>
          <a:xfrm>
            <a:off x="796238" y="1160060"/>
            <a:ext cx="1429687" cy="400110"/>
          </a:xfrm>
          <a:prstGeom prst="rect">
            <a:avLst/>
          </a:prstGeom>
          <a:noFill/>
        </p:spPr>
        <p:txBody>
          <a:bodyPr wrap="none" rtlCol="0">
            <a:spAutoFit/>
          </a:bodyPr>
          <a:lstStyle/>
          <a:p>
            <a:r>
              <a:rPr lang="de-DE" sz="2000" b="1" dirty="0" err="1" smtClean="0"/>
              <a:t>Responders</a:t>
            </a:r>
            <a:endParaRPr lang="de-DE" sz="2000" b="1" dirty="0"/>
          </a:p>
        </p:txBody>
      </p:sp>
      <p:sp>
        <p:nvSpPr>
          <p:cNvPr id="8" name="Footer Placeholder 4"/>
          <p:cNvSpPr>
            <a:spLocks noGrp="1"/>
          </p:cNvSpPr>
          <p:nvPr>
            <p:ph type="ftr" sz="quarter" idx="11"/>
          </p:nvPr>
        </p:nvSpPr>
        <p:spPr/>
        <p:txBody>
          <a:bodyPr/>
          <a:lstStyle/>
          <a:p>
            <a:r>
              <a:rPr lang="fi-FI" dirty="0" smtClean="0"/>
              <a:t>GCOS AOPC-23</a:t>
            </a:r>
            <a:endParaRPr lang="fi-FI" dirty="0"/>
          </a:p>
        </p:txBody>
      </p:sp>
    </p:spTree>
    <p:extLst>
      <p:ext uri="{BB962C8B-B14F-4D97-AF65-F5344CB8AC3E}">
        <p14:creationId xmlns:p14="http://schemas.microsoft.com/office/powerpoint/2010/main" val="14009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7" y="20329"/>
            <a:ext cx="9528413" cy="1003300"/>
          </a:xfrm>
        </p:spPr>
        <p:txBody>
          <a:bodyPr>
            <a:normAutofit/>
          </a:bodyPr>
          <a:lstStyle/>
          <a:p>
            <a:pPr algn="l"/>
            <a:r>
              <a:rPr lang="fi-FI" dirty="0" smtClean="0"/>
              <a:t>Results of Survey</a:t>
            </a:r>
            <a:endParaRPr lang="en-US" sz="2700" dirty="0"/>
          </a:p>
        </p:txBody>
      </p:sp>
      <p:pic>
        <p:nvPicPr>
          <p:cNvPr id="7" name="Content Placeholder 6"/>
          <p:cNvPicPr>
            <a:picLocks noGrp="1" noChangeAspect="1"/>
          </p:cNvPicPr>
          <p:nvPr>
            <p:ph idx="1"/>
          </p:nvPr>
        </p:nvPicPr>
        <p:blipFill rotWithShape="1">
          <a:blip r:embed="rId2"/>
          <a:srcRect l="21113" t="20070"/>
          <a:stretch/>
        </p:blipFill>
        <p:spPr>
          <a:xfrm>
            <a:off x="796238" y="1632814"/>
            <a:ext cx="4217157" cy="3719365"/>
          </a:xfrm>
          <a:prstGeom prst="rect">
            <a:avLst/>
          </a:prstGeom>
        </p:spPr>
      </p:pic>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13</a:t>
            </a:fld>
            <a:endParaRPr lang="fi-FI" dirty="0"/>
          </a:p>
        </p:txBody>
      </p:sp>
      <p:sp>
        <p:nvSpPr>
          <p:cNvPr id="3" name="Rechteck 2"/>
          <p:cNvSpPr/>
          <p:nvPr/>
        </p:nvSpPr>
        <p:spPr>
          <a:xfrm>
            <a:off x="796238" y="5642947"/>
            <a:ext cx="4567332" cy="646331"/>
          </a:xfrm>
          <a:prstGeom prst="rect">
            <a:avLst/>
          </a:prstGeom>
        </p:spPr>
        <p:txBody>
          <a:bodyPr wrap="square">
            <a:spAutoFit/>
          </a:bodyPr>
          <a:lstStyle/>
          <a:p>
            <a:pPr marL="285750" indent="-285750">
              <a:buFont typeface="Arial" panose="020B0604020202020204" pitchFamily="34" charset="0"/>
              <a:buChar char="•"/>
            </a:pPr>
            <a:r>
              <a:rPr lang="fi-FI" b="1" dirty="0" smtClean="0"/>
              <a:t>23 institutes  have data since 2005</a:t>
            </a:r>
          </a:p>
          <a:p>
            <a:pPr marL="285750" indent="-285750">
              <a:buFont typeface="Arial" panose="020B0604020202020204" pitchFamily="34" charset="0"/>
              <a:buChar char="•"/>
            </a:pPr>
            <a:r>
              <a:rPr lang="fi-FI" b="1" dirty="0" smtClean="0"/>
              <a:t>20 </a:t>
            </a:r>
            <a:r>
              <a:rPr lang="fi-FI" b="1" dirty="0"/>
              <a:t>institutes  </a:t>
            </a:r>
            <a:r>
              <a:rPr lang="fi-FI" b="1" dirty="0" smtClean="0"/>
              <a:t>have </a:t>
            </a:r>
            <a:r>
              <a:rPr lang="fi-FI" b="1" dirty="0"/>
              <a:t>data </a:t>
            </a:r>
            <a:r>
              <a:rPr lang="fi-FI" b="1" dirty="0" smtClean="0"/>
              <a:t>even </a:t>
            </a:r>
            <a:r>
              <a:rPr lang="fi-FI" b="1" dirty="0"/>
              <a:t>earlier</a:t>
            </a:r>
            <a:endParaRPr lang="de-DE" b="1" dirty="0"/>
          </a:p>
        </p:txBody>
      </p:sp>
      <p:sp>
        <p:nvSpPr>
          <p:cNvPr id="8" name="Title 1"/>
          <p:cNvSpPr txBox="1">
            <a:spLocks/>
          </p:cNvSpPr>
          <p:nvPr/>
        </p:nvSpPr>
        <p:spPr>
          <a:xfrm>
            <a:off x="523637" y="8953"/>
            <a:ext cx="9376013" cy="1003300"/>
          </a:xfrm>
          <a:prstGeom prst="rect">
            <a:avLst/>
          </a:prstGeom>
          <a:solidFill>
            <a:srgbClr val="0A8F9D"/>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i-FI" smtClean="0"/>
              <a:t>Results of Survey</a:t>
            </a:r>
            <a:endParaRPr lang="en-US" sz="2700" dirty="0"/>
          </a:p>
        </p:txBody>
      </p:sp>
      <p:sp>
        <p:nvSpPr>
          <p:cNvPr id="9" name="Textfeld 8"/>
          <p:cNvSpPr txBox="1"/>
          <p:nvPr/>
        </p:nvSpPr>
        <p:spPr>
          <a:xfrm>
            <a:off x="796238" y="1160060"/>
            <a:ext cx="2840008" cy="400110"/>
          </a:xfrm>
          <a:prstGeom prst="rect">
            <a:avLst/>
          </a:prstGeom>
          <a:noFill/>
        </p:spPr>
        <p:txBody>
          <a:bodyPr wrap="none" rtlCol="0">
            <a:spAutoFit/>
          </a:bodyPr>
          <a:lstStyle/>
          <a:p>
            <a:r>
              <a:rPr lang="de-DE" sz="2000" b="1" dirty="0" smtClean="0"/>
              <a:t>Do </a:t>
            </a:r>
            <a:r>
              <a:rPr lang="de-DE" sz="2000" b="1" dirty="0" err="1" smtClean="0"/>
              <a:t>you</a:t>
            </a:r>
            <a:r>
              <a:rPr lang="de-DE" sz="2000" b="1" dirty="0" smtClean="0"/>
              <a:t> </a:t>
            </a:r>
            <a:r>
              <a:rPr lang="de-DE" sz="2000" b="1" dirty="0" err="1" smtClean="0"/>
              <a:t>have</a:t>
            </a:r>
            <a:r>
              <a:rPr lang="de-DE" sz="2000" b="1" dirty="0" smtClean="0"/>
              <a:t> Radar </a:t>
            </a:r>
            <a:r>
              <a:rPr lang="de-DE" sz="2000" b="1" dirty="0" err="1" smtClean="0"/>
              <a:t>data</a:t>
            </a:r>
            <a:r>
              <a:rPr lang="de-DE" sz="2000" b="1" dirty="0" smtClean="0"/>
              <a:t>?</a:t>
            </a:r>
            <a:endParaRPr lang="de-DE" sz="2000" b="1" dirty="0"/>
          </a:p>
        </p:txBody>
      </p:sp>
      <p:pic>
        <p:nvPicPr>
          <p:cNvPr id="10" name="Content Placeholder 6"/>
          <p:cNvPicPr>
            <a:picLocks noChangeAspect="1"/>
          </p:cNvPicPr>
          <p:nvPr/>
        </p:nvPicPr>
        <p:blipFill rotWithShape="1">
          <a:blip r:embed="rId3"/>
          <a:srcRect t="26621" r="58442"/>
          <a:stretch/>
        </p:blipFill>
        <p:spPr>
          <a:xfrm>
            <a:off x="6175653" y="1973549"/>
            <a:ext cx="3334107" cy="3131760"/>
          </a:xfrm>
          <a:prstGeom prst="rect">
            <a:avLst/>
          </a:prstGeom>
        </p:spPr>
      </p:pic>
      <p:sp>
        <p:nvSpPr>
          <p:cNvPr id="11" name="Textfeld 10"/>
          <p:cNvSpPr txBox="1"/>
          <p:nvPr/>
        </p:nvSpPr>
        <p:spPr>
          <a:xfrm>
            <a:off x="5992838" y="1160060"/>
            <a:ext cx="3906812" cy="707886"/>
          </a:xfrm>
          <a:prstGeom prst="rect">
            <a:avLst/>
          </a:prstGeom>
          <a:noFill/>
        </p:spPr>
        <p:txBody>
          <a:bodyPr wrap="square" rtlCol="0">
            <a:spAutoFit/>
          </a:bodyPr>
          <a:lstStyle/>
          <a:p>
            <a:r>
              <a:rPr lang="de-DE" sz="2000" b="1" dirty="0" err="1" smtClean="0"/>
              <a:t>Is</a:t>
            </a:r>
            <a:r>
              <a:rPr lang="de-DE" sz="2000" b="1" dirty="0" smtClean="0"/>
              <a:t> </a:t>
            </a:r>
            <a:r>
              <a:rPr lang="de-DE" sz="2000" b="1" dirty="0" err="1" smtClean="0"/>
              <a:t>the</a:t>
            </a:r>
            <a:r>
              <a:rPr lang="de-DE" sz="2000" b="1" dirty="0" smtClean="0"/>
              <a:t> </a:t>
            </a:r>
            <a:r>
              <a:rPr lang="de-DE" sz="2000" b="1" dirty="0" err="1" smtClean="0"/>
              <a:t>data</a:t>
            </a:r>
            <a:r>
              <a:rPr lang="de-DE" sz="2000" b="1" dirty="0" smtClean="0"/>
              <a:t> </a:t>
            </a:r>
            <a:r>
              <a:rPr lang="de-DE" sz="2000" b="1" dirty="0" err="1" smtClean="0"/>
              <a:t>available</a:t>
            </a:r>
            <a:r>
              <a:rPr lang="de-DE" sz="2000" b="1" dirty="0" smtClean="0"/>
              <a:t> </a:t>
            </a:r>
            <a:r>
              <a:rPr lang="de-DE" sz="2000" b="1" dirty="0" err="1" smtClean="0"/>
              <a:t>for</a:t>
            </a:r>
            <a:r>
              <a:rPr lang="de-DE" sz="2000" b="1" dirty="0" smtClean="0"/>
              <a:t> </a:t>
            </a:r>
            <a:r>
              <a:rPr lang="de-DE" sz="2000" b="1" dirty="0" err="1" smtClean="0"/>
              <a:t>researcher</a:t>
            </a:r>
            <a:r>
              <a:rPr lang="de-DE" sz="2000" b="1" dirty="0" smtClean="0"/>
              <a:t> outside </a:t>
            </a:r>
            <a:r>
              <a:rPr lang="de-DE" sz="2000" b="1" dirty="0" err="1" smtClean="0"/>
              <a:t>your</a:t>
            </a:r>
            <a:r>
              <a:rPr lang="de-DE" sz="2000" b="1" dirty="0" smtClean="0"/>
              <a:t> </a:t>
            </a:r>
            <a:r>
              <a:rPr lang="de-DE" sz="2000" b="1" dirty="0" err="1" smtClean="0"/>
              <a:t>institute</a:t>
            </a:r>
            <a:r>
              <a:rPr lang="de-DE" sz="2000" b="1" dirty="0" smtClean="0"/>
              <a:t>?</a:t>
            </a:r>
            <a:endParaRPr lang="de-DE" sz="2000" b="1" dirty="0"/>
          </a:p>
        </p:txBody>
      </p:sp>
      <p:sp>
        <p:nvSpPr>
          <p:cNvPr id="12" name="Rechteck 11"/>
          <p:cNvSpPr/>
          <p:nvPr/>
        </p:nvSpPr>
        <p:spPr>
          <a:xfrm>
            <a:off x="5689447" y="5642947"/>
            <a:ext cx="4228273" cy="369332"/>
          </a:xfrm>
          <a:prstGeom prst="rect">
            <a:avLst/>
          </a:prstGeom>
        </p:spPr>
        <p:txBody>
          <a:bodyPr wrap="square">
            <a:spAutoFit/>
          </a:bodyPr>
          <a:lstStyle/>
          <a:p>
            <a:pPr marL="285750" indent="-285750">
              <a:buFont typeface="Arial" panose="020B0604020202020204" pitchFamily="34" charset="0"/>
              <a:buChar char="•"/>
            </a:pPr>
            <a:r>
              <a:rPr lang="de-DE" b="1" dirty="0" smtClean="0"/>
              <a:t>Yes, in </a:t>
            </a:r>
            <a:r>
              <a:rPr lang="de-DE" b="1" dirty="0" err="1" smtClean="0"/>
              <a:t>nearly</a:t>
            </a:r>
            <a:r>
              <a:rPr lang="de-DE" b="1" dirty="0" smtClean="0"/>
              <a:t> all </a:t>
            </a:r>
            <a:r>
              <a:rPr lang="de-DE" b="1" dirty="0" err="1" smtClean="0"/>
              <a:t>cases</a:t>
            </a:r>
            <a:r>
              <a:rPr lang="de-DE" b="1" dirty="0" smtClean="0"/>
              <a:t> (</a:t>
            </a:r>
            <a:r>
              <a:rPr lang="de-DE" b="1" dirty="0" err="1" smtClean="0"/>
              <a:t>only</a:t>
            </a:r>
            <a:r>
              <a:rPr lang="de-DE" b="1" dirty="0" smtClean="0"/>
              <a:t> 7 </a:t>
            </a:r>
            <a:r>
              <a:rPr lang="de-DE" b="1" dirty="0" err="1" smtClean="0"/>
              <a:t>say</a:t>
            </a:r>
            <a:r>
              <a:rPr lang="de-DE" b="1" dirty="0" smtClean="0"/>
              <a:t> „</a:t>
            </a:r>
            <a:r>
              <a:rPr lang="de-DE" b="1" dirty="0" err="1" smtClean="0"/>
              <a:t>no</a:t>
            </a:r>
            <a:r>
              <a:rPr lang="de-DE" b="1" dirty="0" smtClean="0"/>
              <a:t>“</a:t>
            </a:r>
            <a:endParaRPr lang="de-DE" b="1" dirty="0"/>
          </a:p>
        </p:txBody>
      </p:sp>
      <p:sp>
        <p:nvSpPr>
          <p:cNvPr id="13" name="Footer Placeholder 4"/>
          <p:cNvSpPr>
            <a:spLocks noGrp="1"/>
          </p:cNvSpPr>
          <p:nvPr>
            <p:ph type="ftr" sz="quarter" idx="11"/>
          </p:nvPr>
        </p:nvSpPr>
        <p:spPr/>
        <p:txBody>
          <a:bodyPr/>
          <a:lstStyle/>
          <a:p>
            <a:r>
              <a:rPr lang="fi-FI" dirty="0" smtClean="0"/>
              <a:t>GCOS AOPC-23</a:t>
            </a:r>
            <a:endParaRPr lang="fi-FI" dirty="0"/>
          </a:p>
        </p:txBody>
      </p:sp>
    </p:spTree>
    <p:extLst>
      <p:ext uri="{BB962C8B-B14F-4D97-AF65-F5344CB8AC3E}">
        <p14:creationId xmlns:p14="http://schemas.microsoft.com/office/powerpoint/2010/main" val="15998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err="1" smtClean="0"/>
              <a:t>Results</a:t>
            </a:r>
            <a:r>
              <a:rPr lang="de-DE" dirty="0" smtClean="0"/>
              <a:t> Survey (2)</a:t>
            </a:r>
            <a:endParaRPr lang="de-DE" dirty="0"/>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14</a:t>
            </a:fld>
            <a:endParaRPr lang="fi-FI"/>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344" y="1378498"/>
            <a:ext cx="6797961" cy="4723687"/>
          </a:xfrm>
          <a:prstGeom prst="rect">
            <a:avLst/>
          </a:prstGeom>
        </p:spPr>
      </p:pic>
      <p:sp>
        <p:nvSpPr>
          <p:cNvPr id="7"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257798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fi-FI" sz="4000" dirty="0" smtClean="0"/>
              <a:t>Recommendation: Save </a:t>
            </a:r>
            <a:r>
              <a:rPr lang="fi-FI" sz="4000" dirty="0" smtClean="0"/>
              <a:t>the full </a:t>
            </a:r>
            <a:r>
              <a:rPr lang="fi-FI" sz="4000" dirty="0" smtClean="0"/>
              <a:t>volume</a:t>
            </a:r>
            <a:endParaRPr lang="en-US" sz="40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4969" y="1615495"/>
            <a:ext cx="3238500" cy="1714500"/>
          </a:xfrm>
        </p:spPr>
      </p:pic>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15</a:t>
            </a:fld>
            <a:endParaRPr lang="fi-FI"/>
          </a:p>
        </p:txBody>
      </p:sp>
      <p:sp>
        <p:nvSpPr>
          <p:cNvPr id="9" name="Content Placeholder 8"/>
          <p:cNvSpPr>
            <a:spLocks noGrp="1"/>
          </p:cNvSpPr>
          <p:nvPr>
            <p:ph sz="half" idx="4294967295"/>
          </p:nvPr>
        </p:nvSpPr>
        <p:spPr>
          <a:xfrm>
            <a:off x="628650" y="1253368"/>
            <a:ext cx="6563720" cy="1298764"/>
          </a:xfrm>
        </p:spPr>
        <p:txBody>
          <a:bodyPr/>
          <a:lstStyle/>
          <a:p>
            <a:r>
              <a:rPr lang="en-US" dirty="0" smtClean="0"/>
              <a:t> To study 3D structure of the atmosphere, and phenomena such as hail and tornadoes</a:t>
            </a:r>
            <a:endParaRPr lang="en-US" dirty="0"/>
          </a:p>
        </p:txBody>
      </p:sp>
      <p:pic>
        <p:nvPicPr>
          <p:cNvPr id="12" name="Picture 11"/>
          <p:cNvPicPr>
            <a:picLocks noChangeAspect="1"/>
          </p:cNvPicPr>
          <p:nvPr/>
        </p:nvPicPr>
        <p:blipFill>
          <a:blip r:embed="rId3"/>
          <a:stretch>
            <a:fillRect/>
          </a:stretch>
        </p:blipFill>
        <p:spPr>
          <a:xfrm>
            <a:off x="771615" y="3546487"/>
            <a:ext cx="6276975" cy="2638425"/>
          </a:xfrm>
          <a:prstGeom prst="rect">
            <a:avLst/>
          </a:prstGeom>
        </p:spPr>
      </p:pic>
      <p:sp>
        <p:nvSpPr>
          <p:cNvPr id="13" name="Rectangle 12"/>
          <p:cNvSpPr/>
          <p:nvPr/>
        </p:nvSpPr>
        <p:spPr>
          <a:xfrm>
            <a:off x="993913" y="3840759"/>
            <a:ext cx="5626478" cy="1990827"/>
          </a:xfrm>
          <a:prstGeom prst="rect">
            <a:avLst/>
          </a:prstGeom>
          <a:solidFill>
            <a:schemeClr val="bg1">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200" dirty="0" smtClean="0">
                <a:solidFill>
                  <a:srgbClr val="FF0000"/>
                </a:solidFill>
              </a:rPr>
              <a:t>NOT THIS</a:t>
            </a:r>
            <a:endParaRPr lang="en-US" sz="7200" dirty="0">
              <a:solidFill>
                <a:srgbClr val="FF0000"/>
              </a:solidFill>
            </a:endParaRPr>
          </a:p>
        </p:txBody>
      </p:sp>
      <p:sp>
        <p:nvSpPr>
          <p:cNvPr id="11"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5015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smtClean="0"/>
              <a:t>Full volume information</a:t>
            </a:r>
            <a:endParaRPr lang="en-US" dirty="0"/>
          </a:p>
        </p:txBody>
      </p:sp>
      <p:pic>
        <p:nvPicPr>
          <p:cNvPr id="9" name="Content Placeholder 8"/>
          <p:cNvPicPr>
            <a:picLocks noGrp="1" noChangeAspect="1"/>
          </p:cNvPicPr>
          <p:nvPr>
            <p:ph idx="1"/>
          </p:nvPr>
        </p:nvPicPr>
        <p:blipFill>
          <a:blip r:embed="rId2"/>
          <a:stretch>
            <a:fillRect/>
          </a:stretch>
        </p:blipFill>
        <p:spPr>
          <a:xfrm>
            <a:off x="681038" y="2256356"/>
            <a:ext cx="8537575" cy="3489875"/>
          </a:xfrm>
          <a:prstGeom prst="rect">
            <a:avLst/>
          </a:prstGeom>
        </p:spPr>
      </p:pic>
      <p:sp>
        <p:nvSpPr>
          <p:cNvPr id="4" name="Date Placeholder 3"/>
          <p:cNvSpPr>
            <a:spLocks noGrp="1"/>
          </p:cNvSpPr>
          <p:nvPr>
            <p:ph type="dt" sz="half" idx="10"/>
          </p:nvPr>
        </p:nvSpPr>
        <p:spPr/>
        <p:txBody>
          <a:bodyPr/>
          <a:lstStyle/>
          <a:p>
            <a:fld id="{FF9990CB-F7A7-4AD9-827F-0F59E3570CA3}"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t>16</a:t>
            </a:fld>
            <a:endParaRPr lang="fi-FI"/>
          </a:p>
        </p:txBody>
      </p:sp>
      <p:sp>
        <p:nvSpPr>
          <p:cNvPr id="10" name="Rectangle 9"/>
          <p:cNvSpPr/>
          <p:nvPr/>
        </p:nvSpPr>
        <p:spPr>
          <a:xfrm>
            <a:off x="5265665" y="2259001"/>
            <a:ext cx="3570768" cy="216010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err="1" smtClean="0">
                <a:solidFill>
                  <a:srgbClr val="FF0000"/>
                </a:solidFill>
              </a:rPr>
              <a:t>The</a:t>
            </a:r>
            <a:r>
              <a:rPr lang="fi-FI" sz="2800" dirty="0" smtClean="0">
                <a:solidFill>
                  <a:srgbClr val="FF0000"/>
                </a:solidFill>
              </a:rPr>
              <a:t> </a:t>
            </a:r>
            <a:r>
              <a:rPr lang="fi-FI" sz="2800" dirty="0" err="1" smtClean="0">
                <a:solidFill>
                  <a:srgbClr val="FF0000"/>
                </a:solidFill>
              </a:rPr>
              <a:t>atmosphere</a:t>
            </a:r>
            <a:r>
              <a:rPr lang="fi-FI" sz="2800" dirty="0" smtClean="0">
                <a:solidFill>
                  <a:srgbClr val="FF0000"/>
                </a:solidFill>
              </a:rPr>
              <a:t> </a:t>
            </a:r>
            <a:r>
              <a:rPr lang="fi-FI" sz="2800" dirty="0" err="1" smtClean="0">
                <a:solidFill>
                  <a:srgbClr val="FF0000"/>
                </a:solidFill>
              </a:rPr>
              <a:t>has</a:t>
            </a:r>
            <a:r>
              <a:rPr lang="fi-FI" sz="2800" dirty="0" smtClean="0">
                <a:solidFill>
                  <a:srgbClr val="FF0000"/>
                </a:solidFill>
              </a:rPr>
              <a:t> </a:t>
            </a:r>
            <a:r>
              <a:rPr lang="fi-FI" sz="2800" dirty="0" err="1" smtClean="0">
                <a:solidFill>
                  <a:srgbClr val="FF0000"/>
                </a:solidFill>
              </a:rPr>
              <a:t>lots</a:t>
            </a:r>
            <a:r>
              <a:rPr lang="fi-FI" sz="2800" dirty="0" smtClean="0">
                <a:solidFill>
                  <a:srgbClr val="FF0000"/>
                </a:solidFill>
              </a:rPr>
              <a:t> of </a:t>
            </a:r>
            <a:r>
              <a:rPr lang="fi-FI" sz="2800" dirty="0" err="1" smtClean="0">
                <a:solidFill>
                  <a:srgbClr val="FF0000"/>
                </a:solidFill>
              </a:rPr>
              <a:t>empty</a:t>
            </a:r>
            <a:r>
              <a:rPr lang="fi-FI" sz="2800" dirty="0" smtClean="0">
                <a:solidFill>
                  <a:srgbClr val="FF0000"/>
                </a:solidFill>
              </a:rPr>
              <a:t> </a:t>
            </a:r>
            <a:r>
              <a:rPr lang="fi-FI" sz="2800" dirty="0" err="1" smtClean="0">
                <a:solidFill>
                  <a:srgbClr val="FF0000"/>
                </a:solidFill>
              </a:rPr>
              <a:t>space</a:t>
            </a:r>
            <a:r>
              <a:rPr lang="fi-FI" sz="2800" dirty="0" smtClean="0">
                <a:solidFill>
                  <a:srgbClr val="FF0000"/>
                </a:solidFill>
              </a:rPr>
              <a:t>, and it </a:t>
            </a:r>
            <a:r>
              <a:rPr lang="fi-FI" sz="2800" dirty="0" err="1" smtClean="0">
                <a:solidFill>
                  <a:srgbClr val="FF0000"/>
                </a:solidFill>
              </a:rPr>
              <a:t>packs</a:t>
            </a:r>
            <a:r>
              <a:rPr lang="fi-FI" sz="2800" dirty="0" smtClean="0">
                <a:solidFill>
                  <a:srgbClr val="FF0000"/>
                </a:solidFill>
              </a:rPr>
              <a:t> </a:t>
            </a:r>
            <a:r>
              <a:rPr lang="fi-FI" sz="2800" dirty="0" err="1" smtClean="0">
                <a:solidFill>
                  <a:srgbClr val="FF0000"/>
                </a:solidFill>
              </a:rPr>
              <a:t>really</a:t>
            </a:r>
            <a:r>
              <a:rPr lang="fi-FI" sz="2800" dirty="0" smtClean="0">
                <a:solidFill>
                  <a:srgbClr val="FF0000"/>
                </a:solidFill>
              </a:rPr>
              <a:t> </a:t>
            </a:r>
            <a:r>
              <a:rPr lang="fi-FI" sz="2800" dirty="0" err="1" smtClean="0">
                <a:solidFill>
                  <a:srgbClr val="FF0000"/>
                </a:solidFill>
              </a:rPr>
              <a:t>well</a:t>
            </a:r>
            <a:endParaRPr lang="en-US" sz="2800" dirty="0">
              <a:solidFill>
                <a:srgbClr val="FF0000"/>
              </a:solidFill>
            </a:endParaRPr>
          </a:p>
        </p:txBody>
      </p:sp>
      <p:sp>
        <p:nvSpPr>
          <p:cNvPr id="2" name="Rechteck 1"/>
          <p:cNvSpPr/>
          <p:nvPr/>
        </p:nvSpPr>
        <p:spPr>
          <a:xfrm>
            <a:off x="628650" y="1415534"/>
            <a:ext cx="6422399" cy="461665"/>
          </a:xfrm>
          <a:prstGeom prst="rect">
            <a:avLst/>
          </a:prstGeom>
        </p:spPr>
        <p:txBody>
          <a:bodyPr wrap="none">
            <a:spAutoFit/>
          </a:bodyPr>
          <a:lstStyle/>
          <a:p>
            <a:r>
              <a:rPr lang="fi-FI" sz="2400" b="1" dirty="0"/>
              <a:t>Full volumes do not consume so much disk space</a:t>
            </a:r>
            <a:endParaRPr lang="de-DE" sz="2400" b="1" dirty="0"/>
          </a:p>
        </p:txBody>
      </p:sp>
      <p:sp>
        <p:nvSpPr>
          <p:cNvPr id="11"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3125642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Recommendation</a:t>
            </a:r>
            <a:endParaRPr lang="en-US" dirty="0"/>
          </a:p>
        </p:txBody>
      </p:sp>
      <p:sp>
        <p:nvSpPr>
          <p:cNvPr id="3" name="Content Placeholder 2"/>
          <p:cNvSpPr>
            <a:spLocks noGrp="1"/>
          </p:cNvSpPr>
          <p:nvPr>
            <p:ph idx="1"/>
          </p:nvPr>
        </p:nvSpPr>
        <p:spPr>
          <a:xfrm>
            <a:off x="628650" y="2453422"/>
            <a:ext cx="9115851" cy="3606184"/>
          </a:xfrm>
        </p:spPr>
        <p:txBody>
          <a:bodyPr>
            <a:normAutofit/>
          </a:bodyPr>
          <a:lstStyle/>
          <a:p>
            <a:pPr marL="0" lvl="0" indent="0">
              <a:buNone/>
            </a:pPr>
            <a:r>
              <a:rPr lang="en-US" sz="2400" dirty="0" smtClean="0"/>
              <a:t>Member of WMO should consider to save and archive the following  RADAR parameters in first place to support future evolving climate applications </a:t>
            </a:r>
          </a:p>
          <a:p>
            <a:pPr lvl="0"/>
            <a:r>
              <a:rPr lang="en-US" sz="2400" dirty="0" smtClean="0"/>
              <a:t>Radar </a:t>
            </a:r>
            <a:r>
              <a:rPr lang="en-US" sz="2400" dirty="0"/>
              <a:t>parameters </a:t>
            </a:r>
            <a:r>
              <a:rPr lang="en-US" sz="2400" dirty="0" smtClean="0"/>
              <a:t/>
            </a:r>
            <a:br>
              <a:rPr lang="en-US" sz="2400" dirty="0" smtClean="0"/>
            </a:br>
            <a:r>
              <a:rPr lang="en-US" sz="2400" dirty="0" smtClean="0"/>
              <a:t>(</a:t>
            </a:r>
            <a:r>
              <a:rPr lang="en-US" sz="2400" dirty="0"/>
              <a:t>e.g., reflectivity in </a:t>
            </a:r>
            <a:r>
              <a:rPr lang="en-US" sz="2400" dirty="0" err="1"/>
              <a:t>dBZ</a:t>
            </a:r>
            <a:r>
              <a:rPr lang="en-US" sz="2400" dirty="0"/>
              <a:t> NOT accumulated rainfall rate in mm)</a:t>
            </a:r>
          </a:p>
          <a:p>
            <a:pPr lvl="0"/>
            <a:r>
              <a:rPr lang="en-US" sz="2400" dirty="0"/>
              <a:t>3-dimensional volume </a:t>
            </a:r>
            <a:r>
              <a:rPr lang="en-US" sz="2400" dirty="0" smtClean="0"/>
              <a:t>scans</a:t>
            </a:r>
            <a:br>
              <a:rPr lang="en-US" sz="2400" dirty="0" smtClean="0"/>
            </a:br>
            <a:r>
              <a:rPr lang="en-US" sz="2400" dirty="0" smtClean="0"/>
              <a:t> </a:t>
            </a:r>
            <a:r>
              <a:rPr lang="en-US" sz="2400" dirty="0"/>
              <a:t>in the highest resolution possible </a:t>
            </a:r>
            <a:endParaRPr lang="en-US" sz="2400" dirty="0" smtClean="0"/>
          </a:p>
          <a:p>
            <a:pPr lvl="0"/>
            <a:r>
              <a:rPr lang="en-US" sz="2400" dirty="0" smtClean="0"/>
              <a:t>History: Log </a:t>
            </a:r>
            <a:r>
              <a:rPr lang="en-US" sz="2400" dirty="0"/>
              <a:t>of changes of important </a:t>
            </a:r>
            <a:r>
              <a:rPr lang="en-US" sz="2400" dirty="0" smtClean="0"/>
              <a:t>metadata</a:t>
            </a:r>
            <a:br>
              <a:rPr lang="en-US" sz="2400" dirty="0" smtClean="0"/>
            </a:br>
            <a:r>
              <a:rPr lang="en-US" sz="2400" dirty="0" smtClean="0"/>
              <a:t> </a:t>
            </a:r>
            <a:r>
              <a:rPr lang="en-US" sz="2400" dirty="0"/>
              <a:t>(e.g., upgrades to Doppler</a:t>
            </a:r>
            <a:r>
              <a:rPr lang="en-US" sz="2400" dirty="0" smtClean="0"/>
              <a:t>).</a:t>
            </a:r>
            <a:endParaRPr lang="en-US" sz="2400" dirty="0"/>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17</a:t>
            </a:fld>
            <a:endParaRPr lang="fi-FI"/>
          </a:p>
        </p:txBody>
      </p:sp>
      <p:sp>
        <p:nvSpPr>
          <p:cNvPr id="7" name="Textfeld 6"/>
          <p:cNvSpPr txBox="1"/>
          <p:nvPr/>
        </p:nvSpPr>
        <p:spPr>
          <a:xfrm>
            <a:off x="706228" y="1131922"/>
            <a:ext cx="8874499" cy="954107"/>
          </a:xfrm>
          <a:prstGeom prst="rect">
            <a:avLst/>
          </a:prstGeom>
          <a:noFill/>
        </p:spPr>
        <p:txBody>
          <a:bodyPr wrap="square" rtlCol="0">
            <a:spAutoFit/>
          </a:bodyPr>
          <a:lstStyle/>
          <a:p>
            <a:r>
              <a:rPr lang="en-US" sz="2800" b="1" dirty="0" smtClean="0"/>
              <a:t>GCOS AOPC  is invited to discuss and endorse this recommendation  for CBS TC and </a:t>
            </a:r>
            <a:r>
              <a:rPr lang="en-US" sz="2800" b="1" dirty="0" err="1" smtClean="0"/>
              <a:t>CCl</a:t>
            </a:r>
            <a:r>
              <a:rPr lang="en-US" sz="2800" b="1" dirty="0" smtClean="0"/>
              <a:t> (tbc)</a:t>
            </a:r>
            <a:endParaRPr lang="en-US" sz="2800" b="1" dirty="0"/>
          </a:p>
        </p:txBody>
      </p:sp>
      <p:sp>
        <p:nvSpPr>
          <p:cNvPr id="8"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3347745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sz="3600" dirty="0" smtClean="0"/>
              <a:t>Summary and next steps</a:t>
            </a:r>
            <a:endParaRPr lang="en-US" sz="3600" dirty="0"/>
          </a:p>
        </p:txBody>
      </p:sp>
      <p:sp>
        <p:nvSpPr>
          <p:cNvPr id="3" name="Content Placeholder 2"/>
          <p:cNvSpPr>
            <a:spLocks noGrp="1"/>
          </p:cNvSpPr>
          <p:nvPr>
            <p:ph idx="1"/>
          </p:nvPr>
        </p:nvSpPr>
        <p:spPr>
          <a:xfrm>
            <a:off x="628650" y="1293361"/>
            <a:ext cx="6167935" cy="4193039"/>
          </a:xfrm>
        </p:spPr>
        <p:txBody>
          <a:bodyPr>
            <a:noAutofit/>
          </a:bodyPr>
          <a:lstStyle/>
          <a:p>
            <a:pPr marL="0" indent="0">
              <a:buNone/>
            </a:pPr>
            <a:r>
              <a:rPr lang="fi-FI" dirty="0" smtClean="0">
                <a:solidFill>
                  <a:schemeClr val="tx1"/>
                </a:solidFill>
              </a:rPr>
              <a:t>The task team is working of 4 other deliverables</a:t>
            </a:r>
            <a:r>
              <a:rPr lang="fi-FI" dirty="0" smtClean="0">
                <a:solidFill>
                  <a:schemeClr val="tx1"/>
                </a:solidFill>
              </a:rPr>
              <a:t>:</a:t>
            </a:r>
          </a:p>
          <a:p>
            <a:pPr marL="0" indent="0">
              <a:buNone/>
            </a:pPr>
            <a:endParaRPr lang="fi-FI" dirty="0" smtClean="0">
              <a:solidFill>
                <a:schemeClr val="tx1"/>
              </a:solidFill>
            </a:endParaRPr>
          </a:p>
          <a:p>
            <a:pPr lvl="1"/>
            <a:r>
              <a:rPr lang="fi-FI" dirty="0" smtClean="0">
                <a:solidFill>
                  <a:schemeClr val="tx1"/>
                </a:solidFill>
              </a:rPr>
              <a:t> </a:t>
            </a:r>
            <a:r>
              <a:rPr lang="fi-FI" b="1" dirty="0" smtClean="0">
                <a:solidFill>
                  <a:schemeClr val="tx1"/>
                </a:solidFill>
              </a:rPr>
              <a:t>Inventory of existing archives</a:t>
            </a:r>
          </a:p>
          <a:p>
            <a:pPr lvl="1"/>
            <a:r>
              <a:rPr lang="fi-FI" b="1" dirty="0" smtClean="0">
                <a:solidFill>
                  <a:schemeClr val="tx1"/>
                </a:solidFill>
              </a:rPr>
              <a:t> Guidance how </a:t>
            </a:r>
            <a:r>
              <a:rPr lang="fi-FI" b="1" dirty="0">
                <a:solidFill>
                  <a:schemeClr val="tx1"/>
                </a:solidFill>
              </a:rPr>
              <a:t>to facilitate user access </a:t>
            </a:r>
            <a:r>
              <a:rPr lang="fi-FI" b="1" dirty="0" smtClean="0">
                <a:solidFill>
                  <a:schemeClr val="tx1"/>
                </a:solidFill>
              </a:rPr>
              <a:t>and </a:t>
            </a:r>
            <a:r>
              <a:rPr lang="fi-FI" b="1" dirty="0">
                <a:solidFill>
                  <a:schemeClr val="tx1"/>
                </a:solidFill>
              </a:rPr>
              <a:t>preservation of data</a:t>
            </a:r>
            <a:r>
              <a:rPr lang="fi-FI" b="1" dirty="0" smtClean="0">
                <a:solidFill>
                  <a:schemeClr val="tx1"/>
                </a:solidFill>
              </a:rPr>
              <a:t> </a:t>
            </a:r>
          </a:p>
          <a:p>
            <a:pPr lvl="1"/>
            <a:r>
              <a:rPr lang="fi-FI" b="1" dirty="0" smtClean="0">
                <a:solidFill>
                  <a:schemeClr val="tx1"/>
                </a:solidFill>
              </a:rPr>
              <a:t> </a:t>
            </a:r>
            <a:r>
              <a:rPr lang="fi-FI" b="1" dirty="0">
                <a:solidFill>
                  <a:schemeClr val="tx1"/>
                </a:solidFill>
              </a:rPr>
              <a:t>R</a:t>
            </a:r>
            <a:r>
              <a:rPr lang="fi-FI" b="1" dirty="0" smtClean="0">
                <a:solidFill>
                  <a:schemeClr val="tx1"/>
                </a:solidFill>
              </a:rPr>
              <a:t>ecommendation how to handle historical data</a:t>
            </a:r>
          </a:p>
          <a:p>
            <a:pPr lvl="1"/>
            <a:r>
              <a:rPr lang="fi-FI" b="1" dirty="0" smtClean="0">
                <a:solidFill>
                  <a:schemeClr val="tx1"/>
                </a:solidFill>
              </a:rPr>
              <a:t> A manuscript for BAMS and or WMO Bulletin to raise awareness</a:t>
            </a:r>
            <a:endParaRPr lang="en-US" b="1" dirty="0">
              <a:solidFill>
                <a:schemeClr val="tx1"/>
              </a:solidFill>
            </a:endParaRPr>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dirty="0"/>
          </a:p>
        </p:txBody>
      </p:sp>
      <p:sp>
        <p:nvSpPr>
          <p:cNvPr id="5" name="Footer Placeholder 4"/>
          <p:cNvSpPr>
            <a:spLocks noGrp="1"/>
          </p:cNvSpPr>
          <p:nvPr>
            <p:ph type="ftr" sz="quarter" idx="11"/>
          </p:nvPr>
        </p:nvSpPr>
        <p:spPr/>
        <p:txBody>
          <a:bodyPr/>
          <a:lstStyle/>
          <a:p>
            <a:r>
              <a:rPr lang="fi-FI" dirty="0" smtClean="0"/>
              <a:t>GCOS AOPC-23</a:t>
            </a:r>
            <a:endParaRPr lang="fi-FI" dirty="0"/>
          </a:p>
        </p:txBody>
      </p:sp>
      <p:sp>
        <p:nvSpPr>
          <p:cNvPr id="6" name="Slide Number Placeholder 5"/>
          <p:cNvSpPr>
            <a:spLocks noGrp="1"/>
          </p:cNvSpPr>
          <p:nvPr>
            <p:ph type="sldNum" sz="quarter" idx="12"/>
          </p:nvPr>
        </p:nvSpPr>
        <p:spPr/>
        <p:txBody>
          <a:bodyPr/>
          <a:lstStyle/>
          <a:p>
            <a:fld id="{2CC490E0-56B6-41B5-8D97-3F36419C3159}" type="slidenum">
              <a:rPr lang="fi-FI" smtClean="0"/>
              <a:pPr/>
              <a:t>18</a:t>
            </a:fld>
            <a:endParaRPr lang="fi-FI" dirty="0"/>
          </a:p>
        </p:txBody>
      </p:sp>
      <p:pic>
        <p:nvPicPr>
          <p:cNvPr id="8" name="Content Placeholder 8"/>
          <p:cNvPicPr>
            <a:picLocks noChangeAspect="1"/>
          </p:cNvPicPr>
          <p:nvPr/>
        </p:nvPicPr>
        <p:blipFill rotWithShape="1">
          <a:blip r:embed="rId2"/>
          <a:srcRect l="9488" r="9551"/>
          <a:stretch/>
        </p:blipFill>
        <p:spPr>
          <a:xfrm>
            <a:off x="6673756" y="2347413"/>
            <a:ext cx="2922514" cy="2687245"/>
          </a:xfrm>
          <a:prstGeom prst="rect">
            <a:avLst/>
          </a:prstGeom>
        </p:spPr>
      </p:pic>
      <p:sp>
        <p:nvSpPr>
          <p:cNvPr id="9" name="Content Placeholder 9"/>
          <p:cNvSpPr txBox="1">
            <a:spLocks/>
          </p:cNvSpPr>
          <p:nvPr/>
        </p:nvSpPr>
        <p:spPr>
          <a:xfrm>
            <a:off x="6767792" y="5028444"/>
            <a:ext cx="2828478" cy="52615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dirty="0" smtClean="0"/>
              <a:t>Words from the comments  of owners of log time series</a:t>
            </a:r>
            <a:endParaRPr lang="en-US" dirty="0"/>
          </a:p>
        </p:txBody>
      </p:sp>
    </p:spTree>
    <p:extLst>
      <p:ext uri="{BB962C8B-B14F-4D97-AF65-F5344CB8AC3E}">
        <p14:creationId xmlns:p14="http://schemas.microsoft.com/office/powerpoint/2010/main" val="2178783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err="1" smtClean="0"/>
              <a:t>Overview</a:t>
            </a:r>
            <a:r>
              <a:rPr lang="de-DE" dirty="0" smtClean="0"/>
              <a:t> </a:t>
            </a:r>
            <a:r>
              <a:rPr lang="de-DE" dirty="0" err="1" smtClean="0"/>
              <a:t>of</a:t>
            </a:r>
            <a:r>
              <a:rPr lang="de-DE" dirty="0" smtClean="0"/>
              <a:t> </a:t>
            </a:r>
            <a:r>
              <a:rPr lang="de-DE" dirty="0" err="1" smtClean="0"/>
              <a:t>talk</a:t>
            </a:r>
            <a:endParaRPr lang="de-DE" dirty="0"/>
          </a:p>
        </p:txBody>
      </p:sp>
      <p:sp>
        <p:nvSpPr>
          <p:cNvPr id="3" name="Inhaltsplatzhalter 2"/>
          <p:cNvSpPr>
            <a:spLocks noGrp="1"/>
          </p:cNvSpPr>
          <p:nvPr>
            <p:ph idx="1"/>
          </p:nvPr>
        </p:nvSpPr>
        <p:spPr/>
        <p:txBody>
          <a:bodyPr>
            <a:normAutofit lnSpcReduction="10000"/>
          </a:bodyPr>
          <a:lstStyle/>
          <a:p>
            <a:r>
              <a:rPr lang="de-DE" dirty="0" err="1" smtClean="0"/>
              <a:t>Introduction</a:t>
            </a:r>
            <a:r>
              <a:rPr lang="de-DE" dirty="0" smtClean="0"/>
              <a:t> </a:t>
            </a:r>
            <a:r>
              <a:rPr lang="de-DE" dirty="0" err="1" smtClean="0"/>
              <a:t>and</a:t>
            </a:r>
            <a:r>
              <a:rPr lang="de-DE" dirty="0" smtClean="0"/>
              <a:t> </a:t>
            </a:r>
            <a:r>
              <a:rPr lang="de-DE" dirty="0" err="1" smtClean="0"/>
              <a:t>background</a:t>
            </a:r>
            <a:r>
              <a:rPr lang="de-DE" dirty="0" smtClean="0"/>
              <a:t> </a:t>
            </a:r>
            <a:r>
              <a:rPr lang="de-DE" dirty="0" err="1" smtClean="0"/>
              <a:t>of</a:t>
            </a:r>
            <a:r>
              <a:rPr lang="de-DE" dirty="0" smtClean="0"/>
              <a:t> TT</a:t>
            </a:r>
          </a:p>
          <a:p>
            <a:endParaRPr lang="de-DE" dirty="0" smtClean="0"/>
          </a:p>
          <a:p>
            <a:r>
              <a:rPr lang="de-DE" dirty="0" smtClean="0"/>
              <a:t>Motivation</a:t>
            </a:r>
          </a:p>
          <a:p>
            <a:endParaRPr lang="de-DE" dirty="0" smtClean="0"/>
          </a:p>
          <a:p>
            <a:r>
              <a:rPr lang="de-DE" dirty="0" err="1" smtClean="0"/>
              <a:t>Results</a:t>
            </a:r>
            <a:r>
              <a:rPr lang="de-DE" dirty="0" smtClean="0"/>
              <a:t> </a:t>
            </a:r>
            <a:r>
              <a:rPr lang="de-DE" dirty="0" err="1" smtClean="0"/>
              <a:t>of</a:t>
            </a:r>
            <a:r>
              <a:rPr lang="de-DE" dirty="0" smtClean="0"/>
              <a:t> </a:t>
            </a:r>
            <a:r>
              <a:rPr lang="de-DE" dirty="0" err="1" smtClean="0"/>
              <a:t>survey</a:t>
            </a:r>
            <a:r>
              <a:rPr lang="de-DE" dirty="0" smtClean="0"/>
              <a:t> on RADAR </a:t>
            </a:r>
            <a:r>
              <a:rPr lang="de-DE" dirty="0" err="1" smtClean="0"/>
              <a:t>archives</a:t>
            </a:r>
            <a:endParaRPr lang="de-DE" dirty="0" smtClean="0"/>
          </a:p>
          <a:p>
            <a:endParaRPr lang="de-DE" dirty="0" smtClean="0"/>
          </a:p>
          <a:p>
            <a:r>
              <a:rPr lang="de-DE" dirty="0" err="1" smtClean="0"/>
              <a:t>Recommendation</a:t>
            </a:r>
            <a:endParaRPr lang="de-DE" dirty="0" smtClean="0"/>
          </a:p>
          <a:p>
            <a:endParaRPr lang="de-DE" dirty="0"/>
          </a:p>
          <a:p>
            <a:r>
              <a:rPr lang="de-DE" dirty="0" smtClean="0"/>
              <a:t>Summary </a:t>
            </a:r>
            <a:r>
              <a:rPr lang="de-DE" dirty="0" err="1" smtClean="0"/>
              <a:t>and</a:t>
            </a:r>
            <a:r>
              <a:rPr lang="de-DE" dirty="0" smtClean="0"/>
              <a:t> </a:t>
            </a:r>
            <a:r>
              <a:rPr lang="de-DE" dirty="0" err="1" smtClean="0"/>
              <a:t>next</a:t>
            </a:r>
            <a:r>
              <a:rPr lang="de-DE" dirty="0" smtClean="0"/>
              <a:t> </a:t>
            </a:r>
            <a:r>
              <a:rPr lang="de-DE" dirty="0" err="1" smtClean="0"/>
              <a:t>steps</a:t>
            </a:r>
            <a:endParaRPr lang="de-DE" dirty="0"/>
          </a:p>
        </p:txBody>
      </p:sp>
    </p:spTree>
    <p:extLst>
      <p:ext uri="{BB962C8B-B14F-4D97-AF65-F5344CB8AC3E}">
        <p14:creationId xmlns:p14="http://schemas.microsoft.com/office/powerpoint/2010/main" val="251599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dirty="0" smtClean="0"/>
              <a:t>GCOS AOPC 22 implemented task team</a:t>
            </a:r>
            <a:endParaRPr lang="en-US" dirty="0"/>
          </a:p>
        </p:txBody>
      </p:sp>
      <p:sp>
        <p:nvSpPr>
          <p:cNvPr id="3" name="Content Placeholder 2"/>
          <p:cNvSpPr>
            <a:spLocks noGrp="1"/>
          </p:cNvSpPr>
          <p:nvPr>
            <p:ph idx="1"/>
          </p:nvPr>
        </p:nvSpPr>
        <p:spPr>
          <a:xfrm>
            <a:off x="680601" y="1825625"/>
            <a:ext cx="8538448" cy="3647127"/>
          </a:xfrm>
        </p:spPr>
        <p:txBody>
          <a:bodyPr/>
          <a:lstStyle/>
          <a:p>
            <a:pPr marL="0" indent="0">
              <a:buNone/>
            </a:pPr>
            <a:r>
              <a:rPr lang="fi-FI" b="1" dirty="0" smtClean="0"/>
              <a:t>Member of TT Radar</a:t>
            </a:r>
          </a:p>
          <a:p>
            <a:r>
              <a:rPr lang="fi-FI" dirty="0" smtClean="0"/>
              <a:t> Andreas </a:t>
            </a:r>
            <a:r>
              <a:rPr lang="fi-FI" dirty="0"/>
              <a:t>Becker, Germany</a:t>
            </a:r>
          </a:p>
          <a:p>
            <a:r>
              <a:rPr lang="fi-FI" dirty="0"/>
              <a:t> Katja Friedrich, USA</a:t>
            </a:r>
          </a:p>
          <a:p>
            <a:r>
              <a:rPr lang="fi-FI" dirty="0"/>
              <a:t> Rainer Hollmann, Germany</a:t>
            </a:r>
          </a:p>
          <a:p>
            <a:r>
              <a:rPr lang="fi-FI" dirty="0"/>
              <a:t> Elena Saltikoff, Finland</a:t>
            </a:r>
          </a:p>
          <a:p>
            <a:r>
              <a:rPr lang="fi-FI" dirty="0"/>
              <a:t> Bernard Urban, France</a:t>
            </a:r>
          </a:p>
          <a:p>
            <a:r>
              <a:rPr lang="fi-FI" dirty="0"/>
              <a:t> Caterina Tassone, WMO</a:t>
            </a:r>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dirty="0"/>
          </a:p>
        </p:txBody>
      </p:sp>
      <p:sp>
        <p:nvSpPr>
          <p:cNvPr id="6" name="Slide Number Placeholder 5"/>
          <p:cNvSpPr>
            <a:spLocks noGrp="1"/>
          </p:cNvSpPr>
          <p:nvPr>
            <p:ph type="sldNum" sz="quarter" idx="12"/>
          </p:nvPr>
        </p:nvSpPr>
        <p:spPr/>
        <p:txBody>
          <a:bodyPr/>
          <a:lstStyle/>
          <a:p>
            <a:fld id="{2CC490E0-56B6-41B5-8D97-3F36419C3159}" type="slidenum">
              <a:rPr lang="fi-FI" smtClean="0"/>
              <a:pPr/>
              <a:t>3</a:t>
            </a:fld>
            <a:endParaRPr lang="fi-FI"/>
          </a:p>
        </p:txBody>
      </p:sp>
      <p:sp>
        <p:nvSpPr>
          <p:cNvPr id="7"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422874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TT objectives</a:t>
            </a:r>
            <a:endParaRPr lang="en-US" dirty="0"/>
          </a:p>
        </p:txBody>
      </p:sp>
      <p:sp>
        <p:nvSpPr>
          <p:cNvPr id="3" name="Content Placeholder 2"/>
          <p:cNvSpPr>
            <a:spLocks noGrp="1"/>
          </p:cNvSpPr>
          <p:nvPr>
            <p:ph idx="1"/>
          </p:nvPr>
        </p:nvSpPr>
        <p:spPr>
          <a:xfrm>
            <a:off x="628650" y="1170532"/>
            <a:ext cx="8538448" cy="4943665"/>
          </a:xfrm>
        </p:spPr>
        <p:txBody>
          <a:bodyPr>
            <a:noAutofit/>
          </a:bodyPr>
          <a:lstStyle/>
          <a:p>
            <a:pPr marL="0" indent="0">
              <a:buNone/>
            </a:pPr>
            <a:r>
              <a:rPr lang="fi-FI" b="1" dirty="0" smtClean="0"/>
              <a:t>Terms of reference for TT</a:t>
            </a:r>
          </a:p>
          <a:p>
            <a:pPr lvl="0"/>
            <a:r>
              <a:rPr lang="en-US" sz="2000" dirty="0" smtClean="0"/>
              <a:t>Define </a:t>
            </a:r>
            <a:r>
              <a:rPr lang="en-US" sz="2000" dirty="0"/>
              <a:t>weather radar data requirements for climate monitoring, define relevant metadata, and define best practices. Propose key parameters to be used for climate monitoring. </a:t>
            </a:r>
            <a:r>
              <a:rPr lang="en-US" sz="2000" b="1" dirty="0"/>
              <a:t>Identify procedures </a:t>
            </a:r>
            <a:r>
              <a:rPr lang="en-US" sz="2000" dirty="0"/>
              <a:t>for quality control of radar data specifically </a:t>
            </a:r>
            <a:r>
              <a:rPr lang="en-US" sz="2000" b="1" dirty="0"/>
              <a:t>for climate applications</a:t>
            </a:r>
            <a:r>
              <a:rPr lang="en-US" sz="2000" dirty="0"/>
              <a:t>.</a:t>
            </a:r>
            <a:endParaRPr lang="de-DE" sz="2000" dirty="0"/>
          </a:p>
          <a:p>
            <a:pPr lvl="0"/>
            <a:r>
              <a:rPr lang="en-US" sz="2000" dirty="0"/>
              <a:t>Archives: Assess the status of </a:t>
            </a:r>
            <a:r>
              <a:rPr lang="en-US" sz="2000" b="1" dirty="0"/>
              <a:t>existing international and national archives</a:t>
            </a:r>
            <a:r>
              <a:rPr lang="en-US" sz="2000" dirty="0"/>
              <a:t>, including their accessibility, extent and quality.  </a:t>
            </a:r>
            <a:endParaRPr lang="de-DE" sz="2000" dirty="0"/>
          </a:p>
          <a:p>
            <a:pPr lvl="0"/>
            <a:r>
              <a:rPr lang="en-US" sz="2000" dirty="0"/>
              <a:t>Provide guidance </a:t>
            </a:r>
            <a:r>
              <a:rPr lang="en-US" sz="2000" b="1" dirty="0"/>
              <a:t>how to organize </a:t>
            </a:r>
            <a:r>
              <a:rPr lang="en-US" sz="2000" dirty="0"/>
              <a:t>proper and standardized </a:t>
            </a:r>
            <a:r>
              <a:rPr lang="en-US" sz="2000" b="1" dirty="0"/>
              <a:t>storage and user interface of local radar data and metadata </a:t>
            </a:r>
            <a:r>
              <a:rPr lang="en-US" sz="2000" dirty="0"/>
              <a:t>for eventual reprocessing at a later stage to support climate monitoring.</a:t>
            </a:r>
            <a:endParaRPr lang="de-DE" sz="2000" dirty="0"/>
          </a:p>
          <a:p>
            <a:pPr lvl="0"/>
            <a:r>
              <a:rPr lang="en-US" sz="2000" dirty="0"/>
              <a:t>Suggest </a:t>
            </a:r>
            <a:r>
              <a:rPr lang="en-US" sz="2000" b="1" dirty="0"/>
              <a:t>procedures for handling historical data</a:t>
            </a:r>
            <a:r>
              <a:rPr lang="en-US" sz="2000" dirty="0"/>
              <a:t>. </a:t>
            </a:r>
            <a:endParaRPr lang="de-DE" sz="2000" dirty="0"/>
          </a:p>
          <a:p>
            <a:pPr lvl="0"/>
            <a:r>
              <a:rPr lang="en-US" sz="2000" dirty="0"/>
              <a:t>Raise awareness and promote </a:t>
            </a:r>
            <a:r>
              <a:rPr lang="en-US" sz="2000" dirty="0" smtClean="0"/>
              <a:t>co-ordination </a:t>
            </a:r>
            <a:r>
              <a:rPr lang="en-US" sz="2000" dirty="0"/>
              <a:t>of use of radar data for climate monitoring.</a:t>
            </a:r>
            <a:endParaRPr lang="de-DE" sz="2000" dirty="0"/>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dirty="0"/>
          </a:p>
        </p:txBody>
      </p:sp>
      <p:sp>
        <p:nvSpPr>
          <p:cNvPr id="6" name="Slide Number Placeholder 5"/>
          <p:cNvSpPr>
            <a:spLocks noGrp="1"/>
          </p:cNvSpPr>
          <p:nvPr>
            <p:ph type="sldNum" sz="quarter" idx="12"/>
          </p:nvPr>
        </p:nvSpPr>
        <p:spPr/>
        <p:txBody>
          <a:bodyPr/>
          <a:lstStyle/>
          <a:p>
            <a:fld id="{2CC490E0-56B6-41B5-8D97-3F36419C3159}" type="slidenum">
              <a:rPr lang="fi-FI" smtClean="0"/>
              <a:pPr/>
              <a:t>4</a:t>
            </a:fld>
            <a:endParaRPr lang="fi-FI" dirty="0"/>
          </a:p>
        </p:txBody>
      </p:sp>
      <p:sp>
        <p:nvSpPr>
          <p:cNvPr id="8"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4185996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4000" dirty="0" smtClean="0"/>
              <a:t>Motivation</a:t>
            </a:r>
            <a:endParaRPr lang="de-DE" sz="4000" dirty="0"/>
          </a:p>
        </p:txBody>
      </p:sp>
      <p:sp>
        <p:nvSpPr>
          <p:cNvPr id="3" name="Inhaltsplatzhalter 2"/>
          <p:cNvSpPr>
            <a:spLocks noGrp="1"/>
          </p:cNvSpPr>
          <p:nvPr>
            <p:ph idx="1"/>
          </p:nvPr>
        </p:nvSpPr>
        <p:spPr>
          <a:xfrm>
            <a:off x="680601" y="1825625"/>
            <a:ext cx="8538448" cy="1941157"/>
          </a:xfrm>
        </p:spPr>
        <p:txBody>
          <a:bodyPr/>
          <a:lstStyle/>
          <a:p>
            <a:r>
              <a:rPr lang="en-US" dirty="0" smtClean="0"/>
              <a:t>During the last decade some activities took place to use RADAR to build climatologies (e.g. in Germany)</a:t>
            </a:r>
          </a:p>
          <a:p>
            <a:r>
              <a:rPr lang="en-US" dirty="0" smtClean="0"/>
              <a:t>The WMO </a:t>
            </a:r>
            <a:r>
              <a:rPr lang="en-US" dirty="0" err="1" smtClean="0"/>
              <a:t>CCl</a:t>
            </a:r>
            <a:r>
              <a:rPr lang="en-US" dirty="0" smtClean="0"/>
              <a:t> TT URSDCM prepared an overview of existing climatologies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429" y="3534769"/>
            <a:ext cx="4275429" cy="265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665027" y="5009400"/>
            <a:ext cx="2797792" cy="1200329"/>
          </a:xfrm>
          <a:prstGeom prst="rect">
            <a:avLst/>
          </a:prstGeom>
          <a:noFill/>
        </p:spPr>
        <p:txBody>
          <a:bodyPr wrap="square" rtlCol="0">
            <a:spAutoFit/>
          </a:bodyPr>
          <a:lstStyle/>
          <a:p>
            <a:r>
              <a:rPr lang="en-US" dirty="0" smtClean="0"/>
              <a:t>Doc v1.1 : Availability for Europe, </a:t>
            </a:r>
          </a:p>
          <a:p>
            <a:r>
              <a:rPr lang="en-US" dirty="0" smtClean="0"/>
              <a:t>Later updates include other WMO regions</a:t>
            </a:r>
            <a:endParaRPr lang="en-US" dirty="0"/>
          </a:p>
        </p:txBody>
      </p:sp>
      <p:sp>
        <p:nvSpPr>
          <p:cNvPr id="7"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348746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757" y="1124744"/>
            <a:ext cx="4656213" cy="504000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44" y="1124744"/>
            <a:ext cx="4656213" cy="5040000"/>
          </a:xfrm>
          <a:prstGeom prst="rect">
            <a:avLst/>
          </a:prstGeom>
        </p:spPr>
      </p:pic>
      <p:sp>
        <p:nvSpPr>
          <p:cNvPr id="2" name="Textfeld 1"/>
          <p:cNvSpPr txBox="1"/>
          <p:nvPr/>
        </p:nvSpPr>
        <p:spPr>
          <a:xfrm>
            <a:off x="1129851" y="5733257"/>
            <a:ext cx="1760418" cy="323165"/>
          </a:xfrm>
          <a:prstGeom prst="rect">
            <a:avLst/>
          </a:prstGeom>
          <a:solidFill>
            <a:srgbClr val="F7F7F7"/>
          </a:solidFill>
        </p:spPr>
        <p:txBody>
          <a:bodyPr wrap="none" rtlCol="0">
            <a:spAutoFit/>
          </a:bodyPr>
          <a:lstStyle/>
          <a:p>
            <a:r>
              <a:rPr lang="de-DE" sz="500" dirty="0">
                <a:solidFill>
                  <a:schemeClr val="bg1">
                    <a:lumMod val="65000"/>
                  </a:schemeClr>
                </a:solidFill>
              </a:rPr>
              <a:t>Klimadaten und Darstellung: © DWD 2016</a:t>
            </a:r>
          </a:p>
          <a:p>
            <a:r>
              <a:rPr lang="de-DE" sz="500" dirty="0">
                <a:solidFill>
                  <a:schemeClr val="bg1">
                    <a:lumMod val="65000"/>
                  </a:schemeClr>
                </a:solidFill>
              </a:rPr>
              <a:t>Geobasisdaten: © </a:t>
            </a:r>
            <a:r>
              <a:rPr lang="de-DE" sz="500" dirty="0" err="1">
                <a:solidFill>
                  <a:schemeClr val="bg1">
                    <a:lumMod val="65000"/>
                  </a:schemeClr>
                </a:solidFill>
              </a:rPr>
              <a:t>GeoBasis</a:t>
            </a:r>
            <a:r>
              <a:rPr lang="de-DE" sz="500" dirty="0">
                <a:solidFill>
                  <a:schemeClr val="bg1">
                    <a:lumMod val="65000"/>
                  </a:schemeClr>
                </a:solidFill>
              </a:rPr>
              <a:t>-DE/BKG 2014</a:t>
            </a:r>
          </a:p>
          <a:p>
            <a:r>
              <a:rPr lang="de-DE" sz="500" dirty="0">
                <a:solidFill>
                  <a:schemeClr val="bg1">
                    <a:lumMod val="65000"/>
                  </a:schemeClr>
                </a:solidFill>
              </a:rPr>
              <a:t>Köln-PLZ-Gebiete: CC BY 3.0 DE, www.off enedaten-koeln.de</a:t>
            </a:r>
          </a:p>
        </p:txBody>
      </p:sp>
      <p:sp>
        <p:nvSpPr>
          <p:cNvPr id="8" name="Foliennummernplatzhalter 2"/>
          <p:cNvSpPr txBox="1">
            <a:spLocks/>
          </p:cNvSpPr>
          <p:nvPr/>
        </p:nvSpPr>
        <p:spPr bwMode="auto">
          <a:xfrm>
            <a:off x="8968121" y="6453460"/>
            <a:ext cx="503576"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000" kern="1200">
                <a:solidFill>
                  <a:schemeClr val="tx1"/>
                </a:solidFill>
                <a:latin typeface="Arial" charset="0"/>
                <a:ea typeface="+mn-ea"/>
                <a:cs typeface="+mn-cs"/>
              </a:defRPr>
            </a:lvl1pPr>
            <a:lvl2pPr marL="742950" indent="-285750" algn="ctr" rtl="0" fontAlgn="base">
              <a:spcBef>
                <a:spcPct val="0"/>
              </a:spcBef>
              <a:spcAft>
                <a:spcPct val="0"/>
              </a:spcAft>
              <a:defRPr sz="2600" kern="1200">
                <a:solidFill>
                  <a:schemeClr val="tx1"/>
                </a:solidFill>
                <a:latin typeface="Arial" charset="0"/>
                <a:ea typeface="+mn-ea"/>
                <a:cs typeface="+mn-cs"/>
              </a:defRPr>
            </a:lvl2pPr>
            <a:lvl3pPr marL="1143000" indent="-228600" algn="ctr" rtl="0" fontAlgn="base">
              <a:spcBef>
                <a:spcPct val="0"/>
              </a:spcBef>
              <a:spcAft>
                <a:spcPct val="0"/>
              </a:spcAft>
              <a:defRPr sz="2600" kern="1200">
                <a:solidFill>
                  <a:schemeClr val="tx1"/>
                </a:solidFill>
                <a:latin typeface="Arial" charset="0"/>
                <a:ea typeface="+mn-ea"/>
                <a:cs typeface="+mn-cs"/>
              </a:defRPr>
            </a:lvl3pPr>
            <a:lvl4pPr marL="1600200" indent="-228600" algn="ctr" rtl="0" fontAlgn="base">
              <a:spcBef>
                <a:spcPct val="0"/>
              </a:spcBef>
              <a:spcAft>
                <a:spcPct val="0"/>
              </a:spcAft>
              <a:defRPr sz="2600" kern="1200">
                <a:solidFill>
                  <a:schemeClr val="tx1"/>
                </a:solidFill>
                <a:latin typeface="Arial" charset="0"/>
                <a:ea typeface="+mn-ea"/>
                <a:cs typeface="+mn-cs"/>
              </a:defRPr>
            </a:lvl4pPr>
            <a:lvl5pPr marL="2057400" indent="-228600" algn="ctr" rtl="0" fontAlgn="base">
              <a:spcBef>
                <a:spcPct val="0"/>
              </a:spcBef>
              <a:spcAft>
                <a:spcPct val="0"/>
              </a:spcAft>
              <a:defRPr sz="26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Arial" charset="0"/>
                <a:ea typeface="+mn-ea"/>
                <a:cs typeface="+mn-cs"/>
              </a:defRPr>
            </a:lvl9pPr>
          </a:lstStyle>
          <a:p>
            <a:pPr>
              <a:defRPr/>
            </a:pPr>
            <a:fld id="{23478AB9-1797-4C2E-B27B-198686F2CD75}" type="slidenum">
              <a:rPr lang="de-DE" smtClean="0">
                <a:solidFill>
                  <a:schemeClr val="tx1">
                    <a:lumMod val="65000"/>
                    <a:lumOff val="35000"/>
                  </a:schemeClr>
                </a:solidFill>
              </a:rPr>
              <a:pPr>
                <a:defRPr/>
              </a:pPr>
              <a:t>6</a:t>
            </a:fld>
            <a:endParaRPr lang="de-DE" smtClean="0">
              <a:solidFill>
                <a:schemeClr val="tx1">
                  <a:lumMod val="65000"/>
                  <a:lumOff val="35000"/>
                </a:schemeClr>
              </a:solidFill>
            </a:endParaRPr>
          </a:p>
        </p:txBody>
      </p:sp>
      <p:sp>
        <p:nvSpPr>
          <p:cNvPr id="3" name="Titel 2"/>
          <p:cNvSpPr>
            <a:spLocks noGrp="1"/>
          </p:cNvSpPr>
          <p:nvPr>
            <p:ph type="title"/>
          </p:nvPr>
        </p:nvSpPr>
        <p:spPr/>
        <p:txBody>
          <a:bodyPr>
            <a:normAutofit/>
          </a:bodyPr>
          <a:lstStyle/>
          <a:p>
            <a:pPr algn="l"/>
            <a:r>
              <a:rPr lang="de-DE" sz="4000" dirty="0" smtClean="0"/>
              <a:t>Motivation: </a:t>
            </a:r>
            <a:r>
              <a:rPr lang="de-DE" sz="4000" dirty="0" err="1"/>
              <a:t>Example</a:t>
            </a:r>
            <a:r>
              <a:rPr lang="de-DE" sz="4000" dirty="0"/>
              <a:t> </a:t>
            </a:r>
            <a:r>
              <a:rPr lang="de-DE" sz="4000" dirty="0" err="1"/>
              <a:t>Application</a:t>
            </a:r>
            <a:r>
              <a:rPr lang="de-DE" sz="4000" dirty="0"/>
              <a:t> (Germany</a:t>
            </a:r>
            <a:r>
              <a:rPr lang="de-DE" sz="4000" dirty="0" smtClean="0"/>
              <a:t>)</a:t>
            </a:r>
            <a:endParaRPr lang="de-DE" sz="4000" dirty="0"/>
          </a:p>
        </p:txBody>
      </p:sp>
      <p:sp>
        <p:nvSpPr>
          <p:cNvPr id="10"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186410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
        <p:nvSpPr>
          <p:cNvPr id="2" name="Titel 1"/>
          <p:cNvSpPr>
            <a:spLocks noGrp="1"/>
          </p:cNvSpPr>
          <p:nvPr>
            <p:ph type="title"/>
          </p:nvPr>
        </p:nvSpPr>
        <p:spPr/>
        <p:txBody>
          <a:bodyPr>
            <a:normAutofit/>
          </a:bodyPr>
          <a:lstStyle/>
          <a:p>
            <a:pPr algn="l"/>
            <a:r>
              <a:rPr lang="de-DE" sz="4000" dirty="0" smtClean="0"/>
              <a:t>Motivation</a:t>
            </a:r>
            <a:endParaRPr lang="de-DE" sz="4000" dirty="0"/>
          </a:p>
        </p:txBody>
      </p:sp>
      <p:sp>
        <p:nvSpPr>
          <p:cNvPr id="3" name="Inhaltsplatzhalter 2"/>
          <p:cNvSpPr>
            <a:spLocks noGrp="1"/>
          </p:cNvSpPr>
          <p:nvPr>
            <p:ph idx="1"/>
          </p:nvPr>
        </p:nvSpPr>
        <p:spPr>
          <a:xfrm>
            <a:off x="628650" y="1225124"/>
            <a:ext cx="8538448" cy="4351338"/>
          </a:xfrm>
        </p:spPr>
        <p:txBody>
          <a:bodyPr/>
          <a:lstStyle/>
          <a:p>
            <a:r>
              <a:rPr lang="en-US" dirty="0" smtClean="0"/>
              <a:t>During the last decade activities took place to use RADAR to build climatologies (e.g. in Germany)</a:t>
            </a:r>
          </a:p>
          <a:p>
            <a:r>
              <a:rPr lang="en-US" dirty="0" smtClean="0"/>
              <a:t>The WMO </a:t>
            </a:r>
            <a:r>
              <a:rPr lang="en-US" dirty="0" err="1" smtClean="0"/>
              <a:t>CCl</a:t>
            </a:r>
            <a:r>
              <a:rPr lang="en-US" dirty="0" smtClean="0"/>
              <a:t> TT URSDCM prepared an overview of existing climatologies</a:t>
            </a:r>
          </a:p>
          <a:p>
            <a:r>
              <a:rPr lang="en-US" dirty="0" smtClean="0"/>
              <a:t>Upgrades of RADAR systems itself allow now for much more applications than before </a:t>
            </a:r>
          </a:p>
          <a:p>
            <a:pPr lvl="1"/>
            <a:r>
              <a:rPr lang="en-US" dirty="0"/>
              <a:t> To study 3D structure of the atmosphere, and phenomena such as hail and </a:t>
            </a:r>
            <a:r>
              <a:rPr lang="en-US" dirty="0" smtClean="0"/>
              <a:t>tornadoes</a:t>
            </a:r>
            <a:endParaRPr lang="en-US" dirty="0"/>
          </a:p>
        </p:txBody>
      </p:sp>
      <p:pic>
        <p:nvPicPr>
          <p:cNvPr id="4" name="Content Placeholder 8"/>
          <p:cNvPicPr>
            <a:picLocks noChangeAspect="1"/>
          </p:cNvPicPr>
          <p:nvPr/>
        </p:nvPicPr>
        <p:blipFill>
          <a:blip r:embed="rId2"/>
          <a:stretch>
            <a:fillRect/>
          </a:stretch>
        </p:blipFill>
        <p:spPr>
          <a:xfrm>
            <a:off x="913050" y="3170756"/>
            <a:ext cx="8537575" cy="3489875"/>
          </a:xfrm>
          <a:prstGeom prst="rect">
            <a:avLst/>
          </a:prstGeom>
        </p:spPr>
      </p:pic>
    </p:spTree>
    <p:extLst>
      <p:ext uri="{BB962C8B-B14F-4D97-AF65-F5344CB8AC3E}">
        <p14:creationId xmlns:p14="http://schemas.microsoft.com/office/powerpoint/2010/main" val="33463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FI" dirty="0" smtClean="0"/>
              <a:t>Definition: </a:t>
            </a:r>
            <a:r>
              <a:rPr lang="fi-FI" dirty="0" smtClean="0"/>
              <a:t>Level 2 for RADAR</a:t>
            </a:r>
            <a:endParaRPr lang="en-US" dirty="0"/>
          </a:p>
        </p:txBody>
      </p:sp>
      <p:sp>
        <p:nvSpPr>
          <p:cNvPr id="3" name="Content Placeholder 2"/>
          <p:cNvSpPr>
            <a:spLocks noGrp="1"/>
          </p:cNvSpPr>
          <p:nvPr>
            <p:ph idx="1"/>
          </p:nvPr>
        </p:nvSpPr>
        <p:spPr>
          <a:xfrm>
            <a:off x="680601" y="1825625"/>
            <a:ext cx="8824346" cy="4351338"/>
          </a:xfrm>
        </p:spPr>
        <p:txBody>
          <a:bodyPr/>
          <a:lstStyle/>
          <a:p>
            <a:r>
              <a:rPr lang="fi-FI" dirty="0" smtClean="0"/>
              <a:t>Level 2 is defined as: ”</a:t>
            </a:r>
            <a:r>
              <a:rPr lang="en-US" dirty="0" smtClean="0"/>
              <a:t>Derived </a:t>
            </a:r>
            <a:r>
              <a:rPr lang="en-US" dirty="0"/>
              <a:t>radar variables or moments (reflectivity, radial velocity, differential reflectivity, etc.) at full resolution after aggregation, after filtering.  </a:t>
            </a:r>
            <a:endParaRPr lang="en-US" dirty="0" smtClean="0"/>
          </a:p>
          <a:p>
            <a:r>
              <a:rPr lang="en-US" dirty="0" smtClean="0"/>
              <a:t>Also</a:t>
            </a:r>
            <a:r>
              <a:rPr lang="en-US" dirty="0"/>
              <a:t>, known as “volume scan data</a:t>
            </a:r>
            <a:r>
              <a:rPr lang="en-US" dirty="0" smtClean="0"/>
              <a:t>”.” by IPET-OWR.</a:t>
            </a:r>
          </a:p>
          <a:p>
            <a:endParaRPr lang="fi-FI" dirty="0"/>
          </a:p>
          <a:p>
            <a:r>
              <a:rPr lang="en-US" dirty="0" smtClean="0"/>
              <a:t>It </a:t>
            </a:r>
            <a:r>
              <a:rPr lang="en-US" dirty="0"/>
              <a:t>is acknowledged, that single polarization radars cannot provide ZDR, </a:t>
            </a:r>
            <a:r>
              <a:rPr lang="en-US" dirty="0" err="1"/>
              <a:t>RhoHV</a:t>
            </a:r>
            <a:r>
              <a:rPr lang="en-US" dirty="0"/>
              <a:t> or </a:t>
            </a:r>
            <a:r>
              <a:rPr lang="en-US" dirty="0" err="1"/>
              <a:t>PhiDP</a:t>
            </a:r>
            <a:r>
              <a:rPr lang="en-US" dirty="0"/>
              <a:t> and that VRAD and WRAD are available only for Doppler </a:t>
            </a:r>
            <a:r>
              <a:rPr lang="en-US" dirty="0" smtClean="0"/>
              <a:t>radars.</a:t>
            </a:r>
            <a:endParaRPr lang="en-US" dirty="0"/>
          </a:p>
        </p:txBody>
      </p:sp>
      <p:sp>
        <p:nvSpPr>
          <p:cNvPr id="4" name="Date Placeholder 3"/>
          <p:cNvSpPr>
            <a:spLocks noGrp="1"/>
          </p:cNvSpPr>
          <p:nvPr>
            <p:ph type="dt" sz="half" idx="10"/>
          </p:nvPr>
        </p:nvSpPr>
        <p:spPr/>
        <p:txBody>
          <a:bodyPr/>
          <a:lstStyle/>
          <a:p>
            <a:fld id="{4070B602-DEBD-48CF-8845-9A6DCD7F1340}" type="datetime1">
              <a:rPr lang="fi-FI" smtClean="0"/>
              <a:t>7.3.2018</a:t>
            </a:fld>
            <a:endParaRPr lang="fi-FI"/>
          </a:p>
        </p:txBody>
      </p:sp>
      <p:sp>
        <p:nvSpPr>
          <p:cNvPr id="6" name="Slide Number Placeholder 5"/>
          <p:cNvSpPr>
            <a:spLocks noGrp="1"/>
          </p:cNvSpPr>
          <p:nvPr>
            <p:ph type="sldNum" sz="quarter" idx="12"/>
          </p:nvPr>
        </p:nvSpPr>
        <p:spPr/>
        <p:txBody>
          <a:bodyPr/>
          <a:lstStyle/>
          <a:p>
            <a:fld id="{2CC490E0-56B6-41B5-8D97-3F36419C3159}" type="slidenum">
              <a:rPr lang="fi-FI" smtClean="0"/>
              <a:pPr/>
              <a:t>8</a:t>
            </a:fld>
            <a:endParaRPr lang="fi-FI"/>
          </a:p>
        </p:txBody>
      </p:sp>
      <p:sp>
        <p:nvSpPr>
          <p:cNvPr id="7" name="Footer Placeholder 4"/>
          <p:cNvSpPr>
            <a:spLocks noGrp="1"/>
          </p:cNvSpPr>
          <p:nvPr>
            <p:ph type="ftr" sz="quarter" idx="11"/>
          </p:nvPr>
        </p:nvSpPr>
        <p:spPr/>
        <p:txBody>
          <a:bodyPr/>
          <a:lstStyle/>
          <a:p>
            <a:r>
              <a:rPr lang="fi-FI" dirty="0" smtClean="0"/>
              <a:t>GCOS AOPC-23</a:t>
            </a:r>
            <a:endParaRPr lang="fi-FI" dirty="0"/>
          </a:p>
        </p:txBody>
      </p:sp>
    </p:spTree>
    <p:extLst>
      <p:ext uri="{BB962C8B-B14F-4D97-AF65-F5344CB8AC3E}">
        <p14:creationId xmlns:p14="http://schemas.microsoft.com/office/powerpoint/2010/main" val="107035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b="1" dirty="0"/>
              <a:t>Definition of key parameters </a:t>
            </a:r>
            <a:endParaRPr lang="en-US" dirty="0"/>
          </a:p>
        </p:txBody>
      </p:sp>
      <p:sp>
        <p:nvSpPr>
          <p:cNvPr id="4" name="Content Placeholder 3"/>
          <p:cNvSpPr>
            <a:spLocks noGrp="1"/>
          </p:cNvSpPr>
          <p:nvPr>
            <p:ph idx="1"/>
          </p:nvPr>
        </p:nvSpPr>
        <p:spPr>
          <a:xfrm>
            <a:off x="628651" y="1650753"/>
            <a:ext cx="4530203" cy="4351338"/>
          </a:xfrm>
        </p:spPr>
        <p:txBody>
          <a:bodyPr>
            <a:normAutofit/>
          </a:bodyPr>
          <a:lstStyle/>
          <a:p>
            <a:r>
              <a:rPr lang="en-US" dirty="0" smtClean="0"/>
              <a:t>Key parameters for Climate applications are:</a:t>
            </a:r>
          </a:p>
          <a:p>
            <a:endParaRPr lang="en-US" dirty="0"/>
          </a:p>
          <a:p>
            <a:pPr lvl="1"/>
            <a:r>
              <a:rPr lang="en-US" b="1" dirty="0"/>
              <a:t>Horizontal Reflectivity (ZH)</a:t>
            </a:r>
          </a:p>
          <a:p>
            <a:pPr lvl="1"/>
            <a:r>
              <a:rPr lang="en-US" b="1" dirty="0"/>
              <a:t>Radial Velocity (VRAD)</a:t>
            </a:r>
          </a:p>
          <a:p>
            <a:pPr lvl="1"/>
            <a:r>
              <a:rPr lang="en-US" dirty="0"/>
              <a:t>Spectrum Width (WRAD)</a:t>
            </a:r>
          </a:p>
          <a:p>
            <a:pPr lvl="1"/>
            <a:r>
              <a:rPr lang="en-US" dirty="0"/>
              <a:t>Differential Reflectivity (ZDR)</a:t>
            </a:r>
          </a:p>
          <a:p>
            <a:pPr lvl="1"/>
            <a:r>
              <a:rPr lang="en-US" dirty="0"/>
              <a:t>Correlation Coefficient (</a:t>
            </a:r>
            <a:r>
              <a:rPr lang="en-US" dirty="0" err="1"/>
              <a:t>RhoHV</a:t>
            </a:r>
            <a:r>
              <a:rPr lang="en-US" dirty="0"/>
              <a:t>)</a:t>
            </a:r>
          </a:p>
          <a:p>
            <a:pPr lvl="1"/>
            <a:r>
              <a:rPr lang="en-US" dirty="0"/>
              <a:t>Differential phase (</a:t>
            </a:r>
            <a:r>
              <a:rPr lang="en-US" dirty="0" err="1"/>
              <a:t>PhiDP</a:t>
            </a:r>
            <a:r>
              <a:rPr lang="en-US" dirty="0"/>
              <a:t>)</a:t>
            </a:r>
          </a:p>
          <a:p>
            <a:endParaRPr lang="en-US"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389" y="4127380"/>
            <a:ext cx="3926839" cy="2304784"/>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389" y="1371600"/>
            <a:ext cx="3926839" cy="2304785"/>
          </a:xfrm>
          <a:prstGeom prst="rect">
            <a:avLst/>
          </a:prstGeom>
        </p:spPr>
      </p:pic>
      <p:sp>
        <p:nvSpPr>
          <p:cNvPr id="11" name="Footer Placeholder 4"/>
          <p:cNvSpPr>
            <a:spLocks noGrp="1"/>
          </p:cNvSpPr>
          <p:nvPr>
            <p:ph type="ftr" sz="quarter" idx="11"/>
          </p:nvPr>
        </p:nvSpPr>
        <p:spPr>
          <a:xfrm>
            <a:off x="3279259" y="6356351"/>
            <a:ext cx="3341132" cy="365125"/>
          </a:xfrm>
        </p:spPr>
        <p:txBody>
          <a:bodyPr/>
          <a:lstStyle/>
          <a:p>
            <a:r>
              <a:rPr lang="fi-FI" dirty="0" smtClean="0"/>
              <a:t>GCOS AOPC-23</a:t>
            </a:r>
            <a:endParaRPr lang="fi-FI" dirty="0"/>
          </a:p>
        </p:txBody>
      </p:sp>
    </p:spTree>
    <p:extLst>
      <p:ext uri="{BB962C8B-B14F-4D97-AF65-F5344CB8AC3E}">
        <p14:creationId xmlns:p14="http://schemas.microsoft.com/office/powerpoint/2010/main" val="3574187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841</Words>
  <Application>Microsoft Office PowerPoint</Application>
  <PresentationFormat>Benutzerdefiniert</PresentationFormat>
  <Paragraphs>138</Paragraphs>
  <Slides>18</Slides>
  <Notes>1</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 Theme</vt:lpstr>
      <vt:lpstr>Weather radar data requirements for climate monitoring  AOPC Task Team on the use of weather radar for climate studies  </vt:lpstr>
      <vt:lpstr>Overview of talk</vt:lpstr>
      <vt:lpstr>GCOS AOPC 22 implemented task team</vt:lpstr>
      <vt:lpstr>TT objectives</vt:lpstr>
      <vt:lpstr>Motivation</vt:lpstr>
      <vt:lpstr>Motivation: Example Application (Germany)</vt:lpstr>
      <vt:lpstr>Motivation</vt:lpstr>
      <vt:lpstr>Definition: Level 2 for RADAR</vt:lpstr>
      <vt:lpstr>Definition of key parameters </vt:lpstr>
      <vt:lpstr>Metadata: Key issue</vt:lpstr>
      <vt:lpstr>History of metadata</vt:lpstr>
      <vt:lpstr>Survey performed</vt:lpstr>
      <vt:lpstr>Results of Survey</vt:lpstr>
      <vt:lpstr>Results Survey (2)</vt:lpstr>
      <vt:lpstr>Recommendation: Save the full volume</vt:lpstr>
      <vt:lpstr>Full volume information</vt:lpstr>
      <vt:lpstr>Recommendation</vt:lpstr>
      <vt:lpstr>Summary and next steps</vt:lpstr>
    </vt:vector>
  </TitlesOfParts>
  <Company>Finnish Meteorological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meeting for the AOPC Task Team on the use of weather radar for climate studies</dc:title>
  <dc:creator>Elena Saltikoff</dc:creator>
  <cp:lastModifiedBy>Hollmann Rainer</cp:lastModifiedBy>
  <cp:revision>76</cp:revision>
  <dcterms:created xsi:type="dcterms:W3CDTF">2017-07-13T07:42:13Z</dcterms:created>
  <dcterms:modified xsi:type="dcterms:W3CDTF">2018-03-07T13:12:59Z</dcterms:modified>
</cp:coreProperties>
</file>