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Lst>
  <p:notesMasterIdLst>
    <p:notesMasterId r:id="rId23"/>
  </p:notesMasterIdLst>
  <p:sldIdLst>
    <p:sldId id="256" r:id="rId5"/>
    <p:sldId id="282" r:id="rId6"/>
    <p:sldId id="283" r:id="rId7"/>
    <p:sldId id="284" r:id="rId8"/>
    <p:sldId id="285" r:id="rId9"/>
    <p:sldId id="264" r:id="rId10"/>
    <p:sldId id="258" r:id="rId11"/>
    <p:sldId id="286" r:id="rId12"/>
    <p:sldId id="263" r:id="rId13"/>
    <p:sldId id="280" r:id="rId14"/>
    <p:sldId id="274" r:id="rId15"/>
    <p:sldId id="275" r:id="rId16"/>
    <p:sldId id="276" r:id="rId17"/>
    <p:sldId id="278" r:id="rId18"/>
    <p:sldId id="262" r:id="rId19"/>
    <p:sldId id="267" r:id="rId20"/>
    <p:sldId id="271" r:id="rId21"/>
    <p:sldId id="28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EAA"/>
    <a:srgbClr val="BEE4A3"/>
    <a:srgbClr val="D0CECC"/>
    <a:srgbClr val="515257"/>
    <a:srgbClr val="6977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7" autoAdjust="0"/>
    <p:restoredTop sz="86538" autoAdjust="0"/>
  </p:normalViewPr>
  <p:slideViewPr>
    <p:cSldViewPr snapToGrid="0">
      <p:cViewPr>
        <p:scale>
          <a:sx n="80" d="100"/>
          <a:sy n="80" d="100"/>
        </p:scale>
        <p:origin x="1312" y="144"/>
      </p:cViewPr>
      <p:guideLst/>
    </p:cSldViewPr>
  </p:slideViewPr>
  <p:notesTextViewPr>
    <p:cViewPr>
      <p:scale>
        <a:sx n="1" d="1"/>
        <a:sy n="1" d="1"/>
      </p:scale>
      <p:origin x="0" y="0"/>
    </p:cViewPr>
  </p:notesTextViewPr>
  <p:sorterViewPr>
    <p:cViewPr>
      <p:scale>
        <a:sx n="100" d="100"/>
        <a:sy n="100" d="100"/>
      </p:scale>
      <p:origin x="0" y="-571"/>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6ED9C-1751-4AC9-B4CB-3E9B8D4CA880}" type="datetimeFigureOut">
              <a:rPr lang="en-CA" smtClean="0"/>
              <a:t>2018-03-20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0BF64-3B4C-4EB1-B052-7EC6B24EA9F6}" type="slidenum">
              <a:rPr lang="en-CA" smtClean="0"/>
              <a:t>‹#›</a:t>
            </a:fld>
            <a:endParaRPr lang="en-CA"/>
          </a:p>
        </p:txBody>
      </p:sp>
    </p:spTree>
    <p:extLst>
      <p:ext uri="{BB962C8B-B14F-4D97-AF65-F5344CB8AC3E}">
        <p14:creationId xmlns:p14="http://schemas.microsoft.com/office/powerpoint/2010/main" val="2281123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When I first became involved in TOPC this time last year I was asked to take some responsibility for identifying possible ECVs that might represent human adaptation to climate change.  I’m rather reluctant to call these ECVs at this time </a:t>
            </a:r>
            <a:r>
              <a:rPr lang="mr-IN" dirty="0" smtClean="0"/>
              <a:t>–</a:t>
            </a:r>
            <a:r>
              <a:rPr lang="en-CA" dirty="0" smtClean="0"/>
              <a:t> partly because of the discussion we had on terminology on Monday, partly because most such indicators are sub-global in their scope, and partly because all of the indicators are related</a:t>
            </a:r>
            <a:r>
              <a:rPr lang="en-CA" baseline="0" dirty="0" smtClean="0"/>
              <a:t> to human behaviour that is possibly a response to a range of drivers, including climate change.</a:t>
            </a:r>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BBC0BF64-3B4C-4EB1-B052-7EC6B24EA9F6}" type="slidenum">
              <a:rPr lang="en-CA" smtClean="0"/>
              <a:t>1</a:t>
            </a:fld>
            <a:endParaRPr lang="en-CA"/>
          </a:p>
        </p:txBody>
      </p:sp>
    </p:spTree>
    <p:extLst>
      <p:ext uri="{BB962C8B-B14F-4D97-AF65-F5344CB8AC3E}">
        <p14:creationId xmlns:p14="http://schemas.microsoft.com/office/powerpoint/2010/main" val="417758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L8 maximumNDVI - 30m</a:t>
            </a:r>
            <a:endParaRPr/>
          </a:p>
        </p:txBody>
      </p:sp>
    </p:spTree>
    <p:extLst>
      <p:ext uri="{BB962C8B-B14F-4D97-AF65-F5344CB8AC3E}">
        <p14:creationId xmlns:p14="http://schemas.microsoft.com/office/powerpoint/2010/main" val="3697680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L8 ND impervious index </a:t>
            </a:r>
            <a:r>
              <a:rPr lang="en">
                <a:solidFill>
                  <a:schemeClr val="dk1"/>
                </a:solidFill>
              </a:rPr>
              <a:t>- 30m</a:t>
            </a:r>
            <a:endParaRPr/>
          </a:p>
        </p:txBody>
      </p:sp>
    </p:spTree>
    <p:extLst>
      <p:ext uri="{BB962C8B-B14F-4D97-AF65-F5344CB8AC3E}">
        <p14:creationId xmlns:p14="http://schemas.microsoft.com/office/powerpoint/2010/main" val="1844646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L8 ND urban index (also integrates night-time lights - 30m</a:t>
            </a:r>
            <a:endParaRPr/>
          </a:p>
        </p:txBody>
      </p:sp>
    </p:spTree>
    <p:extLst>
      <p:ext uri="{BB962C8B-B14F-4D97-AF65-F5344CB8AC3E}">
        <p14:creationId xmlns:p14="http://schemas.microsoft.com/office/powerpoint/2010/main" val="3344641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 dirty="0"/>
              <a:t>L8 mean LST </a:t>
            </a:r>
            <a:r>
              <a:rPr lang="en" dirty="0" smtClean="0"/>
              <a:t>map</a:t>
            </a:r>
            <a:br>
              <a:rPr lang="en" dirty="0" smtClean="0"/>
            </a:br>
            <a:r>
              <a:rPr lang="en-CA" dirty="0" err="1" smtClean="0"/>
              <a:t>Tsfc</a:t>
            </a:r>
            <a:r>
              <a:rPr lang="en-CA" dirty="0" smtClean="0"/>
              <a:t> would show impacts</a:t>
            </a:r>
            <a:r>
              <a:rPr lang="en-CA" baseline="0" dirty="0" smtClean="0"/>
              <a:t> of adaptations if they affected any measure influencing the surface energy balance. A sensitive measure.</a:t>
            </a:r>
          </a:p>
          <a:p>
            <a:r>
              <a:rPr lang="en-CA" baseline="0" dirty="0" smtClean="0"/>
              <a:t>But also quite sensitive to measurement and environmental conditions on short time scales – so may be a ‘noisy’ variable to track</a:t>
            </a:r>
            <a:endParaRPr lang="en-CA"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1884267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A fundamental climate variable</a:t>
            </a:r>
            <a:r>
              <a:rPr lang="en-CA" baseline="0" dirty="0" smtClean="0"/>
              <a:t>.  Changes to the urban surface / urban function should be reflected in changes to </a:t>
            </a:r>
            <a:r>
              <a:rPr lang="en-CA" baseline="0" dirty="0" err="1" smtClean="0"/>
              <a:t>Tair</a:t>
            </a:r>
            <a:r>
              <a:rPr lang="en-CA" baseline="0" dirty="0" smtClean="0"/>
              <a:t>. </a:t>
            </a:r>
            <a:br>
              <a:rPr lang="en-CA" baseline="0" dirty="0" smtClean="0"/>
            </a:br>
            <a:r>
              <a:rPr lang="en-AU" sz="1200" b="0" i="1" u="none" strike="noStrike" cap="none" dirty="0" smtClean="0">
                <a:solidFill>
                  <a:srgbClr val="073763"/>
                </a:solidFill>
                <a:latin typeface="PT Serif"/>
                <a:ea typeface="PT Serif"/>
                <a:cs typeface="PT Serif"/>
                <a:sym typeface="PT Serif"/>
              </a:rPr>
              <a:t>The value of an ECV representing human adaptation to climate change in cities </a:t>
            </a:r>
            <a:br>
              <a:rPr lang="en-AU" sz="1200" b="0" i="1" u="none" strike="noStrike" cap="none" dirty="0" smtClean="0">
                <a:solidFill>
                  <a:srgbClr val="073763"/>
                </a:solidFill>
                <a:latin typeface="PT Serif"/>
                <a:ea typeface="PT Serif"/>
                <a:cs typeface="PT Serif"/>
                <a:sym typeface="PT Serif"/>
              </a:rPr>
            </a:br>
            <a:endParaRPr lang="en-CA" dirty="0"/>
          </a:p>
        </p:txBody>
      </p:sp>
      <p:sp>
        <p:nvSpPr>
          <p:cNvPr id="4" name="Slide Number Placeholder 3"/>
          <p:cNvSpPr>
            <a:spLocks noGrp="1"/>
          </p:cNvSpPr>
          <p:nvPr>
            <p:ph type="sldNum" sz="quarter" idx="10"/>
          </p:nvPr>
        </p:nvSpPr>
        <p:spPr/>
        <p:txBody>
          <a:bodyPr/>
          <a:lstStyle/>
          <a:p>
            <a:fld id="{8A31A2B2-B5FE-4244-A582-D21D16F484B1}" type="slidenum">
              <a:rPr lang="en-CA" smtClean="0"/>
              <a:t>15</a:t>
            </a:fld>
            <a:endParaRPr lang="en-CA"/>
          </a:p>
        </p:txBody>
      </p:sp>
    </p:spTree>
    <p:extLst>
      <p:ext uri="{BB962C8B-B14F-4D97-AF65-F5344CB8AC3E}">
        <p14:creationId xmlns:p14="http://schemas.microsoft.com/office/powerpoint/2010/main" val="2492894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Can the guidelines be applied globally?  Might depend on selecting</a:t>
            </a:r>
            <a:r>
              <a:rPr lang="en-CA" baseline="0" dirty="0" smtClean="0"/>
              <a:t> a representative type LCZ?</a:t>
            </a:r>
            <a:endParaRPr lang="en-CA" dirty="0"/>
          </a:p>
        </p:txBody>
      </p:sp>
      <p:sp>
        <p:nvSpPr>
          <p:cNvPr id="4" name="Slide Number Placeholder 3"/>
          <p:cNvSpPr>
            <a:spLocks noGrp="1"/>
          </p:cNvSpPr>
          <p:nvPr>
            <p:ph type="sldNum" sz="quarter" idx="10"/>
          </p:nvPr>
        </p:nvSpPr>
        <p:spPr/>
        <p:txBody>
          <a:bodyPr/>
          <a:lstStyle/>
          <a:p>
            <a:fld id="{BBC0BF64-3B4C-4EB1-B052-7EC6B24EA9F6}" type="slidenum">
              <a:rPr lang="en-CA" smtClean="0"/>
              <a:t>16</a:t>
            </a:fld>
            <a:endParaRPr lang="en-CA"/>
          </a:p>
        </p:txBody>
      </p:sp>
    </p:spTree>
    <p:extLst>
      <p:ext uri="{BB962C8B-B14F-4D97-AF65-F5344CB8AC3E}">
        <p14:creationId xmlns:p14="http://schemas.microsoft.com/office/powerpoint/2010/main" val="2434029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 important logistic</a:t>
            </a:r>
            <a:endParaRPr lang="en-CA" dirty="0"/>
          </a:p>
        </p:txBody>
      </p:sp>
      <p:sp>
        <p:nvSpPr>
          <p:cNvPr id="4" name="Slide Number Placeholder 3"/>
          <p:cNvSpPr>
            <a:spLocks noGrp="1"/>
          </p:cNvSpPr>
          <p:nvPr>
            <p:ph type="sldNum" sz="quarter" idx="10"/>
          </p:nvPr>
        </p:nvSpPr>
        <p:spPr/>
        <p:txBody>
          <a:bodyPr/>
          <a:lstStyle/>
          <a:p>
            <a:fld id="{BBC0BF64-3B4C-4EB1-B052-7EC6B24EA9F6}" type="slidenum">
              <a:rPr lang="en-CA" smtClean="0"/>
              <a:t>17</a:t>
            </a:fld>
            <a:endParaRPr lang="en-CA"/>
          </a:p>
        </p:txBody>
      </p:sp>
    </p:spTree>
    <p:extLst>
      <p:ext uri="{BB962C8B-B14F-4D97-AF65-F5344CB8AC3E}">
        <p14:creationId xmlns:p14="http://schemas.microsoft.com/office/powerpoint/2010/main" val="2121352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BBC0BF64-3B4C-4EB1-B052-7EC6B24EA9F6}" type="slidenum">
              <a:rPr lang="en-CA" smtClean="0"/>
              <a:t>18</a:t>
            </a:fld>
            <a:endParaRPr lang="en-CA"/>
          </a:p>
        </p:txBody>
      </p:sp>
    </p:spTree>
    <p:extLst>
      <p:ext uri="{BB962C8B-B14F-4D97-AF65-F5344CB8AC3E}">
        <p14:creationId xmlns:p14="http://schemas.microsoft.com/office/powerpoint/2010/main" val="767598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BBC0BF64-3B4C-4EB1-B052-7EC6B24EA9F6}" type="slidenum">
              <a:rPr lang="en-CA" smtClean="0"/>
              <a:t>2</a:t>
            </a:fld>
            <a:endParaRPr lang="en-CA"/>
          </a:p>
        </p:txBody>
      </p:sp>
    </p:spTree>
    <p:extLst>
      <p:ext uri="{BB962C8B-B14F-4D97-AF65-F5344CB8AC3E}">
        <p14:creationId xmlns:p14="http://schemas.microsoft.com/office/powerpoint/2010/main" val="1482605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BBC0BF64-3B4C-4EB1-B052-7EC6B24EA9F6}" type="slidenum">
              <a:rPr lang="en-CA" smtClean="0"/>
              <a:t>3</a:t>
            </a:fld>
            <a:endParaRPr lang="en-CA"/>
          </a:p>
        </p:txBody>
      </p:sp>
    </p:spTree>
    <p:extLst>
      <p:ext uri="{BB962C8B-B14F-4D97-AF65-F5344CB8AC3E}">
        <p14:creationId xmlns:p14="http://schemas.microsoft.com/office/powerpoint/2010/main" val="187637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7" name="Shape 7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9343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 name="Shape 7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4368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 physical climate standpoint,</a:t>
            </a:r>
            <a:r>
              <a:rPr lang="en-US" baseline="0" dirty="0" smtClean="0"/>
              <a:t> ECVs should be linked to the controls on urban climate. </a:t>
            </a:r>
            <a:endParaRPr lang="en-US" dirty="0"/>
          </a:p>
        </p:txBody>
      </p:sp>
      <p:sp>
        <p:nvSpPr>
          <p:cNvPr id="4" name="Slide Number Placeholder 3"/>
          <p:cNvSpPr>
            <a:spLocks noGrp="1"/>
          </p:cNvSpPr>
          <p:nvPr>
            <p:ph type="sldNum" sz="quarter" idx="10"/>
          </p:nvPr>
        </p:nvSpPr>
        <p:spPr/>
        <p:txBody>
          <a:bodyPr/>
          <a:lstStyle/>
          <a:p>
            <a:pPr>
              <a:defRPr/>
            </a:pPr>
            <a:fld id="{F6916FD6-54E9-485A-B932-B15660DCA9F0}" type="slidenum">
              <a:rPr lang="en-US" smtClean="0"/>
              <a:pPr>
                <a:defRPr/>
              </a:pPr>
              <a:t>6</a:t>
            </a:fld>
            <a:endParaRPr lang="en-US"/>
          </a:p>
        </p:txBody>
      </p:sp>
    </p:spTree>
    <p:extLst>
      <p:ext uri="{BB962C8B-B14F-4D97-AF65-F5344CB8AC3E}">
        <p14:creationId xmlns:p14="http://schemas.microsoft.com/office/powerpoint/2010/main" val="4073774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Impervious surface fraction, vegetation</a:t>
            </a:r>
            <a:r>
              <a:rPr lang="en-CA" baseline="0" dirty="0" smtClean="0"/>
              <a:t> fraction are relevant to both hydrological and meteorological adaptation</a:t>
            </a:r>
          </a:p>
          <a:p>
            <a:r>
              <a:rPr lang="en-CA" baseline="0" dirty="0" smtClean="0"/>
              <a:t>Built form: perhaps expressed as the complete surface fraction could be useful (or at least building height along with urban cover ?)</a:t>
            </a:r>
          </a:p>
          <a:p>
            <a:r>
              <a:rPr lang="en-CA" sz="1200" kern="1200" dirty="0" smtClean="0">
                <a:solidFill>
                  <a:schemeClr val="tx1"/>
                </a:solidFill>
                <a:effectLst/>
                <a:latin typeface="+mn-lt"/>
                <a:ea typeface="+mn-ea"/>
                <a:cs typeface="+mn-cs"/>
              </a:rPr>
              <a:t>Space borne photogrammetry may be maturing and able to give structure</a:t>
            </a:r>
            <a:r>
              <a:rPr lang="en-CA" sz="1200" kern="1200" baseline="0" dirty="0" smtClean="0">
                <a:solidFill>
                  <a:schemeClr val="tx1"/>
                </a:solidFill>
                <a:effectLst/>
                <a:latin typeface="+mn-lt"/>
                <a:ea typeface="+mn-ea"/>
                <a:cs typeface="+mn-cs"/>
              </a:rPr>
              <a:t> parameters?</a:t>
            </a:r>
            <a:endParaRPr lang="en-CA" dirty="0"/>
          </a:p>
        </p:txBody>
      </p:sp>
      <p:sp>
        <p:nvSpPr>
          <p:cNvPr id="4" name="Slide Number Placeholder 3"/>
          <p:cNvSpPr>
            <a:spLocks noGrp="1"/>
          </p:cNvSpPr>
          <p:nvPr>
            <p:ph type="sldNum" sz="quarter" idx="10"/>
          </p:nvPr>
        </p:nvSpPr>
        <p:spPr/>
        <p:txBody>
          <a:bodyPr/>
          <a:lstStyle/>
          <a:p>
            <a:fld id="{BBC0BF64-3B4C-4EB1-B052-7EC6B24EA9F6}" type="slidenum">
              <a:rPr lang="en-CA" smtClean="0"/>
              <a:t>7</a:t>
            </a:fld>
            <a:endParaRPr lang="en-CA"/>
          </a:p>
        </p:txBody>
      </p:sp>
    </p:spTree>
    <p:extLst>
      <p:ext uri="{BB962C8B-B14F-4D97-AF65-F5344CB8AC3E}">
        <p14:creationId xmlns:p14="http://schemas.microsoft.com/office/powerpoint/2010/main" val="3938566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 name="Shape 5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6755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smtClean="0"/>
              <a:t>Consider scalable ECVs given the intra-urban variability.</a:t>
            </a:r>
          </a:p>
          <a:p>
            <a:endParaRPr lang="en-CA" dirty="0"/>
          </a:p>
        </p:txBody>
      </p:sp>
      <p:sp>
        <p:nvSpPr>
          <p:cNvPr id="4" name="Slide Number Placeholder 3"/>
          <p:cNvSpPr>
            <a:spLocks noGrp="1"/>
          </p:cNvSpPr>
          <p:nvPr>
            <p:ph type="sldNum" sz="quarter" idx="10"/>
          </p:nvPr>
        </p:nvSpPr>
        <p:spPr/>
        <p:txBody>
          <a:bodyPr/>
          <a:lstStyle/>
          <a:p>
            <a:fld id="{BBC0BF64-3B4C-4EB1-B052-7EC6B24EA9F6}" type="slidenum">
              <a:rPr lang="en-CA" smtClean="0"/>
              <a:t>10</a:t>
            </a:fld>
            <a:endParaRPr lang="en-CA"/>
          </a:p>
        </p:txBody>
      </p:sp>
    </p:spTree>
    <p:extLst>
      <p:ext uri="{BB962C8B-B14F-4D97-AF65-F5344CB8AC3E}">
        <p14:creationId xmlns:p14="http://schemas.microsoft.com/office/powerpoint/2010/main" val="416757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D95A3077-3FA2-4F96-B39A-4DCC563BB06B}" type="datetimeFigureOut">
              <a:rPr lang="en-CA" smtClean="0"/>
              <a:t>2018-03-20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C4C46B-D42D-493A-8762-C3F10EFD2F2A}" type="slidenum">
              <a:rPr lang="en-CA" smtClean="0"/>
              <a:t>‹#›</a:t>
            </a:fld>
            <a:endParaRPr lang="en-CA"/>
          </a:p>
        </p:txBody>
      </p:sp>
    </p:spTree>
    <p:extLst>
      <p:ext uri="{BB962C8B-B14F-4D97-AF65-F5344CB8AC3E}">
        <p14:creationId xmlns:p14="http://schemas.microsoft.com/office/powerpoint/2010/main" val="450042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95A3077-3FA2-4F96-B39A-4DCC563BB06B}" type="datetimeFigureOut">
              <a:rPr lang="en-CA" smtClean="0"/>
              <a:t>2018-03-20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C4C46B-D42D-493A-8762-C3F10EFD2F2A}" type="slidenum">
              <a:rPr lang="en-CA" smtClean="0"/>
              <a:t>‹#›</a:t>
            </a:fld>
            <a:endParaRPr lang="en-CA"/>
          </a:p>
        </p:txBody>
      </p:sp>
    </p:spTree>
    <p:extLst>
      <p:ext uri="{BB962C8B-B14F-4D97-AF65-F5344CB8AC3E}">
        <p14:creationId xmlns:p14="http://schemas.microsoft.com/office/powerpoint/2010/main" val="1228324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95A3077-3FA2-4F96-B39A-4DCC563BB06B}" type="datetimeFigureOut">
              <a:rPr lang="en-CA" smtClean="0"/>
              <a:t>2018-03-20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C4C46B-D42D-493A-8762-C3F10EFD2F2A}" type="slidenum">
              <a:rPr lang="en-CA" smtClean="0"/>
              <a:t>‹#›</a:t>
            </a:fld>
            <a:endParaRPr lang="en-CA"/>
          </a:p>
        </p:txBody>
      </p:sp>
    </p:spTree>
    <p:extLst>
      <p:ext uri="{BB962C8B-B14F-4D97-AF65-F5344CB8AC3E}">
        <p14:creationId xmlns:p14="http://schemas.microsoft.com/office/powerpoint/2010/main" val="2083861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buClr>
                <a:srgbClr val="000000"/>
              </a:buClr>
              <a:buSzPct val="25000"/>
              <a:buFont typeface="Arial"/>
              <a:buNone/>
            </a:pPr>
            <a:fld id="{00000000-1234-1234-1234-123412341234}" type="slidenum">
              <a:rPr lang="en" smtClean="0">
                <a:solidFill>
                  <a:prstClr val="black">
                    <a:tint val="75000"/>
                  </a:prstClr>
                </a:solidFill>
              </a:rPr>
              <a:pPr>
                <a:buClr>
                  <a:srgbClr val="000000"/>
                </a:buClr>
                <a:buSzPct val="25000"/>
                <a:buFont typeface="Arial"/>
                <a:buNone/>
              </a:pPr>
              <a:t>‹#›</a:t>
            </a:fld>
            <a:endParaRPr lang="en">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95A3077-3FA2-4F96-B39A-4DCC563BB06B}" type="datetimeFigureOut">
              <a:rPr lang="en-CA" smtClean="0"/>
              <a:t>2018-03-20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C4C46B-D42D-493A-8762-C3F10EFD2F2A}" type="slidenum">
              <a:rPr lang="en-CA" smtClean="0"/>
              <a:t>‹#›</a:t>
            </a:fld>
            <a:endParaRPr lang="en-CA"/>
          </a:p>
        </p:txBody>
      </p:sp>
    </p:spTree>
    <p:extLst>
      <p:ext uri="{BB962C8B-B14F-4D97-AF65-F5344CB8AC3E}">
        <p14:creationId xmlns:p14="http://schemas.microsoft.com/office/powerpoint/2010/main" val="3487930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15601" y="593367"/>
            <a:ext cx="113607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733"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733">
                <a:solidFill>
                  <a:schemeClr val="dk1"/>
                </a:solidFill>
              </a:defRPr>
            </a:lvl2pPr>
            <a:lvl3pPr lvl="2" indent="0">
              <a:spcBef>
                <a:spcPts val="0"/>
              </a:spcBef>
              <a:buClr>
                <a:schemeClr val="dk1"/>
              </a:buClr>
              <a:buFont typeface="Arial"/>
              <a:buNone/>
              <a:defRPr sz="3733">
                <a:solidFill>
                  <a:schemeClr val="dk1"/>
                </a:solidFill>
              </a:defRPr>
            </a:lvl3pPr>
            <a:lvl4pPr lvl="3" indent="0">
              <a:spcBef>
                <a:spcPts val="0"/>
              </a:spcBef>
              <a:buClr>
                <a:schemeClr val="dk1"/>
              </a:buClr>
              <a:buFont typeface="Arial"/>
              <a:buNone/>
              <a:defRPr sz="3733">
                <a:solidFill>
                  <a:schemeClr val="dk1"/>
                </a:solidFill>
              </a:defRPr>
            </a:lvl4pPr>
            <a:lvl5pPr lvl="4" indent="0">
              <a:spcBef>
                <a:spcPts val="0"/>
              </a:spcBef>
              <a:buClr>
                <a:schemeClr val="dk1"/>
              </a:buClr>
              <a:buFont typeface="Arial"/>
              <a:buNone/>
              <a:defRPr sz="3733">
                <a:solidFill>
                  <a:schemeClr val="dk1"/>
                </a:solidFill>
              </a:defRPr>
            </a:lvl5pPr>
            <a:lvl6pPr lvl="5" indent="0">
              <a:spcBef>
                <a:spcPts val="0"/>
              </a:spcBef>
              <a:buClr>
                <a:schemeClr val="dk1"/>
              </a:buClr>
              <a:buFont typeface="Arial"/>
              <a:buNone/>
              <a:defRPr sz="3733">
                <a:solidFill>
                  <a:schemeClr val="dk1"/>
                </a:solidFill>
              </a:defRPr>
            </a:lvl6pPr>
            <a:lvl7pPr lvl="6" indent="0">
              <a:spcBef>
                <a:spcPts val="0"/>
              </a:spcBef>
              <a:buClr>
                <a:schemeClr val="dk1"/>
              </a:buClr>
              <a:buFont typeface="Arial"/>
              <a:buNone/>
              <a:defRPr sz="3733">
                <a:solidFill>
                  <a:schemeClr val="dk1"/>
                </a:solidFill>
              </a:defRPr>
            </a:lvl7pPr>
            <a:lvl8pPr lvl="7" indent="0">
              <a:spcBef>
                <a:spcPts val="0"/>
              </a:spcBef>
              <a:buClr>
                <a:schemeClr val="dk1"/>
              </a:buClr>
              <a:buFont typeface="Arial"/>
              <a:buNone/>
              <a:defRPr sz="3733">
                <a:solidFill>
                  <a:schemeClr val="dk1"/>
                </a:solidFill>
              </a:defRPr>
            </a:lvl8pPr>
            <a:lvl9pPr lvl="8" indent="0">
              <a:spcBef>
                <a:spcPts val="0"/>
              </a:spcBef>
              <a:buClr>
                <a:schemeClr val="dk1"/>
              </a:buClr>
              <a:buFont typeface="Arial"/>
              <a:buNone/>
              <a:defRPr sz="3733">
                <a:solidFill>
                  <a:schemeClr val="dk1"/>
                </a:solidFill>
              </a:defRPr>
            </a:lvl9pPr>
          </a:lstStyle>
          <a:p>
            <a:endParaRPr/>
          </a:p>
        </p:txBody>
      </p:sp>
      <p:sp>
        <p:nvSpPr>
          <p:cNvPr id="11" name="Shape 11"/>
          <p:cNvSpPr txBox="1">
            <a:spLocks noGrp="1"/>
          </p:cNvSpPr>
          <p:nvPr>
            <p:ph type="body" idx="1"/>
          </p:nvPr>
        </p:nvSpPr>
        <p:spPr>
          <a:xfrm>
            <a:off x="415601" y="1536633"/>
            <a:ext cx="11360799" cy="4555200"/>
          </a:xfrm>
          <a:prstGeom prst="rect">
            <a:avLst/>
          </a:prstGeom>
          <a:noFill/>
          <a:ln>
            <a:noFill/>
          </a:ln>
        </p:spPr>
        <p:txBody>
          <a:bodyPr lIns="91425" tIns="91425" rIns="91425" bIns="91425" anchor="t" anchorCtr="0"/>
          <a:lstStyle>
            <a:lvl1pPr marL="0" marR="0" lvl="0" indent="152396" algn="l" rtl="0">
              <a:lnSpc>
                <a:spcPct val="115000"/>
              </a:lnSpc>
              <a:spcBef>
                <a:spcPts val="0"/>
              </a:spcBef>
              <a:spcAft>
                <a:spcPts val="2133"/>
              </a:spcAft>
              <a:buClr>
                <a:schemeClr val="dk2"/>
              </a:buClr>
              <a:buSzPct val="100000"/>
              <a:buFont typeface="Arial"/>
              <a:buChar char="●"/>
              <a:defRPr sz="2400" b="0" i="0" u="none" strike="noStrike" cap="none">
                <a:solidFill>
                  <a:schemeClr val="dk2"/>
                </a:solidFill>
                <a:latin typeface="Arial"/>
                <a:ea typeface="Arial"/>
                <a:cs typeface="Arial"/>
                <a:sym typeface="Arial"/>
              </a:defRPr>
            </a:lvl1pPr>
            <a:lvl2pPr marL="0" marR="0" lvl="1"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2pPr>
            <a:lvl3pPr marL="0" marR="0" lvl="2"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3pPr>
            <a:lvl4pPr marL="0" marR="0" lvl="3"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4pPr>
            <a:lvl5pPr marL="0" marR="0" lvl="4"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5pPr>
            <a:lvl6pPr marL="0" marR="0" lvl="5"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6pPr>
            <a:lvl7pPr marL="0" marR="0" lvl="6"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7pPr>
            <a:lvl8pPr marL="0" marR="0" lvl="7"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8pPr>
            <a:lvl9pPr marL="0" marR="0" lvl="8"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a:buClr>
                <a:srgbClr val="000000"/>
              </a:buClr>
              <a:buSzPct val="25000"/>
              <a:buFont typeface="Arial"/>
              <a:buNone/>
            </a:pPr>
            <a:fld id="{00000000-1234-1234-1234-123412341234}" type="slidenum">
              <a:rPr lang="en">
                <a:solidFill>
                  <a:prstClr val="black">
                    <a:tint val="75000"/>
                  </a:prstClr>
                </a:solidFill>
              </a:rPr>
              <a:pPr>
                <a:buClr>
                  <a:srgbClr val="000000"/>
                </a:buClr>
                <a:buSzPct val="25000"/>
                <a:buFont typeface="Arial"/>
                <a:buNone/>
              </a:pPr>
              <a:t>‹#›</a:t>
            </a:fld>
            <a:endParaRPr lang="en">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1" y="593367"/>
            <a:ext cx="113607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733"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733">
                <a:solidFill>
                  <a:schemeClr val="dk1"/>
                </a:solidFill>
              </a:defRPr>
            </a:lvl2pPr>
            <a:lvl3pPr lvl="2" indent="0">
              <a:spcBef>
                <a:spcPts val="0"/>
              </a:spcBef>
              <a:buClr>
                <a:schemeClr val="dk1"/>
              </a:buClr>
              <a:buFont typeface="Arial"/>
              <a:buNone/>
              <a:defRPr sz="3733">
                <a:solidFill>
                  <a:schemeClr val="dk1"/>
                </a:solidFill>
              </a:defRPr>
            </a:lvl3pPr>
            <a:lvl4pPr lvl="3" indent="0">
              <a:spcBef>
                <a:spcPts val="0"/>
              </a:spcBef>
              <a:buClr>
                <a:schemeClr val="dk1"/>
              </a:buClr>
              <a:buFont typeface="Arial"/>
              <a:buNone/>
              <a:defRPr sz="3733">
                <a:solidFill>
                  <a:schemeClr val="dk1"/>
                </a:solidFill>
              </a:defRPr>
            </a:lvl4pPr>
            <a:lvl5pPr lvl="4" indent="0">
              <a:spcBef>
                <a:spcPts val="0"/>
              </a:spcBef>
              <a:buClr>
                <a:schemeClr val="dk1"/>
              </a:buClr>
              <a:buFont typeface="Arial"/>
              <a:buNone/>
              <a:defRPr sz="3733">
                <a:solidFill>
                  <a:schemeClr val="dk1"/>
                </a:solidFill>
              </a:defRPr>
            </a:lvl5pPr>
            <a:lvl6pPr lvl="5" indent="0">
              <a:spcBef>
                <a:spcPts val="0"/>
              </a:spcBef>
              <a:buClr>
                <a:schemeClr val="dk1"/>
              </a:buClr>
              <a:buFont typeface="Arial"/>
              <a:buNone/>
              <a:defRPr sz="3733">
                <a:solidFill>
                  <a:schemeClr val="dk1"/>
                </a:solidFill>
              </a:defRPr>
            </a:lvl6pPr>
            <a:lvl7pPr lvl="6" indent="0">
              <a:spcBef>
                <a:spcPts val="0"/>
              </a:spcBef>
              <a:buClr>
                <a:schemeClr val="dk1"/>
              </a:buClr>
              <a:buFont typeface="Arial"/>
              <a:buNone/>
              <a:defRPr sz="3733">
                <a:solidFill>
                  <a:schemeClr val="dk1"/>
                </a:solidFill>
              </a:defRPr>
            </a:lvl7pPr>
            <a:lvl8pPr lvl="7" indent="0">
              <a:spcBef>
                <a:spcPts val="0"/>
              </a:spcBef>
              <a:buClr>
                <a:schemeClr val="dk1"/>
              </a:buClr>
              <a:buFont typeface="Arial"/>
              <a:buNone/>
              <a:defRPr sz="3733">
                <a:solidFill>
                  <a:schemeClr val="dk1"/>
                </a:solidFill>
              </a:defRPr>
            </a:lvl8pPr>
            <a:lvl9pPr lvl="8" indent="0">
              <a:spcBef>
                <a:spcPts val="0"/>
              </a:spcBef>
              <a:buClr>
                <a:schemeClr val="dk1"/>
              </a:buClr>
              <a:buFont typeface="Arial"/>
              <a:buNone/>
              <a:defRPr sz="3733">
                <a:solidFill>
                  <a:schemeClr val="dk1"/>
                </a:solidFill>
              </a:defRPr>
            </a:lvl9pPr>
          </a:lstStyle>
          <a:p>
            <a:endParaRPr/>
          </a:p>
        </p:txBody>
      </p:sp>
      <p:sp>
        <p:nvSpPr>
          <p:cNvPr id="18" name="Shape 18"/>
          <p:cNvSpPr txBox="1">
            <a:spLocks noGrp="1"/>
          </p:cNvSpPr>
          <p:nvPr>
            <p:ph type="body" idx="1"/>
          </p:nvPr>
        </p:nvSpPr>
        <p:spPr>
          <a:xfrm>
            <a:off x="415601" y="1536633"/>
            <a:ext cx="5333199" cy="4555200"/>
          </a:xfrm>
          <a:prstGeom prst="rect">
            <a:avLst/>
          </a:prstGeom>
          <a:noFill/>
          <a:ln>
            <a:noFill/>
          </a:ln>
        </p:spPr>
        <p:txBody>
          <a:bodyPr lIns="91425" tIns="91425" rIns="91425" bIns="91425" anchor="t" anchorCtr="0"/>
          <a:lstStyle>
            <a:lvl1pPr marL="0" marR="0" lvl="0"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1pPr>
            <a:lvl2pPr marL="0" marR="0" lvl="1"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2pPr>
            <a:lvl3pPr marL="0" marR="0" lvl="2"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3pPr>
            <a:lvl4pPr marL="0" marR="0" lvl="3"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4pPr>
            <a:lvl5pPr marL="0" marR="0" lvl="4"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5pPr>
            <a:lvl6pPr marL="0" marR="0" lvl="5"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6pPr>
            <a:lvl7pPr marL="0" marR="0" lvl="6"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7pPr>
            <a:lvl8pPr marL="0" marR="0" lvl="7"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8pPr>
            <a:lvl9pPr marL="0" marR="0" lvl="8"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19" name="Shape 19"/>
          <p:cNvSpPr txBox="1">
            <a:spLocks noGrp="1"/>
          </p:cNvSpPr>
          <p:nvPr>
            <p:ph type="body" idx="2"/>
          </p:nvPr>
        </p:nvSpPr>
        <p:spPr>
          <a:xfrm>
            <a:off x="6443201" y="1536633"/>
            <a:ext cx="5333199" cy="4555200"/>
          </a:xfrm>
          <a:prstGeom prst="rect">
            <a:avLst/>
          </a:prstGeom>
          <a:noFill/>
          <a:ln>
            <a:noFill/>
          </a:ln>
        </p:spPr>
        <p:txBody>
          <a:bodyPr lIns="91425" tIns="91425" rIns="91425" bIns="91425" anchor="t" anchorCtr="0"/>
          <a:lstStyle>
            <a:lvl1pPr marL="0" marR="0" lvl="0"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1pPr>
            <a:lvl2pPr marL="0" marR="0" lvl="1"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2pPr>
            <a:lvl3pPr marL="0" marR="0" lvl="2"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3pPr>
            <a:lvl4pPr marL="0" marR="0" lvl="3"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4pPr>
            <a:lvl5pPr marL="0" marR="0" lvl="4"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5pPr>
            <a:lvl6pPr marL="0" marR="0" lvl="5"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6pPr>
            <a:lvl7pPr marL="0" marR="0" lvl="6"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7pPr>
            <a:lvl8pPr marL="0" marR="0" lvl="7"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8pPr>
            <a:lvl9pPr marL="0" marR="0" lvl="8"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a:buClr>
                <a:srgbClr val="000000"/>
              </a:buClr>
              <a:buSzPct val="25000"/>
              <a:buFont typeface="Arial"/>
              <a:buNone/>
            </a:pPr>
            <a:fld id="{00000000-1234-1234-1234-123412341234}" type="slidenum">
              <a:rPr lang="en">
                <a:solidFill>
                  <a:prstClr val="black">
                    <a:tint val="75000"/>
                  </a:prstClr>
                </a:solidFill>
              </a:rPr>
              <a:pPr>
                <a:buClr>
                  <a:srgbClr val="000000"/>
                </a:buClr>
                <a:buSzPct val="25000"/>
                <a:buFont typeface="Arial"/>
                <a:buNone/>
              </a:pPr>
              <a:t>‹#›</a:t>
            </a:fld>
            <a:endParaRPr lang="en">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95A3077-3FA2-4F96-B39A-4DCC563BB06B}" type="datetimeFigureOut">
              <a:rPr lang="en-CA" smtClean="0"/>
              <a:t>2018-03-20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C4C46B-D42D-493A-8762-C3F10EFD2F2A}" type="slidenum">
              <a:rPr lang="en-CA" smtClean="0"/>
              <a:t>‹#›</a:t>
            </a:fld>
            <a:endParaRPr lang="en-CA"/>
          </a:p>
        </p:txBody>
      </p:sp>
    </p:spTree>
    <p:extLst>
      <p:ext uri="{BB962C8B-B14F-4D97-AF65-F5344CB8AC3E}">
        <p14:creationId xmlns:p14="http://schemas.microsoft.com/office/powerpoint/2010/main" val="10118758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buClr>
                <a:srgbClr val="000000"/>
              </a:buClr>
              <a:buSzPct val="25000"/>
              <a:buFont typeface="Arial"/>
              <a:buNone/>
            </a:pPr>
            <a:fld id="{00000000-1234-1234-1234-123412341234}" type="slidenum">
              <a:rPr lang="en" smtClean="0">
                <a:solidFill>
                  <a:prstClr val="black">
                    <a:tint val="75000"/>
                  </a:prstClr>
                </a:solidFill>
              </a:rPr>
              <a:pPr>
                <a:buClr>
                  <a:srgbClr val="000000"/>
                </a:buClr>
                <a:buSzPct val="25000"/>
                <a:buFont typeface="Arial"/>
                <a:buNone/>
              </a:pPr>
              <a:t>‹#›</a:t>
            </a:fld>
            <a:endParaRPr lang="en">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buClr>
                <a:srgbClr val="595959"/>
              </a:buClr>
              <a:buSzPct val="25000"/>
              <a:buFont typeface="Arial"/>
              <a:buNone/>
            </a:pPr>
            <a:fld id="{00000000-1234-1234-1234-123412341234}" type="slidenum">
              <a:rPr lang="en" sz="1333" smtClean="0">
                <a:solidFill>
                  <a:srgbClr val="595959"/>
                </a:solidFill>
              </a:rPr>
              <a:pPr>
                <a:buClr>
                  <a:srgbClr val="595959"/>
                </a:buClr>
                <a:buSzPct val="25000"/>
                <a:buFont typeface="Arial"/>
                <a:buNone/>
              </a:pPr>
              <a:t>‹#›</a:t>
            </a:fld>
            <a:endParaRPr lang="en" sz="1333">
              <a:solidFill>
                <a:srgbClr val="595959"/>
              </a:solidFill>
            </a:endParaRPr>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15601" y="593367"/>
            <a:ext cx="113607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733"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733">
                <a:solidFill>
                  <a:schemeClr val="dk1"/>
                </a:solidFill>
              </a:defRPr>
            </a:lvl2pPr>
            <a:lvl3pPr lvl="2" indent="0">
              <a:spcBef>
                <a:spcPts val="0"/>
              </a:spcBef>
              <a:buClr>
                <a:schemeClr val="dk1"/>
              </a:buClr>
              <a:buFont typeface="Arial"/>
              <a:buNone/>
              <a:defRPr sz="3733">
                <a:solidFill>
                  <a:schemeClr val="dk1"/>
                </a:solidFill>
              </a:defRPr>
            </a:lvl3pPr>
            <a:lvl4pPr lvl="3" indent="0">
              <a:spcBef>
                <a:spcPts val="0"/>
              </a:spcBef>
              <a:buClr>
                <a:schemeClr val="dk1"/>
              </a:buClr>
              <a:buFont typeface="Arial"/>
              <a:buNone/>
              <a:defRPr sz="3733">
                <a:solidFill>
                  <a:schemeClr val="dk1"/>
                </a:solidFill>
              </a:defRPr>
            </a:lvl4pPr>
            <a:lvl5pPr lvl="4" indent="0">
              <a:spcBef>
                <a:spcPts val="0"/>
              </a:spcBef>
              <a:buClr>
                <a:schemeClr val="dk1"/>
              </a:buClr>
              <a:buFont typeface="Arial"/>
              <a:buNone/>
              <a:defRPr sz="3733">
                <a:solidFill>
                  <a:schemeClr val="dk1"/>
                </a:solidFill>
              </a:defRPr>
            </a:lvl5pPr>
            <a:lvl6pPr lvl="5" indent="0">
              <a:spcBef>
                <a:spcPts val="0"/>
              </a:spcBef>
              <a:buClr>
                <a:schemeClr val="dk1"/>
              </a:buClr>
              <a:buFont typeface="Arial"/>
              <a:buNone/>
              <a:defRPr sz="3733">
                <a:solidFill>
                  <a:schemeClr val="dk1"/>
                </a:solidFill>
              </a:defRPr>
            </a:lvl6pPr>
            <a:lvl7pPr lvl="6" indent="0">
              <a:spcBef>
                <a:spcPts val="0"/>
              </a:spcBef>
              <a:buClr>
                <a:schemeClr val="dk1"/>
              </a:buClr>
              <a:buFont typeface="Arial"/>
              <a:buNone/>
              <a:defRPr sz="3733">
                <a:solidFill>
                  <a:schemeClr val="dk1"/>
                </a:solidFill>
              </a:defRPr>
            </a:lvl7pPr>
            <a:lvl8pPr lvl="7" indent="0">
              <a:spcBef>
                <a:spcPts val="0"/>
              </a:spcBef>
              <a:buClr>
                <a:schemeClr val="dk1"/>
              </a:buClr>
              <a:buFont typeface="Arial"/>
              <a:buNone/>
              <a:defRPr sz="3733">
                <a:solidFill>
                  <a:schemeClr val="dk1"/>
                </a:solidFill>
              </a:defRPr>
            </a:lvl8pPr>
            <a:lvl9pPr lvl="8" indent="0">
              <a:spcBef>
                <a:spcPts val="0"/>
              </a:spcBef>
              <a:buClr>
                <a:schemeClr val="dk1"/>
              </a:buClr>
              <a:buFont typeface="Arial"/>
              <a:buNone/>
              <a:defRPr sz="3733">
                <a:solidFill>
                  <a:schemeClr val="dk1"/>
                </a:solidFill>
              </a:defRPr>
            </a:lvl9pPr>
          </a:lstStyle>
          <a:p>
            <a:endParaRPr/>
          </a:p>
        </p:txBody>
      </p:sp>
      <p:sp>
        <p:nvSpPr>
          <p:cNvPr id="11" name="Shape 11"/>
          <p:cNvSpPr txBox="1">
            <a:spLocks noGrp="1"/>
          </p:cNvSpPr>
          <p:nvPr>
            <p:ph type="body" idx="1"/>
          </p:nvPr>
        </p:nvSpPr>
        <p:spPr>
          <a:xfrm>
            <a:off x="415601" y="1536633"/>
            <a:ext cx="11360799" cy="4555200"/>
          </a:xfrm>
          <a:prstGeom prst="rect">
            <a:avLst/>
          </a:prstGeom>
          <a:noFill/>
          <a:ln>
            <a:noFill/>
          </a:ln>
        </p:spPr>
        <p:txBody>
          <a:bodyPr lIns="91425" tIns="91425" rIns="91425" bIns="91425" anchor="t" anchorCtr="0"/>
          <a:lstStyle>
            <a:lvl1pPr marL="0" marR="0" lvl="0" indent="152396" algn="l" rtl="0">
              <a:lnSpc>
                <a:spcPct val="115000"/>
              </a:lnSpc>
              <a:spcBef>
                <a:spcPts val="0"/>
              </a:spcBef>
              <a:spcAft>
                <a:spcPts val="2133"/>
              </a:spcAft>
              <a:buClr>
                <a:schemeClr val="dk2"/>
              </a:buClr>
              <a:buSzPct val="100000"/>
              <a:buFont typeface="Arial"/>
              <a:buChar char="●"/>
              <a:defRPr sz="2400" b="0" i="0" u="none" strike="noStrike" cap="none">
                <a:solidFill>
                  <a:schemeClr val="dk2"/>
                </a:solidFill>
                <a:latin typeface="Arial"/>
                <a:ea typeface="Arial"/>
                <a:cs typeface="Arial"/>
                <a:sym typeface="Arial"/>
              </a:defRPr>
            </a:lvl1pPr>
            <a:lvl2pPr marL="0" marR="0" lvl="1"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2pPr>
            <a:lvl3pPr marL="0" marR="0" lvl="2"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3pPr>
            <a:lvl4pPr marL="0" marR="0" lvl="3"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4pPr>
            <a:lvl5pPr marL="0" marR="0" lvl="4"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5pPr>
            <a:lvl6pPr marL="0" marR="0" lvl="5"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6pPr>
            <a:lvl7pPr marL="0" marR="0" lvl="6"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7pPr>
            <a:lvl8pPr marL="0" marR="0" lvl="7"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8pPr>
            <a:lvl9pPr marL="0" marR="0" lvl="8"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a:buClr>
                <a:srgbClr val="000000"/>
              </a:buClr>
              <a:buSzPct val="25000"/>
              <a:buFont typeface="Arial"/>
              <a:buNone/>
            </a:pPr>
            <a:fld id="{00000000-1234-1234-1234-123412341234}" type="slidenum">
              <a:rPr lang="en">
                <a:solidFill>
                  <a:prstClr val="black">
                    <a:tint val="75000"/>
                  </a:prstClr>
                </a:solidFill>
              </a:rPr>
              <a:pPr>
                <a:buClr>
                  <a:srgbClr val="000000"/>
                </a:buClr>
                <a:buSzPct val="25000"/>
                <a:buFont typeface="Arial"/>
                <a:buNone/>
              </a:pPr>
              <a:t>‹#›</a:t>
            </a:fld>
            <a:endParaRPr lang="en">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1" y="593367"/>
            <a:ext cx="113607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733"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733">
                <a:solidFill>
                  <a:schemeClr val="dk1"/>
                </a:solidFill>
              </a:defRPr>
            </a:lvl2pPr>
            <a:lvl3pPr lvl="2" indent="0">
              <a:spcBef>
                <a:spcPts val="0"/>
              </a:spcBef>
              <a:buClr>
                <a:schemeClr val="dk1"/>
              </a:buClr>
              <a:buFont typeface="Arial"/>
              <a:buNone/>
              <a:defRPr sz="3733">
                <a:solidFill>
                  <a:schemeClr val="dk1"/>
                </a:solidFill>
              </a:defRPr>
            </a:lvl3pPr>
            <a:lvl4pPr lvl="3" indent="0">
              <a:spcBef>
                <a:spcPts val="0"/>
              </a:spcBef>
              <a:buClr>
                <a:schemeClr val="dk1"/>
              </a:buClr>
              <a:buFont typeface="Arial"/>
              <a:buNone/>
              <a:defRPr sz="3733">
                <a:solidFill>
                  <a:schemeClr val="dk1"/>
                </a:solidFill>
              </a:defRPr>
            </a:lvl4pPr>
            <a:lvl5pPr lvl="4" indent="0">
              <a:spcBef>
                <a:spcPts val="0"/>
              </a:spcBef>
              <a:buClr>
                <a:schemeClr val="dk1"/>
              </a:buClr>
              <a:buFont typeface="Arial"/>
              <a:buNone/>
              <a:defRPr sz="3733">
                <a:solidFill>
                  <a:schemeClr val="dk1"/>
                </a:solidFill>
              </a:defRPr>
            </a:lvl5pPr>
            <a:lvl6pPr lvl="5" indent="0">
              <a:spcBef>
                <a:spcPts val="0"/>
              </a:spcBef>
              <a:buClr>
                <a:schemeClr val="dk1"/>
              </a:buClr>
              <a:buFont typeface="Arial"/>
              <a:buNone/>
              <a:defRPr sz="3733">
                <a:solidFill>
                  <a:schemeClr val="dk1"/>
                </a:solidFill>
              </a:defRPr>
            </a:lvl6pPr>
            <a:lvl7pPr lvl="6" indent="0">
              <a:spcBef>
                <a:spcPts val="0"/>
              </a:spcBef>
              <a:buClr>
                <a:schemeClr val="dk1"/>
              </a:buClr>
              <a:buFont typeface="Arial"/>
              <a:buNone/>
              <a:defRPr sz="3733">
                <a:solidFill>
                  <a:schemeClr val="dk1"/>
                </a:solidFill>
              </a:defRPr>
            </a:lvl7pPr>
            <a:lvl8pPr lvl="7" indent="0">
              <a:spcBef>
                <a:spcPts val="0"/>
              </a:spcBef>
              <a:buClr>
                <a:schemeClr val="dk1"/>
              </a:buClr>
              <a:buFont typeface="Arial"/>
              <a:buNone/>
              <a:defRPr sz="3733">
                <a:solidFill>
                  <a:schemeClr val="dk1"/>
                </a:solidFill>
              </a:defRPr>
            </a:lvl8pPr>
            <a:lvl9pPr lvl="8" indent="0">
              <a:spcBef>
                <a:spcPts val="0"/>
              </a:spcBef>
              <a:buClr>
                <a:schemeClr val="dk1"/>
              </a:buClr>
              <a:buFont typeface="Arial"/>
              <a:buNone/>
              <a:defRPr sz="3733">
                <a:solidFill>
                  <a:schemeClr val="dk1"/>
                </a:solidFill>
              </a:defRPr>
            </a:lvl9pPr>
          </a:lstStyle>
          <a:p>
            <a:endParaRPr/>
          </a:p>
        </p:txBody>
      </p:sp>
      <p:sp>
        <p:nvSpPr>
          <p:cNvPr id="18" name="Shape 18"/>
          <p:cNvSpPr txBox="1">
            <a:spLocks noGrp="1"/>
          </p:cNvSpPr>
          <p:nvPr>
            <p:ph type="body" idx="1"/>
          </p:nvPr>
        </p:nvSpPr>
        <p:spPr>
          <a:xfrm>
            <a:off x="415601" y="1536633"/>
            <a:ext cx="5333199" cy="4555200"/>
          </a:xfrm>
          <a:prstGeom prst="rect">
            <a:avLst/>
          </a:prstGeom>
          <a:noFill/>
          <a:ln>
            <a:noFill/>
          </a:ln>
        </p:spPr>
        <p:txBody>
          <a:bodyPr lIns="91425" tIns="91425" rIns="91425" bIns="91425" anchor="t" anchorCtr="0"/>
          <a:lstStyle>
            <a:lvl1pPr marL="0" marR="0" lvl="0"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1pPr>
            <a:lvl2pPr marL="0" marR="0" lvl="1"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2pPr>
            <a:lvl3pPr marL="0" marR="0" lvl="2"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3pPr>
            <a:lvl4pPr marL="0" marR="0" lvl="3"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4pPr>
            <a:lvl5pPr marL="0" marR="0" lvl="4"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5pPr>
            <a:lvl6pPr marL="0" marR="0" lvl="5"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6pPr>
            <a:lvl7pPr marL="0" marR="0" lvl="6"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7pPr>
            <a:lvl8pPr marL="0" marR="0" lvl="7"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8pPr>
            <a:lvl9pPr marL="0" marR="0" lvl="8"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19" name="Shape 19"/>
          <p:cNvSpPr txBox="1">
            <a:spLocks noGrp="1"/>
          </p:cNvSpPr>
          <p:nvPr>
            <p:ph type="body" idx="2"/>
          </p:nvPr>
        </p:nvSpPr>
        <p:spPr>
          <a:xfrm>
            <a:off x="6443201" y="1536633"/>
            <a:ext cx="5333199" cy="4555200"/>
          </a:xfrm>
          <a:prstGeom prst="rect">
            <a:avLst/>
          </a:prstGeom>
          <a:noFill/>
          <a:ln>
            <a:noFill/>
          </a:ln>
        </p:spPr>
        <p:txBody>
          <a:bodyPr lIns="91425" tIns="91425" rIns="91425" bIns="91425" anchor="t" anchorCtr="0"/>
          <a:lstStyle>
            <a:lvl1pPr marL="0" marR="0" lvl="0"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1pPr>
            <a:lvl2pPr marL="0" marR="0" lvl="1"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2pPr>
            <a:lvl3pPr marL="0" marR="0" lvl="2"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3pPr>
            <a:lvl4pPr marL="0" marR="0" lvl="3"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4pPr>
            <a:lvl5pPr marL="0" marR="0" lvl="4"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5pPr>
            <a:lvl6pPr marL="0" marR="0" lvl="5"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6pPr>
            <a:lvl7pPr marL="0" marR="0" lvl="6"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7pPr>
            <a:lvl8pPr marL="0" marR="0" lvl="7"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8pPr>
            <a:lvl9pPr marL="0" marR="0" lvl="8"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a:buClr>
                <a:srgbClr val="000000"/>
              </a:buClr>
              <a:buSzPct val="25000"/>
              <a:buFont typeface="Arial"/>
              <a:buNone/>
            </a:pPr>
            <a:fld id="{00000000-1234-1234-1234-123412341234}" type="slidenum">
              <a:rPr lang="en">
                <a:solidFill>
                  <a:prstClr val="black">
                    <a:tint val="75000"/>
                  </a:prstClr>
                </a:solidFill>
              </a:rPr>
              <a:pPr>
                <a:buClr>
                  <a:srgbClr val="000000"/>
                </a:buClr>
                <a:buSzPct val="25000"/>
                <a:buFont typeface="Arial"/>
                <a:buNone/>
              </a:pPr>
              <a:t>‹#›</a:t>
            </a:fld>
            <a:endParaRPr lang="en">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15601" y="593367"/>
            <a:ext cx="113607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733"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733">
                <a:solidFill>
                  <a:schemeClr val="dk1"/>
                </a:solidFill>
              </a:defRPr>
            </a:lvl2pPr>
            <a:lvl3pPr lvl="2" indent="0">
              <a:spcBef>
                <a:spcPts val="0"/>
              </a:spcBef>
              <a:buClr>
                <a:schemeClr val="dk1"/>
              </a:buClr>
              <a:buFont typeface="Arial"/>
              <a:buNone/>
              <a:defRPr sz="3733">
                <a:solidFill>
                  <a:schemeClr val="dk1"/>
                </a:solidFill>
              </a:defRPr>
            </a:lvl3pPr>
            <a:lvl4pPr lvl="3" indent="0">
              <a:spcBef>
                <a:spcPts val="0"/>
              </a:spcBef>
              <a:buClr>
                <a:schemeClr val="dk1"/>
              </a:buClr>
              <a:buFont typeface="Arial"/>
              <a:buNone/>
              <a:defRPr sz="3733">
                <a:solidFill>
                  <a:schemeClr val="dk1"/>
                </a:solidFill>
              </a:defRPr>
            </a:lvl4pPr>
            <a:lvl5pPr lvl="4" indent="0">
              <a:spcBef>
                <a:spcPts val="0"/>
              </a:spcBef>
              <a:buClr>
                <a:schemeClr val="dk1"/>
              </a:buClr>
              <a:buFont typeface="Arial"/>
              <a:buNone/>
              <a:defRPr sz="3733">
                <a:solidFill>
                  <a:schemeClr val="dk1"/>
                </a:solidFill>
              </a:defRPr>
            </a:lvl5pPr>
            <a:lvl6pPr lvl="5" indent="0">
              <a:spcBef>
                <a:spcPts val="0"/>
              </a:spcBef>
              <a:buClr>
                <a:schemeClr val="dk1"/>
              </a:buClr>
              <a:buFont typeface="Arial"/>
              <a:buNone/>
              <a:defRPr sz="3733">
                <a:solidFill>
                  <a:schemeClr val="dk1"/>
                </a:solidFill>
              </a:defRPr>
            </a:lvl6pPr>
            <a:lvl7pPr lvl="6" indent="0">
              <a:spcBef>
                <a:spcPts val="0"/>
              </a:spcBef>
              <a:buClr>
                <a:schemeClr val="dk1"/>
              </a:buClr>
              <a:buFont typeface="Arial"/>
              <a:buNone/>
              <a:defRPr sz="3733">
                <a:solidFill>
                  <a:schemeClr val="dk1"/>
                </a:solidFill>
              </a:defRPr>
            </a:lvl7pPr>
            <a:lvl8pPr lvl="7" indent="0">
              <a:spcBef>
                <a:spcPts val="0"/>
              </a:spcBef>
              <a:buClr>
                <a:schemeClr val="dk1"/>
              </a:buClr>
              <a:buFont typeface="Arial"/>
              <a:buNone/>
              <a:defRPr sz="3733">
                <a:solidFill>
                  <a:schemeClr val="dk1"/>
                </a:solidFill>
              </a:defRPr>
            </a:lvl8pPr>
            <a:lvl9pPr lvl="8" indent="0">
              <a:spcBef>
                <a:spcPts val="0"/>
              </a:spcBef>
              <a:buClr>
                <a:schemeClr val="dk1"/>
              </a:buClr>
              <a:buFont typeface="Arial"/>
              <a:buNone/>
              <a:defRPr sz="3733">
                <a:solidFill>
                  <a:schemeClr val="dk1"/>
                </a:solidFill>
              </a:defRPr>
            </a:lvl9pPr>
          </a:lstStyle>
          <a:p>
            <a:endParaRPr/>
          </a:p>
        </p:txBody>
      </p:sp>
      <p:sp>
        <p:nvSpPr>
          <p:cNvPr id="11" name="Shape 11"/>
          <p:cNvSpPr txBox="1">
            <a:spLocks noGrp="1"/>
          </p:cNvSpPr>
          <p:nvPr>
            <p:ph type="body" idx="1"/>
          </p:nvPr>
        </p:nvSpPr>
        <p:spPr>
          <a:xfrm>
            <a:off x="415601" y="1536633"/>
            <a:ext cx="11360799" cy="4555200"/>
          </a:xfrm>
          <a:prstGeom prst="rect">
            <a:avLst/>
          </a:prstGeom>
          <a:noFill/>
          <a:ln>
            <a:noFill/>
          </a:ln>
        </p:spPr>
        <p:txBody>
          <a:bodyPr lIns="91425" tIns="91425" rIns="91425" bIns="91425" anchor="t" anchorCtr="0"/>
          <a:lstStyle>
            <a:lvl1pPr marL="0" marR="0" lvl="0" indent="152396" algn="l" rtl="0">
              <a:lnSpc>
                <a:spcPct val="115000"/>
              </a:lnSpc>
              <a:spcBef>
                <a:spcPts val="0"/>
              </a:spcBef>
              <a:spcAft>
                <a:spcPts val="2133"/>
              </a:spcAft>
              <a:buClr>
                <a:schemeClr val="dk2"/>
              </a:buClr>
              <a:buSzPct val="100000"/>
              <a:buFont typeface="Arial"/>
              <a:buChar char="●"/>
              <a:defRPr sz="2400" b="0" i="0" u="none" strike="noStrike" cap="none">
                <a:solidFill>
                  <a:schemeClr val="dk2"/>
                </a:solidFill>
                <a:latin typeface="Arial"/>
                <a:ea typeface="Arial"/>
                <a:cs typeface="Arial"/>
                <a:sym typeface="Arial"/>
              </a:defRPr>
            </a:lvl1pPr>
            <a:lvl2pPr marL="0" marR="0" lvl="1"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2pPr>
            <a:lvl3pPr marL="0" marR="0" lvl="2"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3pPr>
            <a:lvl4pPr marL="0" marR="0" lvl="3"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4pPr>
            <a:lvl5pPr marL="0" marR="0" lvl="4"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5pPr>
            <a:lvl6pPr marL="0" marR="0" lvl="5"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6pPr>
            <a:lvl7pPr marL="0" marR="0" lvl="6"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7pPr>
            <a:lvl8pPr marL="0" marR="0" lvl="7"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8pPr>
            <a:lvl9pPr marL="0" marR="0" lvl="8"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a:t>
            </a:fld>
            <a:endParaRPr lang="e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15601" y="2867800"/>
            <a:ext cx="11360799" cy="1122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Arial"/>
              <a:buNone/>
              <a:defRPr sz="4800" b="0" i="0" u="none" strike="noStrike" cap="none">
                <a:solidFill>
                  <a:schemeClr val="dk1"/>
                </a:solidFill>
                <a:latin typeface="Arial"/>
                <a:ea typeface="Arial"/>
                <a:cs typeface="Arial"/>
                <a:sym typeface="Arial"/>
              </a:defRPr>
            </a:lvl1pPr>
            <a:lvl2pPr lvl="1" indent="0" algn="ctr">
              <a:spcBef>
                <a:spcPts val="0"/>
              </a:spcBef>
              <a:buClr>
                <a:schemeClr val="dk1"/>
              </a:buClr>
              <a:buFont typeface="Arial"/>
              <a:buNone/>
              <a:defRPr sz="4800">
                <a:solidFill>
                  <a:schemeClr val="dk1"/>
                </a:solidFill>
              </a:defRPr>
            </a:lvl2pPr>
            <a:lvl3pPr lvl="2" indent="0" algn="ctr">
              <a:spcBef>
                <a:spcPts val="0"/>
              </a:spcBef>
              <a:buClr>
                <a:schemeClr val="dk1"/>
              </a:buClr>
              <a:buFont typeface="Arial"/>
              <a:buNone/>
              <a:defRPr sz="4800">
                <a:solidFill>
                  <a:schemeClr val="dk1"/>
                </a:solidFill>
              </a:defRPr>
            </a:lvl3pPr>
            <a:lvl4pPr lvl="3" indent="0" algn="ctr">
              <a:spcBef>
                <a:spcPts val="0"/>
              </a:spcBef>
              <a:buClr>
                <a:schemeClr val="dk1"/>
              </a:buClr>
              <a:buFont typeface="Arial"/>
              <a:buNone/>
              <a:defRPr sz="4800">
                <a:solidFill>
                  <a:schemeClr val="dk1"/>
                </a:solidFill>
              </a:defRPr>
            </a:lvl4pPr>
            <a:lvl5pPr lvl="4" indent="0" algn="ctr">
              <a:spcBef>
                <a:spcPts val="0"/>
              </a:spcBef>
              <a:buClr>
                <a:schemeClr val="dk1"/>
              </a:buClr>
              <a:buFont typeface="Arial"/>
              <a:buNone/>
              <a:defRPr sz="4800">
                <a:solidFill>
                  <a:schemeClr val="dk1"/>
                </a:solidFill>
              </a:defRPr>
            </a:lvl5pPr>
            <a:lvl6pPr lvl="5" indent="0" algn="ctr">
              <a:spcBef>
                <a:spcPts val="0"/>
              </a:spcBef>
              <a:buClr>
                <a:schemeClr val="dk1"/>
              </a:buClr>
              <a:buFont typeface="Arial"/>
              <a:buNone/>
              <a:defRPr sz="4800">
                <a:solidFill>
                  <a:schemeClr val="dk1"/>
                </a:solidFill>
              </a:defRPr>
            </a:lvl6pPr>
            <a:lvl7pPr lvl="6" indent="0" algn="ctr">
              <a:spcBef>
                <a:spcPts val="0"/>
              </a:spcBef>
              <a:buClr>
                <a:schemeClr val="dk1"/>
              </a:buClr>
              <a:buFont typeface="Arial"/>
              <a:buNone/>
              <a:defRPr sz="4800">
                <a:solidFill>
                  <a:schemeClr val="dk1"/>
                </a:solidFill>
              </a:defRPr>
            </a:lvl7pPr>
            <a:lvl8pPr lvl="7" indent="0" algn="ctr">
              <a:spcBef>
                <a:spcPts val="0"/>
              </a:spcBef>
              <a:buClr>
                <a:schemeClr val="dk1"/>
              </a:buClr>
              <a:buFont typeface="Arial"/>
              <a:buNone/>
              <a:defRPr sz="4800">
                <a:solidFill>
                  <a:schemeClr val="dk1"/>
                </a:solidFill>
              </a:defRPr>
            </a:lvl8pPr>
            <a:lvl9pPr lvl="8" indent="0" algn="ctr">
              <a:spcBef>
                <a:spcPts val="0"/>
              </a:spcBef>
              <a:buClr>
                <a:schemeClr val="dk1"/>
              </a:buClr>
              <a:buFont typeface="Arial"/>
              <a:buNone/>
              <a:defRPr sz="4800">
                <a:solidFill>
                  <a:schemeClr val="dk1"/>
                </a:solidFill>
              </a:defRPr>
            </a:lvl9pPr>
          </a:lstStyle>
          <a:p>
            <a:endParaRPr/>
          </a:p>
        </p:txBody>
      </p:sp>
      <p:sp>
        <p:nvSpPr>
          <p:cNvPr id="15" name="Shape 15"/>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D95A3077-3FA2-4F96-B39A-4DCC563BB06B}" type="datetimeFigureOut">
              <a:rPr lang="en-CA" smtClean="0"/>
              <a:t>2018-03-20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C4C46B-D42D-493A-8762-C3F10EFD2F2A}" type="slidenum">
              <a:rPr lang="en-CA" smtClean="0"/>
              <a:t>‹#›</a:t>
            </a:fld>
            <a:endParaRPr lang="en-CA"/>
          </a:p>
        </p:txBody>
      </p:sp>
    </p:spTree>
    <p:extLst>
      <p:ext uri="{BB962C8B-B14F-4D97-AF65-F5344CB8AC3E}">
        <p14:creationId xmlns:p14="http://schemas.microsoft.com/office/powerpoint/2010/main" val="3948976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1" y="593367"/>
            <a:ext cx="113607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733"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733">
                <a:solidFill>
                  <a:schemeClr val="dk1"/>
                </a:solidFill>
              </a:defRPr>
            </a:lvl2pPr>
            <a:lvl3pPr lvl="2" indent="0">
              <a:spcBef>
                <a:spcPts val="0"/>
              </a:spcBef>
              <a:buClr>
                <a:schemeClr val="dk1"/>
              </a:buClr>
              <a:buFont typeface="Arial"/>
              <a:buNone/>
              <a:defRPr sz="3733">
                <a:solidFill>
                  <a:schemeClr val="dk1"/>
                </a:solidFill>
              </a:defRPr>
            </a:lvl3pPr>
            <a:lvl4pPr lvl="3" indent="0">
              <a:spcBef>
                <a:spcPts val="0"/>
              </a:spcBef>
              <a:buClr>
                <a:schemeClr val="dk1"/>
              </a:buClr>
              <a:buFont typeface="Arial"/>
              <a:buNone/>
              <a:defRPr sz="3733">
                <a:solidFill>
                  <a:schemeClr val="dk1"/>
                </a:solidFill>
              </a:defRPr>
            </a:lvl4pPr>
            <a:lvl5pPr lvl="4" indent="0">
              <a:spcBef>
                <a:spcPts val="0"/>
              </a:spcBef>
              <a:buClr>
                <a:schemeClr val="dk1"/>
              </a:buClr>
              <a:buFont typeface="Arial"/>
              <a:buNone/>
              <a:defRPr sz="3733">
                <a:solidFill>
                  <a:schemeClr val="dk1"/>
                </a:solidFill>
              </a:defRPr>
            </a:lvl5pPr>
            <a:lvl6pPr lvl="5" indent="0">
              <a:spcBef>
                <a:spcPts val="0"/>
              </a:spcBef>
              <a:buClr>
                <a:schemeClr val="dk1"/>
              </a:buClr>
              <a:buFont typeface="Arial"/>
              <a:buNone/>
              <a:defRPr sz="3733">
                <a:solidFill>
                  <a:schemeClr val="dk1"/>
                </a:solidFill>
              </a:defRPr>
            </a:lvl6pPr>
            <a:lvl7pPr lvl="6" indent="0">
              <a:spcBef>
                <a:spcPts val="0"/>
              </a:spcBef>
              <a:buClr>
                <a:schemeClr val="dk1"/>
              </a:buClr>
              <a:buFont typeface="Arial"/>
              <a:buNone/>
              <a:defRPr sz="3733">
                <a:solidFill>
                  <a:schemeClr val="dk1"/>
                </a:solidFill>
              </a:defRPr>
            </a:lvl7pPr>
            <a:lvl8pPr lvl="7" indent="0">
              <a:spcBef>
                <a:spcPts val="0"/>
              </a:spcBef>
              <a:buClr>
                <a:schemeClr val="dk1"/>
              </a:buClr>
              <a:buFont typeface="Arial"/>
              <a:buNone/>
              <a:defRPr sz="3733">
                <a:solidFill>
                  <a:schemeClr val="dk1"/>
                </a:solidFill>
              </a:defRPr>
            </a:lvl8pPr>
            <a:lvl9pPr lvl="8" indent="0">
              <a:spcBef>
                <a:spcPts val="0"/>
              </a:spcBef>
              <a:buClr>
                <a:schemeClr val="dk1"/>
              </a:buClr>
              <a:buFont typeface="Arial"/>
              <a:buNone/>
              <a:defRPr sz="3733">
                <a:solidFill>
                  <a:schemeClr val="dk1"/>
                </a:solidFill>
              </a:defRPr>
            </a:lvl9pPr>
          </a:lstStyle>
          <a:p>
            <a:endParaRPr/>
          </a:p>
        </p:txBody>
      </p:sp>
      <p:sp>
        <p:nvSpPr>
          <p:cNvPr id="18" name="Shape 18"/>
          <p:cNvSpPr txBox="1">
            <a:spLocks noGrp="1"/>
          </p:cNvSpPr>
          <p:nvPr>
            <p:ph type="body" idx="1"/>
          </p:nvPr>
        </p:nvSpPr>
        <p:spPr>
          <a:xfrm>
            <a:off x="415601" y="1536633"/>
            <a:ext cx="5333199" cy="4555200"/>
          </a:xfrm>
          <a:prstGeom prst="rect">
            <a:avLst/>
          </a:prstGeom>
          <a:noFill/>
          <a:ln>
            <a:noFill/>
          </a:ln>
        </p:spPr>
        <p:txBody>
          <a:bodyPr lIns="91425" tIns="91425" rIns="91425" bIns="91425" anchor="t" anchorCtr="0"/>
          <a:lstStyle>
            <a:lvl1pPr marL="0" marR="0" lvl="0"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1pPr>
            <a:lvl2pPr marL="0" marR="0" lvl="1"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2pPr>
            <a:lvl3pPr marL="0" marR="0" lvl="2"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3pPr>
            <a:lvl4pPr marL="0" marR="0" lvl="3"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4pPr>
            <a:lvl5pPr marL="0" marR="0" lvl="4"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5pPr>
            <a:lvl6pPr marL="0" marR="0" lvl="5"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6pPr>
            <a:lvl7pPr marL="0" marR="0" lvl="6"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7pPr>
            <a:lvl8pPr marL="0" marR="0" lvl="7"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8pPr>
            <a:lvl9pPr marL="0" marR="0" lvl="8"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19" name="Shape 19"/>
          <p:cNvSpPr txBox="1">
            <a:spLocks noGrp="1"/>
          </p:cNvSpPr>
          <p:nvPr>
            <p:ph type="body" idx="2"/>
          </p:nvPr>
        </p:nvSpPr>
        <p:spPr>
          <a:xfrm>
            <a:off x="6443201" y="1536633"/>
            <a:ext cx="5333199" cy="4555200"/>
          </a:xfrm>
          <a:prstGeom prst="rect">
            <a:avLst/>
          </a:prstGeom>
          <a:noFill/>
          <a:ln>
            <a:noFill/>
          </a:ln>
        </p:spPr>
        <p:txBody>
          <a:bodyPr lIns="91425" tIns="91425" rIns="91425" bIns="91425" anchor="t" anchorCtr="0"/>
          <a:lstStyle>
            <a:lvl1pPr marL="0" marR="0" lvl="0"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1pPr>
            <a:lvl2pPr marL="0" marR="0" lvl="1"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2pPr>
            <a:lvl3pPr marL="0" marR="0" lvl="2"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3pPr>
            <a:lvl4pPr marL="0" marR="0" lvl="3"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4pPr>
            <a:lvl5pPr marL="0" marR="0" lvl="4"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5pPr>
            <a:lvl6pPr marL="0" marR="0" lvl="5"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6pPr>
            <a:lvl7pPr marL="0" marR="0" lvl="6"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7pPr>
            <a:lvl8pPr marL="0" marR="0" lvl="7"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8pPr>
            <a:lvl9pPr marL="0" marR="0" lvl="8"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a:t>
            </a:fld>
            <a:endParaRPr lang="e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15601" y="593367"/>
            <a:ext cx="113607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733"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733">
                <a:solidFill>
                  <a:schemeClr val="dk1"/>
                </a:solidFill>
              </a:defRPr>
            </a:lvl2pPr>
            <a:lvl3pPr lvl="2" indent="0">
              <a:spcBef>
                <a:spcPts val="0"/>
              </a:spcBef>
              <a:buClr>
                <a:schemeClr val="dk1"/>
              </a:buClr>
              <a:buFont typeface="Arial"/>
              <a:buNone/>
              <a:defRPr sz="3733">
                <a:solidFill>
                  <a:schemeClr val="dk1"/>
                </a:solidFill>
              </a:defRPr>
            </a:lvl3pPr>
            <a:lvl4pPr lvl="3" indent="0">
              <a:spcBef>
                <a:spcPts val="0"/>
              </a:spcBef>
              <a:buClr>
                <a:schemeClr val="dk1"/>
              </a:buClr>
              <a:buFont typeface="Arial"/>
              <a:buNone/>
              <a:defRPr sz="3733">
                <a:solidFill>
                  <a:schemeClr val="dk1"/>
                </a:solidFill>
              </a:defRPr>
            </a:lvl4pPr>
            <a:lvl5pPr lvl="4" indent="0">
              <a:spcBef>
                <a:spcPts val="0"/>
              </a:spcBef>
              <a:buClr>
                <a:schemeClr val="dk1"/>
              </a:buClr>
              <a:buFont typeface="Arial"/>
              <a:buNone/>
              <a:defRPr sz="3733">
                <a:solidFill>
                  <a:schemeClr val="dk1"/>
                </a:solidFill>
              </a:defRPr>
            </a:lvl5pPr>
            <a:lvl6pPr lvl="5" indent="0">
              <a:spcBef>
                <a:spcPts val="0"/>
              </a:spcBef>
              <a:buClr>
                <a:schemeClr val="dk1"/>
              </a:buClr>
              <a:buFont typeface="Arial"/>
              <a:buNone/>
              <a:defRPr sz="3733">
                <a:solidFill>
                  <a:schemeClr val="dk1"/>
                </a:solidFill>
              </a:defRPr>
            </a:lvl6pPr>
            <a:lvl7pPr lvl="6" indent="0">
              <a:spcBef>
                <a:spcPts val="0"/>
              </a:spcBef>
              <a:buClr>
                <a:schemeClr val="dk1"/>
              </a:buClr>
              <a:buFont typeface="Arial"/>
              <a:buNone/>
              <a:defRPr sz="3733">
                <a:solidFill>
                  <a:schemeClr val="dk1"/>
                </a:solidFill>
              </a:defRPr>
            </a:lvl7pPr>
            <a:lvl8pPr lvl="7" indent="0">
              <a:spcBef>
                <a:spcPts val="0"/>
              </a:spcBef>
              <a:buClr>
                <a:schemeClr val="dk1"/>
              </a:buClr>
              <a:buFont typeface="Arial"/>
              <a:buNone/>
              <a:defRPr sz="3733">
                <a:solidFill>
                  <a:schemeClr val="dk1"/>
                </a:solidFill>
              </a:defRPr>
            </a:lvl8pPr>
            <a:lvl9pPr lvl="8" indent="0">
              <a:spcBef>
                <a:spcPts val="0"/>
              </a:spcBef>
              <a:buClr>
                <a:schemeClr val="dk1"/>
              </a:buClr>
              <a:buFont typeface="Arial"/>
              <a:buNone/>
              <a:defRPr sz="3733">
                <a:solidFill>
                  <a:schemeClr val="dk1"/>
                </a:solidFill>
              </a:defRPr>
            </a:lvl9pPr>
          </a:lstStyle>
          <a:p>
            <a:endParaRPr/>
          </a:p>
        </p:txBody>
      </p:sp>
      <p:sp>
        <p:nvSpPr>
          <p:cNvPr id="23" name="Shape 23"/>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a:t>
            </a:fld>
            <a:endParaRPr lang="e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15601" y="740801"/>
            <a:ext cx="3743999" cy="10075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200">
                <a:solidFill>
                  <a:schemeClr val="dk1"/>
                </a:solidFill>
              </a:defRPr>
            </a:lvl2pPr>
            <a:lvl3pPr lvl="2" indent="0">
              <a:spcBef>
                <a:spcPts val="0"/>
              </a:spcBef>
              <a:buClr>
                <a:schemeClr val="dk1"/>
              </a:buClr>
              <a:buFont typeface="Arial"/>
              <a:buNone/>
              <a:defRPr sz="3200">
                <a:solidFill>
                  <a:schemeClr val="dk1"/>
                </a:solidFill>
              </a:defRPr>
            </a:lvl3pPr>
            <a:lvl4pPr lvl="3" indent="0">
              <a:spcBef>
                <a:spcPts val="0"/>
              </a:spcBef>
              <a:buClr>
                <a:schemeClr val="dk1"/>
              </a:buClr>
              <a:buFont typeface="Arial"/>
              <a:buNone/>
              <a:defRPr sz="3200">
                <a:solidFill>
                  <a:schemeClr val="dk1"/>
                </a:solidFill>
              </a:defRPr>
            </a:lvl4pPr>
            <a:lvl5pPr lvl="4" indent="0">
              <a:spcBef>
                <a:spcPts val="0"/>
              </a:spcBef>
              <a:buClr>
                <a:schemeClr val="dk1"/>
              </a:buClr>
              <a:buFont typeface="Arial"/>
              <a:buNone/>
              <a:defRPr sz="3200">
                <a:solidFill>
                  <a:schemeClr val="dk1"/>
                </a:solidFill>
              </a:defRPr>
            </a:lvl5pPr>
            <a:lvl6pPr lvl="5" indent="0">
              <a:spcBef>
                <a:spcPts val="0"/>
              </a:spcBef>
              <a:buClr>
                <a:schemeClr val="dk1"/>
              </a:buClr>
              <a:buFont typeface="Arial"/>
              <a:buNone/>
              <a:defRPr sz="3200">
                <a:solidFill>
                  <a:schemeClr val="dk1"/>
                </a:solidFill>
              </a:defRPr>
            </a:lvl6pPr>
            <a:lvl7pPr lvl="6" indent="0">
              <a:spcBef>
                <a:spcPts val="0"/>
              </a:spcBef>
              <a:buClr>
                <a:schemeClr val="dk1"/>
              </a:buClr>
              <a:buFont typeface="Arial"/>
              <a:buNone/>
              <a:defRPr sz="3200">
                <a:solidFill>
                  <a:schemeClr val="dk1"/>
                </a:solidFill>
              </a:defRPr>
            </a:lvl7pPr>
            <a:lvl8pPr lvl="7" indent="0">
              <a:spcBef>
                <a:spcPts val="0"/>
              </a:spcBef>
              <a:buClr>
                <a:schemeClr val="dk1"/>
              </a:buClr>
              <a:buFont typeface="Arial"/>
              <a:buNone/>
              <a:defRPr sz="3200">
                <a:solidFill>
                  <a:schemeClr val="dk1"/>
                </a:solidFill>
              </a:defRPr>
            </a:lvl8pPr>
            <a:lvl9pPr lvl="8" indent="0">
              <a:spcBef>
                <a:spcPts val="0"/>
              </a:spcBef>
              <a:buClr>
                <a:schemeClr val="dk1"/>
              </a:buClr>
              <a:buFont typeface="Arial"/>
              <a:buNone/>
              <a:defRPr sz="3200">
                <a:solidFill>
                  <a:schemeClr val="dk1"/>
                </a:solidFill>
              </a:defRPr>
            </a:lvl9pPr>
          </a:lstStyle>
          <a:p>
            <a:endParaRPr/>
          </a:p>
        </p:txBody>
      </p:sp>
      <p:sp>
        <p:nvSpPr>
          <p:cNvPr id="26" name="Shape 26"/>
          <p:cNvSpPr txBox="1">
            <a:spLocks noGrp="1"/>
          </p:cNvSpPr>
          <p:nvPr>
            <p:ph type="body" idx="1"/>
          </p:nvPr>
        </p:nvSpPr>
        <p:spPr>
          <a:xfrm>
            <a:off x="415601" y="1852800"/>
            <a:ext cx="3743999" cy="4239200"/>
          </a:xfrm>
          <a:prstGeom prst="rect">
            <a:avLst/>
          </a:prstGeom>
          <a:noFill/>
          <a:ln>
            <a:noFill/>
          </a:ln>
        </p:spPr>
        <p:txBody>
          <a:bodyPr lIns="91425" tIns="91425" rIns="91425" bIns="91425" anchor="t" anchorCtr="0"/>
          <a:lstStyle>
            <a:lvl1pPr marL="0" marR="0" lvl="0"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1pPr>
            <a:lvl2pPr marL="0" marR="0" lvl="1"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2pPr>
            <a:lvl3pPr marL="0" marR="0" lvl="2"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3pPr>
            <a:lvl4pPr marL="0" marR="0" lvl="3"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4pPr>
            <a:lvl5pPr marL="0" marR="0" lvl="4"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5pPr>
            <a:lvl6pPr marL="0" marR="0" lvl="5"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6pPr>
            <a:lvl7pPr marL="0" marR="0" lvl="6"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7pPr>
            <a:lvl8pPr marL="0" marR="0" lvl="7"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8pPr>
            <a:lvl9pPr marL="0" marR="0" lvl="8" indent="101597" algn="l" rtl="0">
              <a:lnSpc>
                <a:spcPct val="115000"/>
              </a:lnSpc>
              <a:spcBef>
                <a:spcPts val="0"/>
              </a:spcBef>
              <a:spcAft>
                <a:spcPts val="2133"/>
              </a:spcAft>
              <a:buClr>
                <a:schemeClr val="dk2"/>
              </a:buClr>
              <a:buSzPct val="1000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a:t>
            </a:fld>
            <a:endParaRPr lang="e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Main poin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653667" y="600200"/>
            <a:ext cx="8490400" cy="54544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Arial"/>
              <a:buNone/>
              <a:defRPr sz="64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6400">
                <a:solidFill>
                  <a:schemeClr val="dk1"/>
                </a:solidFill>
              </a:defRPr>
            </a:lvl2pPr>
            <a:lvl3pPr lvl="2" indent="0">
              <a:spcBef>
                <a:spcPts val="0"/>
              </a:spcBef>
              <a:buClr>
                <a:schemeClr val="dk1"/>
              </a:buClr>
              <a:buFont typeface="Arial"/>
              <a:buNone/>
              <a:defRPr sz="6400">
                <a:solidFill>
                  <a:schemeClr val="dk1"/>
                </a:solidFill>
              </a:defRPr>
            </a:lvl3pPr>
            <a:lvl4pPr lvl="3" indent="0">
              <a:spcBef>
                <a:spcPts val="0"/>
              </a:spcBef>
              <a:buClr>
                <a:schemeClr val="dk1"/>
              </a:buClr>
              <a:buFont typeface="Arial"/>
              <a:buNone/>
              <a:defRPr sz="6400">
                <a:solidFill>
                  <a:schemeClr val="dk1"/>
                </a:solidFill>
              </a:defRPr>
            </a:lvl4pPr>
            <a:lvl5pPr lvl="4" indent="0">
              <a:spcBef>
                <a:spcPts val="0"/>
              </a:spcBef>
              <a:buClr>
                <a:schemeClr val="dk1"/>
              </a:buClr>
              <a:buFont typeface="Arial"/>
              <a:buNone/>
              <a:defRPr sz="6400">
                <a:solidFill>
                  <a:schemeClr val="dk1"/>
                </a:solidFill>
              </a:defRPr>
            </a:lvl5pPr>
            <a:lvl6pPr lvl="5" indent="0">
              <a:spcBef>
                <a:spcPts val="0"/>
              </a:spcBef>
              <a:buClr>
                <a:schemeClr val="dk1"/>
              </a:buClr>
              <a:buFont typeface="Arial"/>
              <a:buNone/>
              <a:defRPr sz="6400">
                <a:solidFill>
                  <a:schemeClr val="dk1"/>
                </a:solidFill>
              </a:defRPr>
            </a:lvl6pPr>
            <a:lvl7pPr lvl="6" indent="0">
              <a:spcBef>
                <a:spcPts val="0"/>
              </a:spcBef>
              <a:buClr>
                <a:schemeClr val="dk1"/>
              </a:buClr>
              <a:buFont typeface="Arial"/>
              <a:buNone/>
              <a:defRPr sz="6400">
                <a:solidFill>
                  <a:schemeClr val="dk1"/>
                </a:solidFill>
              </a:defRPr>
            </a:lvl7pPr>
            <a:lvl8pPr lvl="7" indent="0">
              <a:spcBef>
                <a:spcPts val="0"/>
              </a:spcBef>
              <a:buClr>
                <a:schemeClr val="dk1"/>
              </a:buClr>
              <a:buFont typeface="Arial"/>
              <a:buNone/>
              <a:defRPr sz="6400">
                <a:solidFill>
                  <a:schemeClr val="dk1"/>
                </a:solidFill>
              </a:defRPr>
            </a:lvl8pPr>
            <a:lvl9pPr lvl="8" indent="0">
              <a:spcBef>
                <a:spcPts val="0"/>
              </a:spcBef>
              <a:buClr>
                <a:schemeClr val="dk1"/>
              </a:buClr>
              <a:buFont typeface="Arial"/>
              <a:buNone/>
              <a:defRPr sz="6400">
                <a:solidFill>
                  <a:schemeClr val="dk1"/>
                </a:solidFill>
              </a:defRPr>
            </a:lvl9pPr>
          </a:lstStyle>
          <a:p>
            <a:endParaRPr/>
          </a:p>
        </p:txBody>
      </p:sp>
      <p:sp>
        <p:nvSpPr>
          <p:cNvPr id="30" name="Shape 30"/>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a:t>
            </a:fld>
            <a:endParaRPr lang="e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1"/>
        <p:cNvGrpSpPr/>
        <p:nvPr/>
      </p:nvGrpSpPr>
      <p:grpSpPr>
        <a:xfrm>
          <a:off x="0" y="0"/>
          <a:ext cx="0" cy="0"/>
          <a:chOff x="0" y="0"/>
          <a:chExt cx="0" cy="0"/>
        </a:xfrm>
      </p:grpSpPr>
      <p:sp>
        <p:nvSpPr>
          <p:cNvPr id="32" name="Shape 32"/>
          <p:cNvSpPr/>
          <p:nvPr/>
        </p:nvSpPr>
        <p:spPr>
          <a:xfrm>
            <a:off x="6096000" y="-166"/>
            <a:ext cx="6096000" cy="6857999"/>
          </a:xfrm>
          <a:prstGeom prst="rect">
            <a:avLst/>
          </a:prstGeom>
          <a:solidFill>
            <a:schemeClr val="lt2"/>
          </a:solidFill>
          <a:ln>
            <a:noFill/>
          </a:ln>
        </p:spPr>
        <p:txBody>
          <a:bodyPr lIns="121900" tIns="121900" rIns="121900" bIns="121900" anchor="ctr" anchorCtr="0">
            <a:noAutofit/>
          </a:bodyPr>
          <a:lstStyle/>
          <a:p>
            <a:pPr>
              <a:buClr>
                <a:srgbClr val="000000"/>
              </a:buClr>
              <a:buFont typeface="Arial"/>
              <a:buNone/>
            </a:pPr>
            <a:endParaRPr sz="1867" kern="0">
              <a:solidFill>
                <a:srgbClr val="000000"/>
              </a:solidFill>
              <a:ea typeface="Arial"/>
              <a:cs typeface="Arial"/>
              <a:sym typeface="Arial"/>
            </a:endParaRPr>
          </a:p>
        </p:txBody>
      </p:sp>
      <p:sp>
        <p:nvSpPr>
          <p:cNvPr id="33" name="Shape 33"/>
          <p:cNvSpPr txBox="1">
            <a:spLocks noGrp="1"/>
          </p:cNvSpPr>
          <p:nvPr>
            <p:ph type="title"/>
          </p:nvPr>
        </p:nvSpPr>
        <p:spPr>
          <a:xfrm>
            <a:off x="354001" y="1644233"/>
            <a:ext cx="5393599" cy="19764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5600" b="0" i="0" u="none" strike="noStrike" cap="none">
                <a:solidFill>
                  <a:schemeClr val="dk1"/>
                </a:solidFill>
                <a:latin typeface="Arial"/>
                <a:ea typeface="Arial"/>
                <a:cs typeface="Arial"/>
                <a:sym typeface="Arial"/>
              </a:defRPr>
            </a:lvl1pPr>
            <a:lvl2pPr lvl="1" indent="0" algn="ctr">
              <a:spcBef>
                <a:spcPts val="0"/>
              </a:spcBef>
              <a:buClr>
                <a:schemeClr val="dk1"/>
              </a:buClr>
              <a:buFont typeface="Arial"/>
              <a:buNone/>
              <a:defRPr sz="5600">
                <a:solidFill>
                  <a:schemeClr val="dk1"/>
                </a:solidFill>
              </a:defRPr>
            </a:lvl2pPr>
            <a:lvl3pPr lvl="2" indent="0" algn="ctr">
              <a:spcBef>
                <a:spcPts val="0"/>
              </a:spcBef>
              <a:buClr>
                <a:schemeClr val="dk1"/>
              </a:buClr>
              <a:buFont typeface="Arial"/>
              <a:buNone/>
              <a:defRPr sz="5600">
                <a:solidFill>
                  <a:schemeClr val="dk1"/>
                </a:solidFill>
              </a:defRPr>
            </a:lvl3pPr>
            <a:lvl4pPr lvl="3" indent="0" algn="ctr">
              <a:spcBef>
                <a:spcPts val="0"/>
              </a:spcBef>
              <a:buClr>
                <a:schemeClr val="dk1"/>
              </a:buClr>
              <a:buFont typeface="Arial"/>
              <a:buNone/>
              <a:defRPr sz="5600">
                <a:solidFill>
                  <a:schemeClr val="dk1"/>
                </a:solidFill>
              </a:defRPr>
            </a:lvl4pPr>
            <a:lvl5pPr lvl="4" indent="0" algn="ctr">
              <a:spcBef>
                <a:spcPts val="0"/>
              </a:spcBef>
              <a:buClr>
                <a:schemeClr val="dk1"/>
              </a:buClr>
              <a:buFont typeface="Arial"/>
              <a:buNone/>
              <a:defRPr sz="5600">
                <a:solidFill>
                  <a:schemeClr val="dk1"/>
                </a:solidFill>
              </a:defRPr>
            </a:lvl5pPr>
            <a:lvl6pPr lvl="5" indent="0" algn="ctr">
              <a:spcBef>
                <a:spcPts val="0"/>
              </a:spcBef>
              <a:buClr>
                <a:schemeClr val="dk1"/>
              </a:buClr>
              <a:buFont typeface="Arial"/>
              <a:buNone/>
              <a:defRPr sz="5600">
                <a:solidFill>
                  <a:schemeClr val="dk1"/>
                </a:solidFill>
              </a:defRPr>
            </a:lvl6pPr>
            <a:lvl7pPr lvl="6" indent="0" algn="ctr">
              <a:spcBef>
                <a:spcPts val="0"/>
              </a:spcBef>
              <a:buClr>
                <a:schemeClr val="dk1"/>
              </a:buClr>
              <a:buFont typeface="Arial"/>
              <a:buNone/>
              <a:defRPr sz="5600">
                <a:solidFill>
                  <a:schemeClr val="dk1"/>
                </a:solidFill>
              </a:defRPr>
            </a:lvl7pPr>
            <a:lvl8pPr lvl="7" indent="0" algn="ctr">
              <a:spcBef>
                <a:spcPts val="0"/>
              </a:spcBef>
              <a:buClr>
                <a:schemeClr val="dk1"/>
              </a:buClr>
              <a:buFont typeface="Arial"/>
              <a:buNone/>
              <a:defRPr sz="5600">
                <a:solidFill>
                  <a:schemeClr val="dk1"/>
                </a:solidFill>
              </a:defRPr>
            </a:lvl8pPr>
            <a:lvl9pPr lvl="8" indent="0" algn="ctr">
              <a:spcBef>
                <a:spcPts val="0"/>
              </a:spcBef>
              <a:buClr>
                <a:schemeClr val="dk1"/>
              </a:buClr>
              <a:buFont typeface="Arial"/>
              <a:buNone/>
              <a:defRPr sz="5600">
                <a:solidFill>
                  <a:schemeClr val="dk1"/>
                </a:solidFill>
              </a:defRPr>
            </a:lvl9pPr>
          </a:lstStyle>
          <a:p>
            <a:endParaRPr/>
          </a:p>
        </p:txBody>
      </p:sp>
      <p:sp>
        <p:nvSpPr>
          <p:cNvPr id="34" name="Shape 34"/>
          <p:cNvSpPr txBox="1">
            <a:spLocks noGrp="1"/>
          </p:cNvSpPr>
          <p:nvPr>
            <p:ph type="subTitle" idx="1"/>
          </p:nvPr>
        </p:nvSpPr>
        <p:spPr>
          <a:xfrm>
            <a:off x="354001" y="3737433"/>
            <a:ext cx="5393599" cy="16468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1pPr>
            <a:lvl2pPr marL="0" marR="0" lvl="1"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9pPr>
          </a:lstStyle>
          <a:p>
            <a:endParaRPr/>
          </a:p>
        </p:txBody>
      </p:sp>
      <p:sp>
        <p:nvSpPr>
          <p:cNvPr id="35" name="Shape 35"/>
          <p:cNvSpPr txBox="1">
            <a:spLocks noGrp="1"/>
          </p:cNvSpPr>
          <p:nvPr>
            <p:ph type="body" idx="2"/>
          </p:nvPr>
        </p:nvSpPr>
        <p:spPr>
          <a:xfrm>
            <a:off x="6586000" y="965434"/>
            <a:ext cx="5116000" cy="4926799"/>
          </a:xfrm>
          <a:prstGeom prst="rect">
            <a:avLst/>
          </a:prstGeom>
          <a:noFill/>
          <a:ln>
            <a:noFill/>
          </a:ln>
        </p:spPr>
        <p:txBody>
          <a:bodyPr lIns="91425" tIns="91425" rIns="91425" bIns="91425" anchor="ctr" anchorCtr="0"/>
          <a:lstStyle>
            <a:lvl1pPr marL="0" marR="0" lvl="0" indent="152396" algn="l" rtl="0">
              <a:lnSpc>
                <a:spcPct val="115000"/>
              </a:lnSpc>
              <a:spcBef>
                <a:spcPts val="0"/>
              </a:spcBef>
              <a:spcAft>
                <a:spcPts val="2133"/>
              </a:spcAft>
              <a:buClr>
                <a:schemeClr val="dk2"/>
              </a:buClr>
              <a:buSzPct val="100000"/>
              <a:buFont typeface="Arial"/>
              <a:buChar char="●"/>
              <a:defRPr sz="2400" b="0" i="0" u="none" strike="noStrike" cap="none">
                <a:solidFill>
                  <a:schemeClr val="dk2"/>
                </a:solidFill>
                <a:latin typeface="Arial"/>
                <a:ea typeface="Arial"/>
                <a:cs typeface="Arial"/>
                <a:sym typeface="Arial"/>
              </a:defRPr>
            </a:lvl1pPr>
            <a:lvl2pPr marL="0" marR="0" lvl="1"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2pPr>
            <a:lvl3pPr marL="0" marR="0" lvl="2"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3pPr>
            <a:lvl4pPr marL="0" marR="0" lvl="3"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4pPr>
            <a:lvl5pPr marL="0" marR="0" lvl="4"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5pPr>
            <a:lvl6pPr marL="0" marR="0" lvl="5"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6pPr>
            <a:lvl7pPr marL="0" marR="0" lvl="6"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7pPr>
            <a:lvl8pPr marL="0" marR="0" lvl="7"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8pPr>
            <a:lvl9pPr marL="0" marR="0" lvl="8"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a:t>
            </a:fld>
            <a:endParaRPr lang="e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Caption">
    <p:spTree>
      <p:nvGrpSpPr>
        <p:cNvPr id="1" name="Shape 37"/>
        <p:cNvGrpSpPr/>
        <p:nvPr/>
      </p:nvGrpSpPr>
      <p:grpSpPr>
        <a:xfrm>
          <a:off x="0" y="0"/>
          <a:ext cx="0" cy="0"/>
          <a:chOff x="0" y="0"/>
          <a:chExt cx="0" cy="0"/>
        </a:xfrm>
      </p:grpSpPr>
      <p:sp>
        <p:nvSpPr>
          <p:cNvPr id="38" name="Shape 38"/>
          <p:cNvSpPr txBox="1">
            <a:spLocks noGrp="1"/>
          </p:cNvSpPr>
          <p:nvPr>
            <p:ph type="body" idx="1"/>
          </p:nvPr>
        </p:nvSpPr>
        <p:spPr>
          <a:xfrm>
            <a:off x="415600" y="5640767"/>
            <a:ext cx="7998400" cy="8068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Arial"/>
              <a:buNone/>
              <a:defRPr sz="2400" b="0" i="0" u="none" strike="noStrike" cap="none">
                <a:solidFill>
                  <a:schemeClr val="dk2"/>
                </a:solidFill>
                <a:latin typeface="Arial"/>
                <a:ea typeface="Arial"/>
                <a:cs typeface="Arial"/>
                <a:sym typeface="Arial"/>
              </a:defRPr>
            </a:lvl1pPr>
            <a:lvl2pPr marL="0" marR="0" lvl="1"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2pPr>
            <a:lvl3pPr marL="0" marR="0" lvl="2"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3pPr>
            <a:lvl4pPr marL="0" marR="0" lvl="3"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4pPr>
            <a:lvl5pPr marL="0" marR="0" lvl="4"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5pPr>
            <a:lvl6pPr marL="0" marR="0" lvl="5"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6pPr>
            <a:lvl7pPr marL="0" marR="0" lvl="6"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7pPr>
            <a:lvl8pPr marL="0" marR="0" lvl="7"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8pPr>
            <a:lvl9pPr marL="0" marR="0" lvl="8"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9" name="Shape 39"/>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a:t>
            </a:fld>
            <a:endParaRPr lang="e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Big number">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15601" y="1474833"/>
            <a:ext cx="11360799" cy="26180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16000" b="0" i="0" u="none" strike="noStrike" cap="none">
                <a:solidFill>
                  <a:schemeClr val="dk1"/>
                </a:solidFill>
                <a:latin typeface="Arial"/>
                <a:ea typeface="Arial"/>
                <a:cs typeface="Arial"/>
                <a:sym typeface="Arial"/>
              </a:defRPr>
            </a:lvl1pPr>
            <a:lvl2pPr lvl="1" indent="0" algn="ctr">
              <a:spcBef>
                <a:spcPts val="0"/>
              </a:spcBef>
              <a:buClr>
                <a:schemeClr val="dk1"/>
              </a:buClr>
              <a:buFont typeface="Arial"/>
              <a:buNone/>
              <a:defRPr sz="16000">
                <a:solidFill>
                  <a:schemeClr val="dk1"/>
                </a:solidFill>
              </a:defRPr>
            </a:lvl2pPr>
            <a:lvl3pPr lvl="2" indent="0" algn="ctr">
              <a:spcBef>
                <a:spcPts val="0"/>
              </a:spcBef>
              <a:buClr>
                <a:schemeClr val="dk1"/>
              </a:buClr>
              <a:buFont typeface="Arial"/>
              <a:buNone/>
              <a:defRPr sz="16000">
                <a:solidFill>
                  <a:schemeClr val="dk1"/>
                </a:solidFill>
              </a:defRPr>
            </a:lvl3pPr>
            <a:lvl4pPr lvl="3" indent="0" algn="ctr">
              <a:spcBef>
                <a:spcPts val="0"/>
              </a:spcBef>
              <a:buClr>
                <a:schemeClr val="dk1"/>
              </a:buClr>
              <a:buFont typeface="Arial"/>
              <a:buNone/>
              <a:defRPr sz="16000">
                <a:solidFill>
                  <a:schemeClr val="dk1"/>
                </a:solidFill>
              </a:defRPr>
            </a:lvl4pPr>
            <a:lvl5pPr lvl="4" indent="0" algn="ctr">
              <a:spcBef>
                <a:spcPts val="0"/>
              </a:spcBef>
              <a:buClr>
                <a:schemeClr val="dk1"/>
              </a:buClr>
              <a:buFont typeface="Arial"/>
              <a:buNone/>
              <a:defRPr sz="16000">
                <a:solidFill>
                  <a:schemeClr val="dk1"/>
                </a:solidFill>
              </a:defRPr>
            </a:lvl5pPr>
            <a:lvl6pPr lvl="5" indent="0" algn="ctr">
              <a:spcBef>
                <a:spcPts val="0"/>
              </a:spcBef>
              <a:buClr>
                <a:schemeClr val="dk1"/>
              </a:buClr>
              <a:buFont typeface="Arial"/>
              <a:buNone/>
              <a:defRPr sz="16000">
                <a:solidFill>
                  <a:schemeClr val="dk1"/>
                </a:solidFill>
              </a:defRPr>
            </a:lvl6pPr>
            <a:lvl7pPr lvl="6" indent="0" algn="ctr">
              <a:spcBef>
                <a:spcPts val="0"/>
              </a:spcBef>
              <a:buClr>
                <a:schemeClr val="dk1"/>
              </a:buClr>
              <a:buFont typeface="Arial"/>
              <a:buNone/>
              <a:defRPr sz="16000">
                <a:solidFill>
                  <a:schemeClr val="dk1"/>
                </a:solidFill>
              </a:defRPr>
            </a:lvl7pPr>
            <a:lvl8pPr lvl="7" indent="0" algn="ctr">
              <a:spcBef>
                <a:spcPts val="0"/>
              </a:spcBef>
              <a:buClr>
                <a:schemeClr val="dk1"/>
              </a:buClr>
              <a:buFont typeface="Arial"/>
              <a:buNone/>
              <a:defRPr sz="16000">
                <a:solidFill>
                  <a:schemeClr val="dk1"/>
                </a:solidFill>
              </a:defRPr>
            </a:lvl8pPr>
            <a:lvl9pPr lvl="8" indent="0" algn="ctr">
              <a:spcBef>
                <a:spcPts val="0"/>
              </a:spcBef>
              <a:buClr>
                <a:schemeClr val="dk1"/>
              </a:buClr>
              <a:buFont typeface="Arial"/>
              <a:buNone/>
              <a:defRPr sz="16000">
                <a:solidFill>
                  <a:schemeClr val="dk1"/>
                </a:solidFill>
              </a:defRPr>
            </a:lvl9pPr>
          </a:lstStyle>
          <a:p>
            <a:endParaRPr/>
          </a:p>
        </p:txBody>
      </p:sp>
      <p:sp>
        <p:nvSpPr>
          <p:cNvPr id="42" name="Shape 42"/>
          <p:cNvSpPr txBox="1">
            <a:spLocks noGrp="1"/>
          </p:cNvSpPr>
          <p:nvPr>
            <p:ph type="body" idx="1"/>
          </p:nvPr>
        </p:nvSpPr>
        <p:spPr>
          <a:xfrm>
            <a:off x="415601" y="4202967"/>
            <a:ext cx="11360799" cy="1734400"/>
          </a:xfrm>
          <a:prstGeom prst="rect">
            <a:avLst/>
          </a:prstGeom>
          <a:noFill/>
          <a:ln>
            <a:noFill/>
          </a:ln>
        </p:spPr>
        <p:txBody>
          <a:bodyPr lIns="91425" tIns="91425" rIns="91425" bIns="91425" anchor="t" anchorCtr="0"/>
          <a:lstStyle>
            <a:lvl1pPr marL="0" marR="0" lvl="0" indent="152396" algn="ctr" rtl="0">
              <a:lnSpc>
                <a:spcPct val="115000"/>
              </a:lnSpc>
              <a:spcBef>
                <a:spcPts val="0"/>
              </a:spcBef>
              <a:spcAft>
                <a:spcPts val="2133"/>
              </a:spcAft>
              <a:buClr>
                <a:schemeClr val="dk2"/>
              </a:buClr>
              <a:buSzPct val="100000"/>
              <a:buFont typeface="Arial"/>
              <a:buChar char="●"/>
              <a:defRPr sz="2400" b="0" i="0" u="none" strike="noStrike" cap="none">
                <a:solidFill>
                  <a:schemeClr val="dk2"/>
                </a:solidFill>
                <a:latin typeface="Arial"/>
                <a:ea typeface="Arial"/>
                <a:cs typeface="Arial"/>
                <a:sym typeface="Arial"/>
              </a:defRPr>
            </a:lvl1pPr>
            <a:lvl2pPr marL="0" marR="0" lvl="1" indent="118530" algn="ctr"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2pPr>
            <a:lvl3pPr marL="0" marR="0" lvl="2" indent="118530" algn="ctr"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3pPr>
            <a:lvl4pPr marL="0" marR="0" lvl="3" indent="118530" algn="ctr"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4pPr>
            <a:lvl5pPr marL="0" marR="0" lvl="4" indent="118530" algn="ctr"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5pPr>
            <a:lvl6pPr marL="0" marR="0" lvl="5" indent="118530" algn="ctr"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6pPr>
            <a:lvl7pPr marL="0" marR="0" lvl="6" indent="118530" algn="ctr"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7pPr>
            <a:lvl8pPr marL="0" marR="0" lvl="7" indent="118530" algn="ctr"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8pPr>
            <a:lvl9pPr marL="0" marR="0" lvl="8" indent="118530" algn="ctr"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a:t>
            </a:fld>
            <a:endParaRPr lang="e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4"/>
        <p:cNvGrpSpPr/>
        <p:nvPr/>
      </p:nvGrpSpPr>
      <p:grpSpPr>
        <a:xfrm>
          <a:off x="0" y="0"/>
          <a:ext cx="0" cy="0"/>
          <a:chOff x="0" y="0"/>
          <a:chExt cx="0" cy="0"/>
        </a:xfrm>
      </p:grpSpPr>
      <p:sp>
        <p:nvSpPr>
          <p:cNvPr id="45" name="Shape 45"/>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D95A3077-3FA2-4F96-B39A-4DCC563BB06B}" type="datetimeFigureOut">
              <a:rPr lang="en-CA" smtClean="0"/>
              <a:t>2018-03-20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CC4C46B-D42D-493A-8762-C3F10EFD2F2A}" type="slidenum">
              <a:rPr lang="en-CA" smtClean="0"/>
              <a:t>‹#›</a:t>
            </a:fld>
            <a:endParaRPr lang="en-CA"/>
          </a:p>
        </p:txBody>
      </p:sp>
    </p:spTree>
    <p:extLst>
      <p:ext uri="{BB962C8B-B14F-4D97-AF65-F5344CB8AC3E}">
        <p14:creationId xmlns:p14="http://schemas.microsoft.com/office/powerpoint/2010/main" val="4275701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mn-lt"/>
              </a:defRPr>
            </a:lvl1p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D95A3077-3FA2-4F96-B39A-4DCC563BB06B}" type="datetimeFigureOut">
              <a:rPr lang="en-CA" smtClean="0"/>
              <a:t>2018-03-20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CC4C46B-D42D-493A-8762-C3F10EFD2F2A}" type="slidenum">
              <a:rPr lang="en-CA" smtClean="0"/>
              <a:t>‹#›</a:t>
            </a:fld>
            <a:endParaRPr lang="en-CA"/>
          </a:p>
        </p:txBody>
      </p:sp>
    </p:spTree>
    <p:extLst>
      <p:ext uri="{BB962C8B-B14F-4D97-AF65-F5344CB8AC3E}">
        <p14:creationId xmlns:p14="http://schemas.microsoft.com/office/powerpoint/2010/main" val="2861147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077-3FA2-4F96-B39A-4DCC563BB06B}" type="datetimeFigureOut">
              <a:rPr lang="en-CA" smtClean="0"/>
              <a:t>2018-03-20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CC4C46B-D42D-493A-8762-C3F10EFD2F2A}" type="slidenum">
              <a:rPr lang="en-CA" smtClean="0"/>
              <a:t>‹#›</a:t>
            </a:fld>
            <a:endParaRPr lang="en-CA"/>
          </a:p>
        </p:txBody>
      </p:sp>
    </p:spTree>
    <p:extLst>
      <p:ext uri="{BB962C8B-B14F-4D97-AF65-F5344CB8AC3E}">
        <p14:creationId xmlns:p14="http://schemas.microsoft.com/office/powerpoint/2010/main" val="301974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5A3077-3FA2-4F96-B39A-4DCC563BB06B}" type="datetimeFigureOut">
              <a:rPr lang="en-CA" smtClean="0"/>
              <a:t>2018-03-20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C4C46B-D42D-493A-8762-C3F10EFD2F2A}" type="slidenum">
              <a:rPr lang="en-CA" smtClean="0"/>
              <a:t>‹#›</a:t>
            </a:fld>
            <a:endParaRPr lang="en-CA"/>
          </a:p>
        </p:txBody>
      </p:sp>
    </p:spTree>
    <p:extLst>
      <p:ext uri="{BB962C8B-B14F-4D97-AF65-F5344CB8AC3E}">
        <p14:creationId xmlns:p14="http://schemas.microsoft.com/office/powerpoint/2010/main" val="1480293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5A3077-3FA2-4F96-B39A-4DCC563BB06B}" type="datetimeFigureOut">
              <a:rPr lang="en-CA" smtClean="0"/>
              <a:t>2018-03-20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C4C46B-D42D-493A-8762-C3F10EFD2F2A}" type="slidenum">
              <a:rPr lang="en-CA" smtClean="0"/>
              <a:t>‹#›</a:t>
            </a:fld>
            <a:endParaRPr lang="en-CA"/>
          </a:p>
        </p:txBody>
      </p:sp>
    </p:spTree>
    <p:extLst>
      <p:ext uri="{BB962C8B-B14F-4D97-AF65-F5344CB8AC3E}">
        <p14:creationId xmlns:p14="http://schemas.microsoft.com/office/powerpoint/2010/main" val="31629840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 Id="rId11"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077-3FA2-4F96-B39A-4DCC563BB06B}" type="datetimeFigureOut">
              <a:rPr lang="en-CA" smtClean="0"/>
              <a:t>2018-03-20</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4C46B-D42D-493A-8762-C3F10EFD2F2A}" type="slidenum">
              <a:rPr lang="en-CA" smtClean="0"/>
              <a:t>‹#›</a:t>
            </a:fld>
            <a:endParaRPr lang="en-CA"/>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18800" y="5815807"/>
            <a:ext cx="1270000" cy="901700"/>
          </a:xfrm>
          <a:prstGeom prst="rect">
            <a:avLst/>
          </a:prstGeom>
        </p:spPr>
      </p:pic>
    </p:spTree>
    <p:extLst>
      <p:ext uri="{BB962C8B-B14F-4D97-AF65-F5344CB8AC3E}">
        <p14:creationId xmlns:p14="http://schemas.microsoft.com/office/powerpoint/2010/main" val="1329393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kern="0" smtClean="0">
                <a:solidFill>
                  <a:prstClr val="black">
                    <a:tint val="75000"/>
                  </a:prstClr>
                </a:solidFill>
                <a:latin typeface="Arial"/>
                <a:ea typeface="Arial"/>
                <a:cs typeface="Arial"/>
                <a:sym typeface="Arial"/>
              </a:rPr>
              <a:pPr/>
              <a:t>3/20/18</a:t>
            </a:fld>
            <a:endParaRPr lang="en-US" kern="0" dirty="0">
              <a:solidFill>
                <a:prstClr val="black">
                  <a:tint val="75000"/>
                </a:prstClr>
              </a:solidFill>
              <a:latin typeface="Arial"/>
              <a:ea typeface="Aria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0" dirty="0">
              <a:solidFill>
                <a:prstClr val="black">
                  <a:tint val="75000"/>
                </a:prstClr>
              </a:solidFill>
              <a:latin typeface="Arial"/>
              <a:ea typeface="Aria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
                <a:srgbClr val="595959"/>
              </a:buClr>
              <a:buSzPct val="25000"/>
              <a:buFont typeface="Arial"/>
              <a:buNone/>
            </a:pPr>
            <a:fld id="{00000000-1234-1234-1234-123412341234}" type="slidenum">
              <a:rPr lang="en" sz="1333" kern="0" smtClean="0">
                <a:solidFill>
                  <a:srgbClr val="595959"/>
                </a:solidFill>
                <a:latin typeface="Arial"/>
                <a:ea typeface="Arial"/>
                <a:cs typeface="Arial"/>
                <a:sym typeface="Arial"/>
              </a:rPr>
              <a:pPr>
                <a:buClr>
                  <a:srgbClr val="595959"/>
                </a:buClr>
                <a:buSzPct val="25000"/>
                <a:buFont typeface="Arial"/>
                <a:buNone/>
              </a:pPr>
              <a:t>‹#›</a:t>
            </a:fld>
            <a:endParaRPr lang="en" sz="1333" kern="0">
              <a:solidFill>
                <a:srgbClr val="595959"/>
              </a:solidFill>
              <a:latin typeface="Arial"/>
              <a:ea typeface="Arial"/>
              <a:cs typeface="Arial"/>
              <a:sym typeface="Arial"/>
            </a:endParaRPr>
          </a:p>
        </p:txBody>
      </p:sp>
    </p:spTree>
    <p:extLst>
      <p:ext uri="{BB962C8B-B14F-4D97-AF65-F5344CB8AC3E}">
        <p14:creationId xmlns:p14="http://schemas.microsoft.com/office/powerpoint/2010/main" val="1456451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kern="0" smtClean="0">
                <a:solidFill>
                  <a:prstClr val="black">
                    <a:tint val="75000"/>
                  </a:prstClr>
                </a:solidFill>
                <a:latin typeface="Arial"/>
                <a:ea typeface="Arial"/>
                <a:cs typeface="Arial"/>
                <a:sym typeface="Arial"/>
              </a:rPr>
              <a:pPr/>
              <a:t>3/20/18</a:t>
            </a:fld>
            <a:endParaRPr lang="en-US" kern="0" dirty="0">
              <a:solidFill>
                <a:prstClr val="black">
                  <a:tint val="75000"/>
                </a:prstClr>
              </a:solidFill>
              <a:latin typeface="Arial"/>
              <a:ea typeface="Aria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0" dirty="0">
              <a:solidFill>
                <a:prstClr val="black">
                  <a:tint val="75000"/>
                </a:prstClr>
              </a:solidFill>
              <a:latin typeface="Arial"/>
              <a:ea typeface="Aria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
                <a:srgbClr val="595959"/>
              </a:buClr>
              <a:buSzPct val="25000"/>
              <a:buFont typeface="Arial"/>
              <a:buNone/>
            </a:pPr>
            <a:fld id="{00000000-1234-1234-1234-123412341234}" type="slidenum">
              <a:rPr lang="en" sz="1333" kern="0" smtClean="0">
                <a:solidFill>
                  <a:srgbClr val="595959"/>
                </a:solidFill>
                <a:latin typeface="Arial"/>
                <a:ea typeface="Arial"/>
                <a:cs typeface="Arial"/>
                <a:sym typeface="Arial"/>
              </a:rPr>
              <a:pPr>
                <a:buClr>
                  <a:srgbClr val="595959"/>
                </a:buClr>
                <a:buSzPct val="25000"/>
                <a:buFont typeface="Arial"/>
                <a:buNone/>
              </a:pPr>
              <a:t>‹#›</a:t>
            </a:fld>
            <a:endParaRPr lang="en" sz="1333" kern="0">
              <a:solidFill>
                <a:srgbClr val="595959"/>
              </a:solidFill>
              <a:latin typeface="Arial"/>
              <a:ea typeface="Arial"/>
              <a:cs typeface="Arial"/>
              <a:sym typeface="Arial"/>
            </a:endParaRPr>
          </a:p>
        </p:txBody>
      </p:sp>
    </p:spTree>
    <p:extLst>
      <p:ext uri="{BB962C8B-B14F-4D97-AF65-F5344CB8AC3E}">
        <p14:creationId xmlns:p14="http://schemas.microsoft.com/office/powerpoint/2010/main" val="16376071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1" y="593367"/>
            <a:ext cx="113607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7" name="Shape 7"/>
          <p:cNvSpPr txBox="1">
            <a:spLocks noGrp="1"/>
          </p:cNvSpPr>
          <p:nvPr>
            <p:ph type="body" idx="1"/>
          </p:nvPr>
        </p:nvSpPr>
        <p:spPr>
          <a:xfrm>
            <a:off x="415601" y="1536633"/>
            <a:ext cx="11360799" cy="4555200"/>
          </a:xfrm>
          <a:prstGeom prst="rect">
            <a:avLst/>
          </a:prstGeom>
          <a:noFill/>
          <a:ln>
            <a:noFill/>
          </a:ln>
        </p:spPr>
        <p:txBody>
          <a:bodyPr lIns="91425" tIns="91425" rIns="91425" bIns="91425" anchor="t" anchorCtr="0"/>
          <a:lstStyle>
            <a:lvl1pPr marL="0" marR="0" lvl="0" indent="114300" algn="l" rtl="0">
              <a:lnSpc>
                <a:spcPct val="115000"/>
              </a:lnSpc>
              <a:spcBef>
                <a:spcPts val="0"/>
              </a:spcBef>
              <a:spcAft>
                <a:spcPts val="1600"/>
              </a:spcAft>
              <a:buClr>
                <a:schemeClr val="dk2"/>
              </a:buClr>
              <a:buSzPct val="100000"/>
              <a:buFont typeface="Arial"/>
              <a:buChar char="●"/>
              <a:defRPr sz="1800" b="0" i="0" u="none" strike="noStrike" cap="none">
                <a:solidFill>
                  <a:schemeClr val="dk2"/>
                </a:solidFill>
                <a:latin typeface="Arial"/>
                <a:ea typeface="Arial"/>
                <a:cs typeface="Arial"/>
                <a:sym typeface="Arial"/>
              </a:defRPr>
            </a:lvl1pPr>
            <a:lvl2pPr marL="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algn="r">
              <a:buClr>
                <a:srgbClr val="595959"/>
              </a:buClr>
              <a:buSzPct val="25000"/>
              <a:buFont typeface="Arial"/>
              <a:buNone/>
            </a:pPr>
            <a:fld id="{00000000-1234-1234-1234-123412341234}" type="slidenum">
              <a:rPr lang="en" sz="1333" kern="0">
                <a:solidFill>
                  <a:srgbClr val="595959"/>
                </a:solidFill>
                <a:ea typeface="Arial"/>
                <a:cs typeface="Arial"/>
                <a:sym typeface="Arial"/>
              </a:rPr>
              <a:pPr algn="r">
                <a:buClr>
                  <a:srgbClr val="595959"/>
                </a:buClr>
                <a:buSzPct val="25000"/>
                <a:buFont typeface="Arial"/>
                <a:buNone/>
              </a:pPr>
              <a:t>‹#›</a:t>
            </a:fld>
            <a:endParaRPr lang="en" sz="1333" kern="0">
              <a:solidFill>
                <a:srgbClr val="595959"/>
              </a:solidFill>
              <a:ea typeface="Arial"/>
              <a:cs typeface="Arial"/>
              <a:sym typeface="Arial"/>
            </a:endParaRPr>
          </a:p>
        </p:txBody>
      </p:sp>
    </p:spTree>
    <p:extLst>
      <p:ext uri="{BB962C8B-B14F-4D97-AF65-F5344CB8AC3E}">
        <p14:creationId xmlns:p14="http://schemas.microsoft.com/office/powerpoint/2010/main" val="153158140"/>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4.jpg"/><Relationship Id="rId5" Type="http://schemas.openxmlformats.org/officeDocument/2006/relationships/image" Target="../media/image16.jp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jpg"/><Relationship Id="rId5" Type="http://schemas.openxmlformats.org/officeDocument/2006/relationships/image" Target="../media/image16.jpg"/><Relationship Id="rId6" Type="http://schemas.openxmlformats.org/officeDocument/2006/relationships/image" Target="../media/image18.jp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emf"/><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tiff"/><Relationship Id="rId5" Type="http://schemas.openxmlformats.org/officeDocument/2006/relationships/image" Target="../media/image5.tiff"/><Relationship Id="rId6" Type="http://schemas.openxmlformats.org/officeDocument/2006/relationships/image" Target="../media/image6.jpg"/><Relationship Id="rId1" Type="http://schemas.openxmlformats.org/officeDocument/2006/relationships/slideLayout" Target="../slideLayouts/slideLayout3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tiff"/><Relationship Id="rId1" Type="http://schemas.openxmlformats.org/officeDocument/2006/relationships/slideLayout" Target="../slideLayouts/slideLayout3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80496"/>
            <a:ext cx="9223022" cy="2005848"/>
          </a:xfrm>
        </p:spPr>
        <p:txBody>
          <a:bodyPr>
            <a:normAutofit fontScale="90000"/>
          </a:bodyPr>
          <a:lstStyle/>
          <a:p>
            <a:r>
              <a:rPr lang="en-CA" sz="4800" dirty="0" smtClean="0">
                <a:latin typeface="+mn-lt"/>
              </a:rPr>
              <a:t>Preliminary Identification of Indicators (ECVs) to Represent Human Adaptation to Climate Change</a:t>
            </a:r>
            <a:endParaRPr lang="en-CA" sz="4800" dirty="0">
              <a:latin typeface="+mn-lt"/>
            </a:endParaRPr>
          </a:p>
        </p:txBody>
      </p:sp>
      <p:sp>
        <p:nvSpPr>
          <p:cNvPr id="3" name="Subtitle 2"/>
          <p:cNvSpPr>
            <a:spLocks noGrp="1"/>
          </p:cNvSpPr>
          <p:nvPr>
            <p:ph type="subTitle" idx="1"/>
          </p:nvPr>
        </p:nvSpPr>
        <p:spPr>
          <a:xfrm>
            <a:off x="1185333" y="2916235"/>
            <a:ext cx="9979377" cy="2558876"/>
          </a:xfrm>
        </p:spPr>
        <p:txBody>
          <a:bodyPr>
            <a:normAutofit/>
          </a:bodyPr>
          <a:lstStyle/>
          <a:p>
            <a:r>
              <a:rPr lang="en-CA" dirty="0" smtClean="0"/>
              <a:t>Nigel Tapper</a:t>
            </a:r>
          </a:p>
          <a:p>
            <a:endParaRPr lang="en-CA" dirty="0"/>
          </a:p>
          <a:p>
            <a:r>
              <a:rPr lang="en-CA" dirty="0" smtClean="0"/>
              <a:t>Acknowledgements: </a:t>
            </a:r>
            <a:r>
              <a:rPr lang="en-CA" dirty="0" smtClean="0"/>
              <a:t>J. </a:t>
            </a:r>
            <a:r>
              <a:rPr lang="en-CA" dirty="0" err="1" smtClean="0"/>
              <a:t>Voogt</a:t>
            </a:r>
            <a:r>
              <a:rPr lang="en-CA" dirty="0" smtClean="0"/>
              <a:t>, UWO; M</a:t>
            </a:r>
            <a:r>
              <a:rPr lang="en-CA" dirty="0" smtClean="0"/>
              <a:t>. Demuzere, U. Ghent;</a:t>
            </a:r>
            <a:r>
              <a:rPr lang="en-CA" b="1" dirty="0" smtClean="0"/>
              <a:t> </a:t>
            </a:r>
            <a:r>
              <a:rPr lang="en-CA" dirty="0" smtClean="0"/>
              <a:t>B. Bechtel, U. Hamburg; </a:t>
            </a:r>
            <a:r>
              <a:rPr lang="en-CA" dirty="0"/>
              <a:t>G. </a:t>
            </a:r>
            <a:r>
              <a:rPr lang="en-CA" dirty="0" smtClean="0"/>
              <a:t>Mills, UCD; M. Stafford-Smith, CSIRO; H. </a:t>
            </a:r>
            <a:r>
              <a:rPr lang="en-CA" dirty="0" err="1" smtClean="0"/>
              <a:t>Cleugh</a:t>
            </a:r>
            <a:r>
              <a:rPr lang="en-CA" dirty="0" smtClean="0"/>
              <a:t>, CSIRO; K. Main, MIT; M. </a:t>
            </a:r>
            <a:r>
              <a:rPr lang="en-CA" dirty="0" err="1" smtClean="0"/>
              <a:t>Giampieri</a:t>
            </a:r>
            <a:r>
              <a:rPr lang="en-CA" dirty="0" smtClean="0"/>
              <a:t>, </a:t>
            </a:r>
            <a:r>
              <a:rPr lang="en-CA" dirty="0" smtClean="0"/>
              <a:t>MIT; T. Brown, DRI</a:t>
            </a:r>
            <a:r>
              <a:rPr lang="en-CA" dirty="0"/>
              <a:t/>
            </a:r>
            <a:br>
              <a:rPr lang="en-CA" dirty="0"/>
            </a:br>
            <a:endParaRPr lang="en-CA" dirty="0"/>
          </a:p>
        </p:txBody>
      </p:sp>
      <p:sp>
        <p:nvSpPr>
          <p:cNvPr id="7" name="TextBox 6"/>
          <p:cNvSpPr txBox="1"/>
          <p:nvPr/>
        </p:nvSpPr>
        <p:spPr>
          <a:xfrm>
            <a:off x="10315074" y="5646821"/>
            <a:ext cx="1876926" cy="1211179"/>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3052025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2756" b="2753"/>
          <a:stretch/>
        </p:blipFill>
        <p:spPr>
          <a:xfrm>
            <a:off x="2443655" y="1293472"/>
            <a:ext cx="8008882" cy="5201921"/>
          </a:xfrm>
          <a:prstGeom prst="rect">
            <a:avLst/>
          </a:prstGeom>
        </p:spPr>
      </p:pic>
      <p:sp>
        <p:nvSpPr>
          <p:cNvPr id="3" name="Title 2"/>
          <p:cNvSpPr>
            <a:spLocks noGrp="1"/>
          </p:cNvSpPr>
          <p:nvPr>
            <p:ph type="title"/>
          </p:nvPr>
        </p:nvSpPr>
        <p:spPr>
          <a:xfrm>
            <a:off x="203052" y="229160"/>
            <a:ext cx="11597922" cy="808919"/>
          </a:xfrm>
        </p:spPr>
        <p:txBody>
          <a:bodyPr>
            <a:normAutofit fontScale="90000"/>
          </a:bodyPr>
          <a:lstStyle/>
          <a:p>
            <a:pPr algn="ctr"/>
            <a:r>
              <a:rPr lang="en-CA" dirty="0" smtClean="0"/>
              <a:t>Urban Surface Characteristics &amp; Remote Sensing: WUDAPT </a:t>
            </a:r>
            <a:r>
              <a:rPr lang="en-CA" sz="3600" b="1" dirty="0" smtClean="0"/>
              <a:t>(World Urban </a:t>
            </a:r>
            <a:r>
              <a:rPr lang="en-CA" sz="3600" b="1" dirty="0"/>
              <a:t>D</a:t>
            </a:r>
            <a:r>
              <a:rPr lang="en-CA" sz="3600" b="1" dirty="0" smtClean="0"/>
              <a:t>atabase and Access Portal Tools)</a:t>
            </a:r>
            <a:endParaRPr lang="en-CA" sz="3600" b="1" dirty="0"/>
          </a:p>
        </p:txBody>
      </p:sp>
      <p:sp>
        <p:nvSpPr>
          <p:cNvPr id="4" name="TextBox 3"/>
          <p:cNvSpPr txBox="1"/>
          <p:nvPr/>
        </p:nvSpPr>
        <p:spPr>
          <a:xfrm>
            <a:off x="391802" y="1669588"/>
            <a:ext cx="2680138" cy="3477875"/>
          </a:xfrm>
          <a:prstGeom prst="rect">
            <a:avLst/>
          </a:prstGeom>
          <a:noFill/>
        </p:spPr>
        <p:txBody>
          <a:bodyPr wrap="square" rtlCol="0">
            <a:spAutoFit/>
          </a:bodyPr>
          <a:lstStyle/>
          <a:p>
            <a:r>
              <a:rPr lang="en-CA" sz="2000" dirty="0" smtClean="0"/>
              <a:t>Workflow for identifying urban local climate zones via remote sensing using many of the characteristics described earlier.</a:t>
            </a:r>
          </a:p>
          <a:p>
            <a:endParaRPr lang="en-CA" sz="2000" dirty="0"/>
          </a:p>
          <a:p>
            <a:r>
              <a:rPr lang="en-CA" sz="2000" dirty="0" smtClean="0"/>
              <a:t>ECVs: require a base year for comparison</a:t>
            </a:r>
          </a:p>
          <a:p>
            <a:endParaRPr lang="en-CA" sz="2000" dirty="0"/>
          </a:p>
        </p:txBody>
      </p:sp>
    </p:spTree>
    <p:extLst>
      <p:ext uri="{BB962C8B-B14F-4D97-AF65-F5344CB8AC3E}">
        <p14:creationId xmlns:p14="http://schemas.microsoft.com/office/powerpoint/2010/main" val="33339683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7" name="Shape 77"/>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 name="Title 1"/>
          <p:cNvSpPr>
            <a:spLocks noGrp="1"/>
          </p:cNvSpPr>
          <p:nvPr>
            <p:ph type="title"/>
          </p:nvPr>
        </p:nvSpPr>
        <p:spPr>
          <a:xfrm>
            <a:off x="2607450" y="365125"/>
            <a:ext cx="8746349" cy="1325563"/>
          </a:xfrm>
        </p:spPr>
        <p:txBody>
          <a:bodyPr/>
          <a:lstStyle/>
          <a:p>
            <a:r>
              <a:rPr lang="en-CA" dirty="0" smtClean="0">
                <a:solidFill>
                  <a:schemeClr val="bg1"/>
                </a:solidFill>
              </a:rPr>
              <a:t>Landsat </a:t>
            </a:r>
            <a:r>
              <a:rPr lang="en-CA" smtClean="0">
                <a:solidFill>
                  <a:schemeClr val="bg1"/>
                </a:solidFill>
              </a:rPr>
              <a:t>8 maximum NDVI</a:t>
            </a:r>
            <a:endParaRPr lang="en-CA" dirty="0">
              <a:solidFill>
                <a:schemeClr val="bg1"/>
              </a:solidFill>
            </a:endParaRPr>
          </a:p>
        </p:txBody>
      </p:sp>
      <p:sp>
        <p:nvSpPr>
          <p:cNvPr id="78" name="Shape 78"/>
          <p:cNvSpPr/>
          <p:nvPr/>
        </p:nvSpPr>
        <p:spPr>
          <a:xfrm>
            <a:off x="0" y="0"/>
            <a:ext cx="2544800" cy="878000"/>
          </a:xfrm>
          <a:prstGeom prst="rect">
            <a:avLst/>
          </a:prstGeom>
          <a:solidFill>
            <a:srgbClr val="D5DBD8">
              <a:alpha val="91920"/>
            </a:srgbClr>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D9D9D9"/>
              </a:solidFill>
            </a:endParaRPr>
          </a:p>
        </p:txBody>
      </p:sp>
      <p:pic>
        <p:nvPicPr>
          <p:cNvPr id="79" name="Shape 79"/>
          <p:cNvPicPr preferRelativeResize="0"/>
          <p:nvPr/>
        </p:nvPicPr>
        <p:blipFill rotWithShape="1">
          <a:blip r:embed="rId4">
            <a:alphaModFix/>
          </a:blip>
          <a:srcRect l="15279" t="14924" r="72431" b="17667"/>
          <a:stretch/>
        </p:blipFill>
        <p:spPr>
          <a:xfrm rot="5400000">
            <a:off x="1048694" y="-864282"/>
            <a:ext cx="394633" cy="2366719"/>
          </a:xfrm>
          <a:prstGeom prst="rect">
            <a:avLst/>
          </a:prstGeom>
          <a:noFill/>
          <a:ln>
            <a:noFill/>
          </a:ln>
        </p:spPr>
      </p:pic>
      <p:sp>
        <p:nvSpPr>
          <p:cNvPr id="80" name="Shape 80"/>
          <p:cNvSpPr txBox="1"/>
          <p:nvPr/>
        </p:nvSpPr>
        <p:spPr>
          <a:xfrm>
            <a:off x="1399171" y="516367"/>
            <a:ext cx="1145600" cy="541200"/>
          </a:xfrm>
          <a:prstGeom prst="rect">
            <a:avLst/>
          </a:prstGeom>
          <a:noFill/>
          <a:ln>
            <a:noFill/>
          </a:ln>
        </p:spPr>
        <p:txBody>
          <a:bodyPr spcFirstLastPara="1" wrap="square" lIns="121900" tIns="121900" rIns="121900" bIns="121900" anchor="t" anchorCtr="0">
            <a:noAutofit/>
          </a:bodyPr>
          <a:lstStyle/>
          <a:p>
            <a:pPr algn="r"/>
            <a:r>
              <a:rPr lang="en" sz="1333" b="1"/>
              <a:t>Vegetated</a:t>
            </a:r>
            <a:endParaRPr sz="1333" b="1"/>
          </a:p>
        </p:txBody>
      </p:sp>
      <p:sp>
        <p:nvSpPr>
          <p:cNvPr id="81" name="Shape 81"/>
          <p:cNvSpPr txBox="1"/>
          <p:nvPr/>
        </p:nvSpPr>
        <p:spPr>
          <a:xfrm>
            <a:off x="-46696" y="516381"/>
            <a:ext cx="942400" cy="541200"/>
          </a:xfrm>
          <a:prstGeom prst="rect">
            <a:avLst/>
          </a:prstGeom>
          <a:noFill/>
          <a:ln>
            <a:noFill/>
          </a:ln>
        </p:spPr>
        <p:txBody>
          <a:bodyPr spcFirstLastPara="1" wrap="square" lIns="121900" tIns="121900" rIns="121900" bIns="121900" anchor="t" anchorCtr="0">
            <a:noAutofit/>
          </a:bodyPr>
          <a:lstStyle/>
          <a:p>
            <a:r>
              <a:rPr lang="en" sz="1333" b="1"/>
              <a:t>Barren</a:t>
            </a:r>
            <a:endParaRPr sz="1333" b="1"/>
          </a:p>
        </p:txBody>
      </p:sp>
      <p:sp>
        <p:nvSpPr>
          <p:cNvPr id="3" name="Rectangle 2"/>
          <p:cNvSpPr/>
          <p:nvPr/>
        </p:nvSpPr>
        <p:spPr>
          <a:xfrm>
            <a:off x="7929904" y="6225659"/>
            <a:ext cx="4308792" cy="369332"/>
          </a:xfrm>
          <a:prstGeom prst="rect">
            <a:avLst/>
          </a:prstGeom>
        </p:spPr>
        <p:txBody>
          <a:bodyPr wrap="square">
            <a:spAutoFit/>
          </a:bodyPr>
          <a:lstStyle/>
          <a:p>
            <a:r>
              <a:rPr lang="en-CA" i="1" dirty="0" smtClean="0">
                <a:solidFill>
                  <a:schemeClr val="bg1"/>
                </a:solidFill>
              </a:rPr>
              <a:t>Courtesy: M</a:t>
            </a:r>
            <a:r>
              <a:rPr lang="en-CA" i="1" dirty="0">
                <a:solidFill>
                  <a:schemeClr val="bg1"/>
                </a:solidFill>
              </a:rPr>
              <a:t>. Demuzere, U. </a:t>
            </a:r>
            <a:r>
              <a:rPr lang="en-CA" i="1" dirty="0" smtClean="0">
                <a:solidFill>
                  <a:schemeClr val="bg1"/>
                </a:solidFill>
              </a:rPr>
              <a:t>Ghent; WUDAPT</a:t>
            </a:r>
            <a:endParaRPr lang="en-CA" i="1" dirty="0">
              <a:solidFill>
                <a:schemeClr val="bg1"/>
              </a:solidFill>
            </a:endParaRPr>
          </a:p>
        </p:txBody>
      </p:sp>
    </p:spTree>
    <p:extLst>
      <p:ext uri="{BB962C8B-B14F-4D97-AF65-F5344CB8AC3E}">
        <p14:creationId xmlns:p14="http://schemas.microsoft.com/office/powerpoint/2010/main" val="39094700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8" name="Shape 88"/>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 name="Title 1"/>
          <p:cNvSpPr>
            <a:spLocks noGrp="1"/>
          </p:cNvSpPr>
          <p:nvPr>
            <p:ph type="title"/>
          </p:nvPr>
        </p:nvSpPr>
        <p:spPr>
          <a:xfrm>
            <a:off x="2917700" y="365125"/>
            <a:ext cx="8436099" cy="1325563"/>
          </a:xfrm>
        </p:spPr>
        <p:txBody>
          <a:bodyPr/>
          <a:lstStyle/>
          <a:p>
            <a:r>
              <a:rPr lang="en-CA" dirty="0" smtClean="0">
                <a:solidFill>
                  <a:schemeClr val="bg1"/>
                </a:solidFill>
              </a:rPr>
              <a:t>Landsat 8 ND impervious index</a:t>
            </a:r>
            <a:endParaRPr lang="en-CA" dirty="0">
              <a:solidFill>
                <a:schemeClr val="bg1"/>
              </a:solidFill>
            </a:endParaRPr>
          </a:p>
        </p:txBody>
      </p:sp>
      <p:sp>
        <p:nvSpPr>
          <p:cNvPr id="89" name="Shape 89"/>
          <p:cNvSpPr/>
          <p:nvPr/>
        </p:nvSpPr>
        <p:spPr>
          <a:xfrm>
            <a:off x="15317" y="0"/>
            <a:ext cx="2544800" cy="878000"/>
          </a:xfrm>
          <a:prstGeom prst="rect">
            <a:avLst/>
          </a:prstGeom>
          <a:solidFill>
            <a:srgbClr val="D5DBD8">
              <a:alpha val="91920"/>
            </a:srgbClr>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D9D9D9"/>
              </a:solidFill>
            </a:endParaRPr>
          </a:p>
        </p:txBody>
      </p:sp>
      <p:pic>
        <p:nvPicPr>
          <p:cNvPr id="90" name="Shape 90"/>
          <p:cNvPicPr preferRelativeResize="0"/>
          <p:nvPr/>
        </p:nvPicPr>
        <p:blipFill rotWithShape="1">
          <a:blip r:embed="rId4">
            <a:alphaModFix/>
          </a:blip>
          <a:srcRect l="15279" t="14924" r="72431" b="17667"/>
          <a:stretch/>
        </p:blipFill>
        <p:spPr>
          <a:xfrm rot="5400000">
            <a:off x="1103778" y="-864282"/>
            <a:ext cx="394633" cy="2366719"/>
          </a:xfrm>
          <a:prstGeom prst="rect">
            <a:avLst/>
          </a:prstGeom>
          <a:noFill/>
          <a:ln>
            <a:noFill/>
          </a:ln>
        </p:spPr>
      </p:pic>
      <p:sp>
        <p:nvSpPr>
          <p:cNvPr id="91" name="Shape 91"/>
          <p:cNvSpPr txBox="1"/>
          <p:nvPr/>
        </p:nvSpPr>
        <p:spPr>
          <a:xfrm>
            <a:off x="1311968" y="516367"/>
            <a:ext cx="1248000" cy="541200"/>
          </a:xfrm>
          <a:prstGeom prst="rect">
            <a:avLst/>
          </a:prstGeom>
          <a:noFill/>
          <a:ln>
            <a:noFill/>
          </a:ln>
        </p:spPr>
        <p:txBody>
          <a:bodyPr spcFirstLastPara="1" wrap="square" lIns="121900" tIns="121900" rIns="121900" bIns="121900" anchor="t" anchorCtr="0">
            <a:noAutofit/>
          </a:bodyPr>
          <a:lstStyle/>
          <a:p>
            <a:pPr algn="r"/>
            <a:r>
              <a:rPr lang="en" sz="1333" b="1"/>
              <a:t>Impervious</a:t>
            </a:r>
            <a:endParaRPr sz="1333" b="1"/>
          </a:p>
        </p:txBody>
      </p:sp>
      <p:sp>
        <p:nvSpPr>
          <p:cNvPr id="92" name="Shape 92"/>
          <p:cNvSpPr txBox="1"/>
          <p:nvPr/>
        </p:nvSpPr>
        <p:spPr>
          <a:xfrm>
            <a:off x="-39765" y="516367"/>
            <a:ext cx="994000" cy="541200"/>
          </a:xfrm>
          <a:prstGeom prst="rect">
            <a:avLst/>
          </a:prstGeom>
          <a:noFill/>
          <a:ln>
            <a:noFill/>
          </a:ln>
        </p:spPr>
        <p:txBody>
          <a:bodyPr spcFirstLastPara="1" wrap="square" lIns="121900" tIns="121900" rIns="121900" bIns="121900" anchor="t" anchorCtr="0">
            <a:noAutofit/>
          </a:bodyPr>
          <a:lstStyle/>
          <a:p>
            <a:r>
              <a:rPr lang="en" sz="1333" b="1"/>
              <a:t>Pervious</a:t>
            </a:r>
            <a:endParaRPr sz="1333" b="1"/>
          </a:p>
        </p:txBody>
      </p:sp>
      <p:pic>
        <p:nvPicPr>
          <p:cNvPr id="93" name="Shape 93"/>
          <p:cNvPicPr preferRelativeResize="0"/>
          <p:nvPr/>
        </p:nvPicPr>
        <p:blipFill rotWithShape="1">
          <a:blip r:embed="rId5">
            <a:alphaModFix/>
          </a:blip>
          <a:srcRect l="15189" t="15098" r="73605" b="17854"/>
          <a:stretch/>
        </p:blipFill>
        <p:spPr>
          <a:xfrm rot="5400000">
            <a:off x="1053833" y="-881633"/>
            <a:ext cx="431400" cy="2438200"/>
          </a:xfrm>
          <a:prstGeom prst="rect">
            <a:avLst/>
          </a:prstGeom>
          <a:noFill/>
          <a:ln>
            <a:noFill/>
          </a:ln>
        </p:spPr>
      </p:pic>
      <p:sp>
        <p:nvSpPr>
          <p:cNvPr id="11" name="Rectangle 10"/>
          <p:cNvSpPr/>
          <p:nvPr/>
        </p:nvSpPr>
        <p:spPr>
          <a:xfrm>
            <a:off x="7929904" y="6225659"/>
            <a:ext cx="4308792" cy="369332"/>
          </a:xfrm>
          <a:prstGeom prst="rect">
            <a:avLst/>
          </a:prstGeom>
        </p:spPr>
        <p:txBody>
          <a:bodyPr wrap="square">
            <a:spAutoFit/>
          </a:bodyPr>
          <a:lstStyle/>
          <a:p>
            <a:r>
              <a:rPr lang="en-CA" i="1" dirty="0" smtClean="0">
                <a:solidFill>
                  <a:schemeClr val="bg1"/>
                </a:solidFill>
              </a:rPr>
              <a:t>Courtesy: M</a:t>
            </a:r>
            <a:r>
              <a:rPr lang="en-CA" i="1" dirty="0">
                <a:solidFill>
                  <a:schemeClr val="bg1"/>
                </a:solidFill>
              </a:rPr>
              <a:t>. Demuzere, U. </a:t>
            </a:r>
            <a:r>
              <a:rPr lang="en-CA" i="1" dirty="0" smtClean="0">
                <a:solidFill>
                  <a:schemeClr val="bg1"/>
                </a:solidFill>
              </a:rPr>
              <a:t>Ghent; WUDAPT</a:t>
            </a:r>
            <a:endParaRPr lang="en-CA" i="1" dirty="0">
              <a:solidFill>
                <a:schemeClr val="bg1"/>
              </a:solidFill>
            </a:endParaRPr>
          </a:p>
        </p:txBody>
      </p:sp>
    </p:spTree>
    <p:extLst>
      <p:ext uri="{BB962C8B-B14F-4D97-AF65-F5344CB8AC3E}">
        <p14:creationId xmlns:p14="http://schemas.microsoft.com/office/powerpoint/2010/main" val="6176288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100" name="Shape 100"/>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 name="Title 1"/>
          <p:cNvSpPr>
            <a:spLocks noGrp="1"/>
          </p:cNvSpPr>
          <p:nvPr>
            <p:ph type="title"/>
          </p:nvPr>
        </p:nvSpPr>
        <p:spPr>
          <a:xfrm>
            <a:off x="2810933" y="124185"/>
            <a:ext cx="8531578" cy="1325563"/>
          </a:xfrm>
        </p:spPr>
        <p:txBody>
          <a:bodyPr/>
          <a:lstStyle/>
          <a:p>
            <a:r>
              <a:rPr lang="en-CA" dirty="0" smtClean="0">
                <a:solidFill>
                  <a:schemeClr val="bg1"/>
                </a:solidFill>
              </a:rPr>
              <a:t>Landsat 8 ND urban index</a:t>
            </a:r>
            <a:endParaRPr lang="en-CA" dirty="0">
              <a:solidFill>
                <a:schemeClr val="bg1"/>
              </a:solidFill>
            </a:endParaRPr>
          </a:p>
        </p:txBody>
      </p:sp>
      <p:sp>
        <p:nvSpPr>
          <p:cNvPr id="101" name="Shape 101"/>
          <p:cNvSpPr/>
          <p:nvPr/>
        </p:nvSpPr>
        <p:spPr>
          <a:xfrm>
            <a:off x="8500" y="0"/>
            <a:ext cx="2544800" cy="878000"/>
          </a:xfrm>
          <a:prstGeom prst="rect">
            <a:avLst/>
          </a:prstGeom>
          <a:solidFill>
            <a:srgbClr val="D5DBD8">
              <a:alpha val="91920"/>
            </a:srgbClr>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D9D9D9"/>
              </a:solidFill>
            </a:endParaRPr>
          </a:p>
        </p:txBody>
      </p:sp>
      <p:pic>
        <p:nvPicPr>
          <p:cNvPr id="102" name="Shape 102"/>
          <p:cNvPicPr preferRelativeResize="0"/>
          <p:nvPr/>
        </p:nvPicPr>
        <p:blipFill rotWithShape="1">
          <a:blip r:embed="rId4">
            <a:alphaModFix/>
          </a:blip>
          <a:srcRect l="15279" t="14924" r="72431" b="17667"/>
          <a:stretch/>
        </p:blipFill>
        <p:spPr>
          <a:xfrm rot="5400000">
            <a:off x="1057194" y="-864282"/>
            <a:ext cx="394633" cy="2366719"/>
          </a:xfrm>
          <a:prstGeom prst="rect">
            <a:avLst/>
          </a:prstGeom>
          <a:noFill/>
          <a:ln>
            <a:noFill/>
          </a:ln>
        </p:spPr>
      </p:pic>
      <p:sp>
        <p:nvSpPr>
          <p:cNvPr id="103" name="Shape 103"/>
          <p:cNvSpPr txBox="1"/>
          <p:nvPr/>
        </p:nvSpPr>
        <p:spPr>
          <a:xfrm>
            <a:off x="1236885" y="516367"/>
            <a:ext cx="1316400" cy="541200"/>
          </a:xfrm>
          <a:prstGeom prst="rect">
            <a:avLst/>
          </a:prstGeom>
          <a:noFill/>
          <a:ln>
            <a:noFill/>
          </a:ln>
        </p:spPr>
        <p:txBody>
          <a:bodyPr spcFirstLastPara="1" wrap="square" lIns="121900" tIns="121900" rIns="121900" bIns="121900" anchor="t" anchorCtr="0">
            <a:noAutofit/>
          </a:bodyPr>
          <a:lstStyle/>
          <a:p>
            <a:pPr algn="r"/>
            <a:r>
              <a:rPr lang="en" sz="1333" b="1"/>
              <a:t>built</a:t>
            </a:r>
            <a:endParaRPr sz="1333" b="1"/>
          </a:p>
        </p:txBody>
      </p:sp>
      <p:sp>
        <p:nvSpPr>
          <p:cNvPr id="104" name="Shape 104"/>
          <p:cNvSpPr txBox="1"/>
          <p:nvPr/>
        </p:nvSpPr>
        <p:spPr>
          <a:xfrm>
            <a:off x="-46581" y="516367"/>
            <a:ext cx="1145600" cy="541200"/>
          </a:xfrm>
          <a:prstGeom prst="rect">
            <a:avLst/>
          </a:prstGeom>
          <a:noFill/>
          <a:ln>
            <a:noFill/>
          </a:ln>
        </p:spPr>
        <p:txBody>
          <a:bodyPr spcFirstLastPara="1" wrap="square" lIns="121900" tIns="121900" rIns="121900" bIns="121900" anchor="t" anchorCtr="0">
            <a:noAutofit/>
          </a:bodyPr>
          <a:lstStyle/>
          <a:p>
            <a:r>
              <a:rPr lang="en" sz="1333" b="1"/>
              <a:t>non-built</a:t>
            </a:r>
            <a:endParaRPr sz="1333" b="1"/>
          </a:p>
        </p:txBody>
      </p:sp>
      <p:pic>
        <p:nvPicPr>
          <p:cNvPr id="105" name="Shape 105"/>
          <p:cNvPicPr preferRelativeResize="0"/>
          <p:nvPr/>
        </p:nvPicPr>
        <p:blipFill rotWithShape="1">
          <a:blip r:embed="rId5">
            <a:alphaModFix/>
          </a:blip>
          <a:srcRect l="15189" t="15098" r="73605" b="17854"/>
          <a:stretch/>
        </p:blipFill>
        <p:spPr>
          <a:xfrm rot="5400000">
            <a:off x="1047016" y="-881633"/>
            <a:ext cx="431400" cy="2438200"/>
          </a:xfrm>
          <a:prstGeom prst="rect">
            <a:avLst/>
          </a:prstGeom>
          <a:noFill/>
          <a:ln>
            <a:noFill/>
          </a:ln>
        </p:spPr>
      </p:pic>
      <p:pic>
        <p:nvPicPr>
          <p:cNvPr id="106" name="Shape 106"/>
          <p:cNvPicPr preferRelativeResize="0"/>
          <p:nvPr/>
        </p:nvPicPr>
        <p:blipFill rotWithShape="1">
          <a:blip r:embed="rId6">
            <a:alphaModFix/>
          </a:blip>
          <a:srcRect l="15732" t="14923" r="71978" b="18213"/>
          <a:stretch/>
        </p:blipFill>
        <p:spPr>
          <a:xfrm rot="5400000">
            <a:off x="1038585" y="-873217"/>
            <a:ext cx="448033" cy="2438000"/>
          </a:xfrm>
          <a:prstGeom prst="rect">
            <a:avLst/>
          </a:prstGeom>
          <a:noFill/>
          <a:ln>
            <a:noFill/>
          </a:ln>
        </p:spPr>
      </p:pic>
      <p:sp>
        <p:nvSpPr>
          <p:cNvPr id="12" name="Rectangle 11"/>
          <p:cNvSpPr/>
          <p:nvPr/>
        </p:nvSpPr>
        <p:spPr>
          <a:xfrm>
            <a:off x="7929904" y="6225659"/>
            <a:ext cx="4308792" cy="369332"/>
          </a:xfrm>
          <a:prstGeom prst="rect">
            <a:avLst/>
          </a:prstGeom>
        </p:spPr>
        <p:txBody>
          <a:bodyPr wrap="square">
            <a:spAutoFit/>
          </a:bodyPr>
          <a:lstStyle/>
          <a:p>
            <a:r>
              <a:rPr lang="en-CA" i="1" dirty="0" smtClean="0">
                <a:solidFill>
                  <a:schemeClr val="bg1"/>
                </a:solidFill>
              </a:rPr>
              <a:t>Courtesy: M</a:t>
            </a:r>
            <a:r>
              <a:rPr lang="en-CA" i="1" dirty="0">
                <a:solidFill>
                  <a:schemeClr val="bg1"/>
                </a:solidFill>
              </a:rPr>
              <a:t>. Demuzere, U. </a:t>
            </a:r>
            <a:r>
              <a:rPr lang="en-CA" i="1" dirty="0" smtClean="0">
                <a:solidFill>
                  <a:schemeClr val="bg1"/>
                </a:solidFill>
              </a:rPr>
              <a:t>Ghent; WUDAPT</a:t>
            </a:r>
            <a:endParaRPr lang="en-CA" i="1" dirty="0">
              <a:solidFill>
                <a:schemeClr val="bg1"/>
              </a:solidFill>
            </a:endParaRPr>
          </a:p>
        </p:txBody>
      </p:sp>
    </p:spTree>
    <p:extLst>
      <p:ext uri="{BB962C8B-B14F-4D97-AF65-F5344CB8AC3E}">
        <p14:creationId xmlns:p14="http://schemas.microsoft.com/office/powerpoint/2010/main" val="1605299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9" name="Shape 139"/>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 name="Title 2"/>
          <p:cNvSpPr>
            <a:spLocks noGrp="1"/>
          </p:cNvSpPr>
          <p:nvPr>
            <p:ph type="title"/>
          </p:nvPr>
        </p:nvSpPr>
        <p:spPr/>
        <p:txBody>
          <a:bodyPr/>
          <a:lstStyle/>
          <a:p>
            <a:r>
              <a:rPr lang="en-CA" dirty="0"/>
              <a:t>ECV:  Urban Land Surface </a:t>
            </a:r>
            <a:r>
              <a:rPr lang="en-CA" dirty="0" smtClean="0"/>
              <a:t>Temperature?</a:t>
            </a:r>
            <a:endParaRPr lang="en-CA" dirty="0"/>
          </a:p>
        </p:txBody>
      </p:sp>
      <p:sp>
        <p:nvSpPr>
          <p:cNvPr id="5" name="Content Placeholder 3"/>
          <p:cNvSpPr txBox="1">
            <a:spLocks/>
          </p:cNvSpPr>
          <p:nvPr/>
        </p:nvSpPr>
        <p:spPr>
          <a:xfrm>
            <a:off x="101601" y="3429000"/>
            <a:ext cx="3127022"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smtClean="0"/>
              <a:t>Already an ECV</a:t>
            </a:r>
          </a:p>
          <a:p>
            <a:pPr algn="l"/>
            <a:r>
              <a:rPr lang="en-CA" smtClean="0"/>
              <a:t>A product of surface cover, material, and form.</a:t>
            </a:r>
          </a:p>
          <a:p>
            <a:pPr algn="l"/>
            <a:r>
              <a:rPr lang="en-CA" smtClean="0"/>
              <a:t>Need higher spatial/temporal resolution for urban applications</a:t>
            </a:r>
            <a:endParaRPr lang="en-CA" dirty="0"/>
          </a:p>
        </p:txBody>
      </p:sp>
      <p:sp>
        <p:nvSpPr>
          <p:cNvPr id="8" name="Rectangle 7"/>
          <p:cNvSpPr/>
          <p:nvPr/>
        </p:nvSpPr>
        <p:spPr>
          <a:xfrm>
            <a:off x="7939968" y="6488668"/>
            <a:ext cx="4308792" cy="369332"/>
          </a:xfrm>
          <a:prstGeom prst="rect">
            <a:avLst/>
          </a:prstGeom>
          <a:noFill/>
        </p:spPr>
        <p:txBody>
          <a:bodyPr wrap="square">
            <a:spAutoFit/>
          </a:bodyPr>
          <a:lstStyle/>
          <a:p>
            <a:r>
              <a:rPr lang="en-CA" i="1" dirty="0" smtClean="0"/>
              <a:t>Courtesy: M</a:t>
            </a:r>
            <a:r>
              <a:rPr lang="en-CA" i="1" dirty="0"/>
              <a:t>. Demuzere, U. </a:t>
            </a:r>
            <a:r>
              <a:rPr lang="en-CA" i="1" dirty="0" smtClean="0"/>
              <a:t>Ghent; WUDAPT</a:t>
            </a:r>
            <a:endParaRPr lang="en-CA" i="1" dirty="0"/>
          </a:p>
        </p:txBody>
      </p:sp>
    </p:spTree>
    <p:extLst>
      <p:ext uri="{BB962C8B-B14F-4D97-AF65-F5344CB8AC3E}">
        <p14:creationId xmlns:p14="http://schemas.microsoft.com/office/powerpoint/2010/main" val="1649189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 y="218967"/>
            <a:ext cx="10515600" cy="1325563"/>
          </a:xfrm>
        </p:spPr>
        <p:txBody>
          <a:bodyPr>
            <a:normAutofit/>
          </a:bodyPr>
          <a:lstStyle/>
          <a:p>
            <a:r>
              <a:rPr lang="en-CA" sz="3600" dirty="0" smtClean="0"/>
              <a:t>Indicator: Urban Air Temperature Measurements?</a:t>
            </a:r>
            <a:endParaRPr lang="en-CA" sz="3600" dirty="0"/>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77" t="9777" r="6063" b="17796"/>
          <a:stretch/>
        </p:blipFill>
        <p:spPr bwMode="auto">
          <a:xfrm>
            <a:off x="3283082" y="2612787"/>
            <a:ext cx="8594922" cy="263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4"/>
          <p:cNvSpPr txBox="1">
            <a:spLocks noChangeArrowheads="1"/>
          </p:cNvSpPr>
          <p:nvPr/>
        </p:nvSpPr>
        <p:spPr bwMode="auto">
          <a:xfrm>
            <a:off x="7972266" y="5653530"/>
            <a:ext cx="2634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spcBef>
                <a:spcPct val="20000"/>
              </a:spcBef>
              <a:buClr>
                <a:srgbClr val="FF0000"/>
              </a:buClr>
              <a:buSzPct val="65000"/>
              <a:buFont typeface="Wingdings" pitchFamily="2" charset="2"/>
              <a:buChar char="n"/>
              <a:defRPr sz="3000">
                <a:solidFill>
                  <a:schemeClr val="tx1"/>
                </a:solidFill>
                <a:latin typeface="Times New Roman" pitchFamily="18" charset="0"/>
              </a:defRPr>
            </a:lvl1pPr>
            <a:lvl2pPr marL="742950" indent="-285750" eaLnBrk="0" hangingPunct="0">
              <a:spcBef>
                <a:spcPct val="20000"/>
              </a:spcBef>
              <a:buClr>
                <a:srgbClr val="3333CC"/>
              </a:buClr>
              <a:buSzPct val="60000"/>
              <a:buFont typeface="Wingdings" pitchFamily="2" charset="2"/>
              <a:buChar char="q"/>
              <a:defRPr sz="2800">
                <a:solidFill>
                  <a:schemeClr val="tx1"/>
                </a:solidFill>
                <a:latin typeface="Times New Roman" pitchFamily="18" charset="0"/>
              </a:defRPr>
            </a:lvl2pPr>
            <a:lvl3pPr marL="1143000" indent="-228600" eaLnBrk="0" hangingPunct="0">
              <a:spcBef>
                <a:spcPct val="20000"/>
              </a:spcBef>
              <a:buClr>
                <a:schemeClr val="tx1"/>
              </a:buClr>
              <a:buSzPct val="65000"/>
              <a:buFont typeface="Wingdings" pitchFamily="2" charset="2"/>
              <a:buChar char="n"/>
              <a:defRPr sz="2400">
                <a:solidFill>
                  <a:schemeClr val="tx1"/>
                </a:solidFill>
                <a:latin typeface="Times New Roman" pitchFamily="18" charset="0"/>
              </a:defRPr>
            </a:lvl3pPr>
            <a:lvl4pPr marL="1600200" indent="-228600" eaLnBrk="0" hangingPunct="0">
              <a:spcBef>
                <a:spcPct val="20000"/>
              </a:spcBef>
              <a:buClr>
                <a:schemeClr val="tx1"/>
              </a:buClr>
              <a:buSzPct val="70000"/>
              <a:buFont typeface="Wingdings" pitchFamily="2" charset="2"/>
              <a:buChar char="q"/>
              <a:defRPr sz="2200">
                <a:solidFill>
                  <a:schemeClr val="tx1"/>
                </a:solidFill>
                <a:latin typeface="Times New Roman" pitchFamily="18" charset="0"/>
              </a:defRPr>
            </a:lvl4pPr>
            <a:lvl5pPr marL="2057400" indent="-228600" eaLnBrk="0" hangingPunct="0">
              <a:spcBef>
                <a:spcPct val="20000"/>
              </a:spcBef>
              <a:buClr>
                <a:schemeClr val="tx1"/>
              </a:buClr>
              <a:buSzPct val="75000"/>
              <a:buFont typeface="Wingdings" pitchFamily="2"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75000"/>
              <a:buFont typeface="Wingdings" pitchFamily="2"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75000"/>
              <a:buFont typeface="Wingdings" pitchFamily="2"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75000"/>
              <a:buFont typeface="Wingdings" pitchFamily="2"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75000"/>
              <a:buFont typeface="Wingdings" pitchFamily="2"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800" i="1" dirty="0">
                <a:solidFill>
                  <a:srgbClr val="5F5F5F"/>
                </a:solidFill>
                <a:latin typeface="Arial" charset="0"/>
                <a:cs typeface="Arial" charset="0"/>
              </a:rPr>
              <a:t>Stewart and </a:t>
            </a:r>
            <a:r>
              <a:rPr lang="en-US" altLang="en-US" sz="1800" i="1" dirty="0" err="1">
                <a:solidFill>
                  <a:srgbClr val="5F5F5F"/>
                </a:solidFill>
                <a:latin typeface="Arial" charset="0"/>
                <a:cs typeface="Arial" charset="0"/>
              </a:rPr>
              <a:t>Oke</a:t>
            </a:r>
            <a:r>
              <a:rPr lang="en-US" altLang="en-US" sz="1800" i="1" dirty="0">
                <a:solidFill>
                  <a:srgbClr val="5F5F5F"/>
                </a:solidFill>
                <a:latin typeface="Arial" charset="0"/>
                <a:cs typeface="Arial" charset="0"/>
              </a:rPr>
              <a:t> (2012)</a:t>
            </a:r>
          </a:p>
        </p:txBody>
      </p:sp>
      <p:sp>
        <p:nvSpPr>
          <p:cNvPr id="6" name="Text Box 6"/>
          <p:cNvSpPr txBox="1">
            <a:spLocks noChangeArrowheads="1"/>
          </p:cNvSpPr>
          <p:nvPr/>
        </p:nvSpPr>
        <p:spPr bwMode="auto">
          <a:xfrm>
            <a:off x="136143" y="4513792"/>
            <a:ext cx="3976687" cy="338138"/>
          </a:xfrm>
          <a:prstGeom prst="rect">
            <a:avLst/>
          </a:prstGeom>
          <a:noFill/>
          <a:ln w="9525">
            <a:noFill/>
            <a:miter lim="800000"/>
            <a:headEnd/>
            <a:tailEnd/>
          </a:ln>
        </p:spPr>
        <p:txBody>
          <a:bodyPr>
            <a:spAutoFit/>
          </a:bodyPr>
          <a:lstStyle/>
          <a:p>
            <a:pPr>
              <a:spcBef>
                <a:spcPct val="50000"/>
              </a:spcBef>
            </a:pPr>
            <a:r>
              <a:rPr lang="en-US" sz="1600" i="1" dirty="0">
                <a:solidFill>
                  <a:srgbClr val="808080"/>
                </a:solidFill>
              </a:rPr>
              <a:t>Oke et al. (2017)</a:t>
            </a:r>
          </a:p>
        </p:txBody>
      </p:sp>
      <p:sp>
        <p:nvSpPr>
          <p:cNvPr id="3" name="TextBox 2"/>
          <p:cNvSpPr txBox="1"/>
          <p:nvPr/>
        </p:nvSpPr>
        <p:spPr>
          <a:xfrm>
            <a:off x="316089" y="1681121"/>
            <a:ext cx="4654441" cy="461665"/>
          </a:xfrm>
          <a:prstGeom prst="rect">
            <a:avLst/>
          </a:prstGeom>
          <a:noFill/>
        </p:spPr>
        <p:txBody>
          <a:bodyPr wrap="square" rtlCol="0">
            <a:spAutoFit/>
          </a:bodyPr>
          <a:lstStyle/>
          <a:p>
            <a:r>
              <a:rPr lang="en-CA" sz="2400" dirty="0" smtClean="0"/>
              <a:t>Traditional WMO observing station</a:t>
            </a:r>
            <a:endParaRPr lang="en-CA" sz="2400" dirty="0"/>
          </a:p>
        </p:txBody>
      </p:sp>
      <p:sp>
        <p:nvSpPr>
          <p:cNvPr id="8" name="TextBox 7"/>
          <p:cNvSpPr txBox="1"/>
          <p:nvPr/>
        </p:nvSpPr>
        <p:spPr>
          <a:xfrm>
            <a:off x="5492398" y="1612512"/>
            <a:ext cx="5335971" cy="1200329"/>
          </a:xfrm>
          <a:prstGeom prst="rect">
            <a:avLst/>
          </a:prstGeom>
          <a:noFill/>
        </p:spPr>
        <p:txBody>
          <a:bodyPr wrap="square" rtlCol="0">
            <a:spAutoFit/>
          </a:bodyPr>
          <a:lstStyle/>
          <a:p>
            <a:r>
              <a:rPr lang="en-CA" sz="2400" dirty="0" smtClean="0"/>
              <a:t>In urban environments, the source area characteristics can be linked to the neighbourhood (LCZ concept)</a:t>
            </a:r>
            <a:endParaRPr lang="en-CA" sz="2400" dirty="0"/>
          </a:p>
        </p:txBody>
      </p:sp>
      <p:sp>
        <p:nvSpPr>
          <p:cNvPr id="7" name="TextBox 6"/>
          <p:cNvSpPr txBox="1"/>
          <p:nvPr/>
        </p:nvSpPr>
        <p:spPr>
          <a:xfrm>
            <a:off x="8160384" y="5246160"/>
            <a:ext cx="2955291" cy="400110"/>
          </a:xfrm>
          <a:prstGeom prst="rect">
            <a:avLst/>
          </a:prstGeom>
          <a:noFill/>
        </p:spPr>
        <p:txBody>
          <a:bodyPr wrap="square" rtlCol="0">
            <a:spAutoFit/>
          </a:bodyPr>
          <a:lstStyle/>
          <a:p>
            <a:r>
              <a:rPr lang="en-CA" sz="2000" dirty="0" smtClean="0"/>
              <a:t>Mean daily source area</a:t>
            </a:r>
            <a:endParaRPr lang="en-CA" sz="2000" dirty="0"/>
          </a:p>
        </p:txBody>
      </p:sp>
      <p:sp>
        <p:nvSpPr>
          <p:cNvPr id="10" name="TextBox 9"/>
          <p:cNvSpPr txBox="1"/>
          <p:nvPr/>
        </p:nvSpPr>
        <p:spPr>
          <a:xfrm>
            <a:off x="3569767" y="5201651"/>
            <a:ext cx="3421117" cy="400110"/>
          </a:xfrm>
          <a:prstGeom prst="rect">
            <a:avLst/>
          </a:prstGeom>
          <a:noFill/>
        </p:spPr>
        <p:txBody>
          <a:bodyPr wrap="square" rtlCol="0">
            <a:spAutoFit/>
          </a:bodyPr>
          <a:lstStyle/>
          <a:p>
            <a:r>
              <a:rPr lang="en-CA" sz="2000" dirty="0" smtClean="0"/>
              <a:t>Short-term (&lt;1 h) source area</a:t>
            </a:r>
            <a:endParaRPr lang="en-CA" sz="2000" dirty="0"/>
          </a:p>
        </p:txBody>
      </p:sp>
      <p:pic>
        <p:nvPicPr>
          <p:cNvPr id="5" name="Picture 4"/>
          <p:cNvPicPr>
            <a:picLocks noChangeAspect="1"/>
          </p:cNvPicPr>
          <p:nvPr/>
        </p:nvPicPr>
        <p:blipFill rotWithShape="1">
          <a:blip r:embed="rId4"/>
          <a:srcRect b="49110"/>
          <a:stretch/>
        </p:blipFill>
        <p:spPr>
          <a:xfrm>
            <a:off x="0" y="2446082"/>
            <a:ext cx="3695700" cy="2011619"/>
          </a:xfrm>
          <a:prstGeom prst="rect">
            <a:avLst/>
          </a:prstGeom>
        </p:spPr>
      </p:pic>
    </p:spTree>
    <p:extLst>
      <p:ext uri="{BB962C8B-B14F-4D97-AF65-F5344CB8AC3E}">
        <p14:creationId xmlns:p14="http://schemas.microsoft.com/office/powerpoint/2010/main" val="2408173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20958611">
            <a:off x="927765" y="577316"/>
            <a:ext cx="4226317" cy="5940254"/>
          </a:xfrm>
          <a:prstGeom prst="rect">
            <a:avLst/>
          </a:prstGeom>
          <a:effectLst>
            <a:outerShdw blurRad="279400" dist="152400" dir="2700000" algn="tl" rotWithShape="0">
              <a:schemeClr val="tx1">
                <a:alpha val="65000"/>
              </a:schemeClr>
            </a:outerShdw>
          </a:effectLst>
          <a:scene3d>
            <a:camera prst="perspectiveRelaxedModerately"/>
            <a:lightRig rig="threePt" dir="t"/>
          </a:scene3d>
        </p:spPr>
      </p:pic>
      <p:pic>
        <p:nvPicPr>
          <p:cNvPr id="4" name="Picture 3"/>
          <p:cNvPicPr>
            <a:picLocks noChangeAspect="1"/>
          </p:cNvPicPr>
          <p:nvPr/>
        </p:nvPicPr>
        <p:blipFill>
          <a:blip r:embed="rId4"/>
          <a:stretch>
            <a:fillRect/>
          </a:stretch>
        </p:blipFill>
        <p:spPr>
          <a:xfrm>
            <a:off x="6132786" y="1344134"/>
            <a:ext cx="4299699" cy="5403507"/>
          </a:xfrm>
          <a:prstGeom prst="rect">
            <a:avLst/>
          </a:prstGeom>
          <a:effectLst>
            <a:outerShdw blurRad="292100" dist="152400" dir="2700000" algn="tl" rotWithShape="0">
              <a:prstClr val="black">
                <a:alpha val="65000"/>
              </a:prstClr>
            </a:outerShdw>
          </a:effectLst>
          <a:scene3d>
            <a:camera prst="orthographicFront">
              <a:rot lat="1715492" lon="269892" rev="21138360"/>
            </a:camera>
            <a:lightRig rig="threePt" dir="t"/>
          </a:scene3d>
        </p:spPr>
      </p:pic>
      <p:sp>
        <p:nvSpPr>
          <p:cNvPr id="2" name="Title 1"/>
          <p:cNvSpPr>
            <a:spLocks noGrp="1"/>
          </p:cNvSpPr>
          <p:nvPr>
            <p:ph type="title"/>
          </p:nvPr>
        </p:nvSpPr>
        <p:spPr>
          <a:xfrm>
            <a:off x="413502" y="18571"/>
            <a:ext cx="10515600" cy="1325563"/>
          </a:xfrm>
        </p:spPr>
        <p:txBody>
          <a:bodyPr/>
          <a:lstStyle/>
          <a:p>
            <a:r>
              <a:rPr lang="en-CA" dirty="0" smtClean="0"/>
              <a:t>Guidelines exist to measure urban </a:t>
            </a:r>
            <a:r>
              <a:rPr lang="en-CA" dirty="0" err="1" smtClean="0"/>
              <a:t>T</a:t>
            </a:r>
            <a:r>
              <a:rPr lang="en-CA" baseline="-25000" dirty="0" err="1" smtClean="0"/>
              <a:t>air</a:t>
            </a:r>
            <a:endParaRPr lang="en-CA" baseline="-25000" dirty="0"/>
          </a:p>
        </p:txBody>
      </p:sp>
    </p:spTree>
    <p:extLst>
      <p:ext uri="{BB962C8B-B14F-4D97-AF65-F5344CB8AC3E}">
        <p14:creationId xmlns:p14="http://schemas.microsoft.com/office/powerpoint/2010/main" val="37784646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Metadata are key for any urban meteorological observation</a:t>
            </a:r>
            <a:endParaRPr lang="en-CA" baseline="-25000" dirty="0"/>
          </a:p>
        </p:txBody>
      </p:sp>
      <p:pic>
        <p:nvPicPr>
          <p:cNvPr id="3" name="Picture 2"/>
          <p:cNvPicPr>
            <a:picLocks noChangeAspect="1"/>
          </p:cNvPicPr>
          <p:nvPr/>
        </p:nvPicPr>
        <p:blipFill rotWithShape="1">
          <a:blip r:embed="rId3"/>
          <a:srcRect l="24069" t="6791"/>
          <a:stretch/>
        </p:blipFill>
        <p:spPr>
          <a:xfrm>
            <a:off x="412531" y="1690688"/>
            <a:ext cx="3008586" cy="3526935"/>
          </a:xfrm>
          <a:prstGeom prst="rect">
            <a:avLst/>
          </a:prstGeom>
        </p:spPr>
      </p:pic>
      <p:pic>
        <p:nvPicPr>
          <p:cNvPr id="4" name="Picture 3"/>
          <p:cNvPicPr>
            <a:picLocks noChangeAspect="1"/>
          </p:cNvPicPr>
          <p:nvPr/>
        </p:nvPicPr>
        <p:blipFill rotWithShape="1">
          <a:blip r:embed="rId4"/>
          <a:srcRect l="7895" r="5787"/>
          <a:stretch/>
        </p:blipFill>
        <p:spPr>
          <a:xfrm>
            <a:off x="3846786" y="1907696"/>
            <a:ext cx="7094484" cy="5457581"/>
          </a:xfrm>
          <a:prstGeom prst="rect">
            <a:avLst/>
          </a:prstGeom>
        </p:spPr>
      </p:pic>
      <p:sp>
        <p:nvSpPr>
          <p:cNvPr id="5" name="TextBox 4"/>
          <p:cNvSpPr txBox="1"/>
          <p:nvPr/>
        </p:nvSpPr>
        <p:spPr>
          <a:xfrm>
            <a:off x="236483" y="6358520"/>
            <a:ext cx="3184634" cy="369332"/>
          </a:xfrm>
          <a:prstGeom prst="rect">
            <a:avLst/>
          </a:prstGeom>
          <a:noFill/>
        </p:spPr>
        <p:txBody>
          <a:bodyPr wrap="square" rtlCol="0">
            <a:spAutoFit/>
          </a:bodyPr>
          <a:lstStyle/>
          <a:p>
            <a:r>
              <a:rPr lang="en-CA" i="1" dirty="0" smtClean="0"/>
              <a:t>WMO (2008)</a:t>
            </a:r>
            <a:endParaRPr lang="en-CA" i="1" dirty="0"/>
          </a:p>
        </p:txBody>
      </p:sp>
    </p:spTree>
    <p:extLst>
      <p:ext uri="{BB962C8B-B14F-4D97-AF65-F5344CB8AC3E}">
        <p14:creationId xmlns:p14="http://schemas.microsoft.com/office/powerpoint/2010/main" val="2467182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80496"/>
            <a:ext cx="9223022" cy="1039757"/>
          </a:xfrm>
        </p:spPr>
        <p:txBody>
          <a:bodyPr>
            <a:normAutofit/>
          </a:bodyPr>
          <a:lstStyle/>
          <a:p>
            <a:r>
              <a:rPr lang="en-CA" sz="4800" dirty="0" smtClean="0">
                <a:latin typeface="+mn-lt"/>
              </a:rPr>
              <a:t>Where to start?</a:t>
            </a:r>
            <a:endParaRPr lang="en-CA" sz="4800" dirty="0">
              <a:latin typeface="+mn-lt"/>
            </a:endParaRPr>
          </a:p>
        </p:txBody>
      </p:sp>
      <p:sp>
        <p:nvSpPr>
          <p:cNvPr id="7" name="TextBox 6"/>
          <p:cNvSpPr txBox="1"/>
          <p:nvPr/>
        </p:nvSpPr>
        <p:spPr>
          <a:xfrm>
            <a:off x="10315074" y="5646821"/>
            <a:ext cx="1876926" cy="1211179"/>
          </a:xfrm>
          <a:prstGeom prst="rect">
            <a:avLst/>
          </a:prstGeom>
          <a:solidFill>
            <a:schemeClr val="bg1"/>
          </a:solidFill>
        </p:spPr>
        <p:txBody>
          <a:bodyPr wrap="square" rtlCol="0">
            <a:spAutoFit/>
          </a:bodyPr>
          <a:lstStyle/>
          <a:p>
            <a:endParaRPr lang="en-US"/>
          </a:p>
        </p:txBody>
      </p:sp>
      <p:sp>
        <p:nvSpPr>
          <p:cNvPr id="3" name="Subtitle 2"/>
          <p:cNvSpPr>
            <a:spLocks noGrp="1"/>
          </p:cNvSpPr>
          <p:nvPr>
            <p:ph type="subTitle" idx="1"/>
          </p:nvPr>
        </p:nvSpPr>
        <p:spPr>
          <a:xfrm>
            <a:off x="673769" y="1809330"/>
            <a:ext cx="11069052" cy="2558876"/>
          </a:xfrm>
        </p:spPr>
        <p:txBody>
          <a:bodyPr>
            <a:noAutofit/>
          </a:bodyPr>
          <a:lstStyle/>
          <a:p>
            <a:pPr lvl="0" algn="l" defTabSz="685800">
              <a:lnSpc>
                <a:spcPct val="115000"/>
              </a:lnSpc>
              <a:spcBef>
                <a:spcPts val="0"/>
              </a:spcBef>
              <a:buClr>
                <a:srgbClr val="44546A"/>
              </a:buClr>
              <a:buSzPct val="100000"/>
            </a:pPr>
            <a:r>
              <a:rPr lang="en-AU" sz="2800" dirty="0" smtClean="0"/>
              <a:t>Start simple </a:t>
            </a:r>
            <a:r>
              <a:rPr lang="mr-IN" sz="2800" dirty="0" smtClean="0"/>
              <a:t>–</a:t>
            </a:r>
            <a:r>
              <a:rPr lang="en-AU" sz="2800" dirty="0" smtClean="0"/>
              <a:t> but start?</a:t>
            </a:r>
          </a:p>
          <a:p>
            <a:pPr lvl="0" algn="l" defTabSz="685800">
              <a:lnSpc>
                <a:spcPct val="115000"/>
              </a:lnSpc>
              <a:spcBef>
                <a:spcPts val="0"/>
              </a:spcBef>
              <a:buClr>
                <a:srgbClr val="44546A"/>
              </a:buClr>
              <a:buSzPct val="100000"/>
            </a:pPr>
            <a:endParaRPr lang="en-AU" sz="2800" dirty="0"/>
          </a:p>
          <a:p>
            <a:pPr lvl="0" algn="l" defTabSz="685800">
              <a:lnSpc>
                <a:spcPct val="115000"/>
              </a:lnSpc>
              <a:spcBef>
                <a:spcPts val="0"/>
              </a:spcBef>
              <a:buClr>
                <a:srgbClr val="44546A"/>
              </a:buClr>
              <a:buSzPct val="100000"/>
            </a:pPr>
            <a:r>
              <a:rPr lang="en-AU" sz="2800" dirty="0" smtClean="0"/>
              <a:t>Vegetation Fraction (</a:t>
            </a:r>
            <a:r>
              <a:rPr lang="en-AU" sz="2800" dirty="0" smtClean="0"/>
              <a:t>Urban Greening</a:t>
            </a:r>
            <a:r>
              <a:rPr lang="en-AU" sz="2800" dirty="0" smtClean="0"/>
              <a:t>) </a:t>
            </a:r>
            <a:r>
              <a:rPr lang="en-AU" sz="2800" dirty="0" smtClean="0"/>
              <a:t>in cities is </a:t>
            </a:r>
            <a:r>
              <a:rPr lang="en-AU" sz="2800" dirty="0" smtClean="0"/>
              <a:t>a probable candidate</a:t>
            </a:r>
          </a:p>
          <a:p>
            <a:pPr lvl="0" algn="l" defTabSz="685800">
              <a:lnSpc>
                <a:spcPct val="115000"/>
              </a:lnSpc>
              <a:spcBef>
                <a:spcPts val="0"/>
              </a:spcBef>
              <a:buClr>
                <a:srgbClr val="44546A"/>
              </a:buClr>
              <a:buSzPct val="100000"/>
            </a:pPr>
            <a:endParaRPr lang="en-AU" sz="2800" dirty="0" smtClean="0">
              <a:solidFill>
                <a:schemeClr val="tx1">
                  <a:lumMod val="85000"/>
                  <a:lumOff val="15000"/>
                </a:schemeClr>
              </a:solidFill>
              <a:ea typeface="PT Serif"/>
              <a:cs typeface="PT Serif"/>
              <a:sym typeface="PT Serif"/>
            </a:endParaRPr>
          </a:p>
          <a:p>
            <a:pPr lvl="0" algn="l" defTabSz="685800">
              <a:lnSpc>
                <a:spcPct val="115000"/>
              </a:lnSpc>
              <a:spcBef>
                <a:spcPts val="0"/>
              </a:spcBef>
              <a:buClr>
                <a:srgbClr val="44546A"/>
              </a:buClr>
              <a:buSzPct val="100000"/>
            </a:pPr>
            <a:endParaRPr lang="en-AU" sz="2800" dirty="0">
              <a:solidFill>
                <a:schemeClr val="tx1">
                  <a:lumMod val="85000"/>
                  <a:lumOff val="15000"/>
                </a:schemeClr>
              </a:solidFill>
              <a:ea typeface="PT Serif"/>
              <a:cs typeface="PT Serif"/>
              <a:sym typeface="PT Serif"/>
            </a:endParaRPr>
          </a:p>
          <a:p>
            <a:pPr lvl="0" algn="l" defTabSz="685800">
              <a:lnSpc>
                <a:spcPct val="115000"/>
              </a:lnSpc>
              <a:spcBef>
                <a:spcPts val="0"/>
              </a:spcBef>
              <a:buClr>
                <a:srgbClr val="44546A"/>
              </a:buClr>
              <a:buSzPct val="100000"/>
            </a:pPr>
            <a:endParaRPr lang="en-AU" sz="2800" dirty="0">
              <a:solidFill>
                <a:schemeClr val="tx1">
                  <a:lumMod val="85000"/>
                  <a:lumOff val="15000"/>
                </a:schemeClr>
              </a:solidFill>
              <a:ea typeface="PT Serif"/>
              <a:cs typeface="PT Serif"/>
              <a:sym typeface="PT Serif"/>
            </a:endParaRPr>
          </a:p>
          <a:p>
            <a:pPr algn="l"/>
            <a:r>
              <a:rPr lang="en-CA" dirty="0">
                <a:solidFill>
                  <a:schemeClr val="tx1">
                    <a:lumMod val="85000"/>
                    <a:lumOff val="15000"/>
                  </a:schemeClr>
                </a:solidFill>
              </a:rPr>
              <a:t/>
            </a:r>
            <a:br>
              <a:rPr lang="en-CA" dirty="0">
                <a:solidFill>
                  <a:schemeClr val="tx1">
                    <a:lumMod val="85000"/>
                    <a:lumOff val="15000"/>
                  </a:schemeClr>
                </a:solidFill>
              </a:rPr>
            </a:br>
            <a:endParaRPr lang="en-CA" dirty="0">
              <a:solidFill>
                <a:schemeClr val="tx1">
                  <a:lumMod val="85000"/>
                  <a:lumOff val="15000"/>
                </a:schemeClr>
              </a:solidFill>
            </a:endParaRPr>
          </a:p>
        </p:txBody>
      </p:sp>
    </p:spTree>
    <p:extLst>
      <p:ext uri="{BB962C8B-B14F-4D97-AF65-F5344CB8AC3E}">
        <p14:creationId xmlns:p14="http://schemas.microsoft.com/office/powerpoint/2010/main" val="173379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80496"/>
            <a:ext cx="9223022" cy="1039757"/>
          </a:xfrm>
        </p:spPr>
        <p:txBody>
          <a:bodyPr>
            <a:normAutofit fontScale="90000"/>
          </a:bodyPr>
          <a:lstStyle/>
          <a:p>
            <a:r>
              <a:rPr lang="en-CA" sz="4800" dirty="0" smtClean="0">
                <a:latin typeface="+mn-lt"/>
              </a:rPr>
              <a:t>Why the interest in such </a:t>
            </a:r>
            <a:br>
              <a:rPr lang="en-CA" sz="4800" dirty="0" smtClean="0">
                <a:latin typeface="+mn-lt"/>
              </a:rPr>
            </a:br>
            <a:r>
              <a:rPr lang="en-CA" sz="4800" dirty="0" smtClean="0">
                <a:latin typeface="+mn-lt"/>
              </a:rPr>
              <a:t>indicators (ECVs)?</a:t>
            </a:r>
            <a:endParaRPr lang="en-CA" sz="4800" dirty="0">
              <a:latin typeface="+mn-lt"/>
            </a:endParaRPr>
          </a:p>
        </p:txBody>
      </p:sp>
      <p:sp>
        <p:nvSpPr>
          <p:cNvPr id="7" name="TextBox 6"/>
          <p:cNvSpPr txBox="1"/>
          <p:nvPr/>
        </p:nvSpPr>
        <p:spPr>
          <a:xfrm>
            <a:off x="10315074" y="5646821"/>
            <a:ext cx="1876926" cy="1211179"/>
          </a:xfrm>
          <a:prstGeom prst="rect">
            <a:avLst/>
          </a:prstGeom>
          <a:solidFill>
            <a:schemeClr val="bg1"/>
          </a:solidFill>
        </p:spPr>
        <p:txBody>
          <a:bodyPr wrap="square" rtlCol="0">
            <a:spAutoFit/>
          </a:bodyPr>
          <a:lstStyle/>
          <a:p>
            <a:endParaRPr lang="en-US"/>
          </a:p>
        </p:txBody>
      </p:sp>
      <p:sp>
        <p:nvSpPr>
          <p:cNvPr id="3" name="Subtitle 2"/>
          <p:cNvSpPr>
            <a:spLocks noGrp="1"/>
          </p:cNvSpPr>
          <p:nvPr>
            <p:ph type="subTitle" idx="1"/>
          </p:nvPr>
        </p:nvSpPr>
        <p:spPr>
          <a:xfrm>
            <a:off x="673769" y="1809330"/>
            <a:ext cx="11069052" cy="2558876"/>
          </a:xfrm>
        </p:spPr>
        <p:txBody>
          <a:bodyPr>
            <a:noAutofit/>
          </a:bodyPr>
          <a:lstStyle/>
          <a:p>
            <a:pPr lvl="0" algn="l" defTabSz="685800">
              <a:lnSpc>
                <a:spcPct val="115000"/>
              </a:lnSpc>
              <a:spcBef>
                <a:spcPts val="0"/>
              </a:spcBef>
              <a:buClr>
                <a:srgbClr val="44546A"/>
              </a:buClr>
              <a:buSzPct val="100000"/>
            </a:pPr>
            <a:r>
              <a:rPr lang="en-CA" sz="2200" dirty="0" smtClean="0"/>
              <a:t>1. Responsibilities of the GCOS Observations Panels </a:t>
            </a:r>
            <a:r>
              <a:rPr lang="en-CA" sz="2200" dirty="0" smtClean="0">
                <a:solidFill>
                  <a:schemeClr val="tx1">
                    <a:lumMod val="85000"/>
                    <a:lumOff val="15000"/>
                  </a:schemeClr>
                </a:solidFill>
              </a:rPr>
              <a:t>are to </a:t>
            </a:r>
            <a:r>
              <a:rPr lang="en-AU" sz="2200" dirty="0">
                <a:solidFill>
                  <a:schemeClr val="tx1">
                    <a:lumMod val="85000"/>
                    <a:lumOff val="15000"/>
                  </a:schemeClr>
                </a:solidFill>
                <a:ea typeface="PT Serif"/>
                <a:cs typeface="PT Serif"/>
                <a:sym typeface="PT Serif"/>
              </a:rPr>
              <a:t>liaise with relevant research and operational communities to identify  measureable terrestrial properties and attributes which</a:t>
            </a:r>
          </a:p>
          <a:p>
            <a:pPr marL="0" lvl="3" algn="l" defTabSz="685800">
              <a:lnSpc>
                <a:spcPct val="115000"/>
              </a:lnSpc>
              <a:spcBef>
                <a:spcPts val="0"/>
              </a:spcBef>
              <a:buClr>
                <a:srgbClr val="44546A"/>
              </a:buClr>
              <a:buSzPct val="100000"/>
            </a:pPr>
            <a:r>
              <a:rPr lang="en-AU" sz="2200" dirty="0" smtClean="0">
                <a:solidFill>
                  <a:schemeClr val="tx1">
                    <a:lumMod val="85000"/>
                    <a:lumOff val="15000"/>
                  </a:schemeClr>
                </a:solidFill>
                <a:ea typeface="PT Serif"/>
                <a:cs typeface="PT Serif"/>
                <a:sym typeface="PT Serif"/>
              </a:rPr>
              <a:t>	a. Control </a:t>
            </a:r>
            <a:r>
              <a:rPr lang="en-AU" sz="2200" dirty="0">
                <a:solidFill>
                  <a:schemeClr val="tx1">
                    <a:lumMod val="85000"/>
                    <a:lumOff val="15000"/>
                  </a:schemeClr>
                </a:solidFill>
                <a:ea typeface="PT Serif"/>
                <a:cs typeface="PT Serif"/>
                <a:sym typeface="PT Serif"/>
              </a:rPr>
              <a:t>the physical, biological and chemical processes affecting climate in the various </a:t>
            </a:r>
            <a:r>
              <a:rPr lang="en-AU" sz="2200" dirty="0" smtClean="0">
                <a:solidFill>
                  <a:schemeClr val="tx1">
                    <a:lumMod val="85000"/>
                    <a:lumOff val="15000"/>
                  </a:schemeClr>
                </a:solidFill>
                <a:ea typeface="PT Serif"/>
                <a:cs typeface="PT Serif"/>
                <a:sym typeface="PT Serif"/>
              </a:rPr>
              <a:t>terrestrial realms </a:t>
            </a:r>
          </a:p>
          <a:p>
            <a:pPr marL="0" lvl="3" algn="l" defTabSz="685800">
              <a:lnSpc>
                <a:spcPct val="115000"/>
              </a:lnSpc>
              <a:spcBef>
                <a:spcPts val="0"/>
              </a:spcBef>
              <a:buClr>
                <a:srgbClr val="44546A"/>
              </a:buClr>
              <a:buSzPct val="100000"/>
            </a:pPr>
            <a:r>
              <a:rPr lang="en-AU" sz="2200" dirty="0">
                <a:solidFill>
                  <a:schemeClr val="tx1">
                    <a:lumMod val="85000"/>
                    <a:lumOff val="15000"/>
                  </a:schemeClr>
                </a:solidFill>
                <a:ea typeface="PT Serif"/>
                <a:cs typeface="PT Serif"/>
                <a:sym typeface="PT Serif"/>
              </a:rPr>
              <a:t>	</a:t>
            </a:r>
            <a:r>
              <a:rPr lang="en-AU" sz="2200" dirty="0" smtClean="0">
                <a:solidFill>
                  <a:schemeClr val="tx1">
                    <a:lumMod val="85000"/>
                    <a:lumOff val="15000"/>
                  </a:schemeClr>
                </a:solidFill>
                <a:ea typeface="PT Serif"/>
                <a:cs typeface="PT Serif"/>
                <a:sym typeface="PT Serif"/>
              </a:rPr>
              <a:t>b. Are </a:t>
            </a:r>
            <a:r>
              <a:rPr lang="en-AU" sz="2200" dirty="0">
                <a:solidFill>
                  <a:schemeClr val="tx1">
                    <a:lumMod val="85000"/>
                    <a:lumOff val="15000"/>
                  </a:schemeClr>
                </a:solidFill>
                <a:ea typeface="PT Serif"/>
                <a:cs typeface="PT Serif"/>
                <a:sym typeface="PT Serif"/>
              </a:rPr>
              <a:t>themselves affected by, are indictors of, or provide information on impacts, </a:t>
            </a:r>
            <a:r>
              <a:rPr lang="en-AU" sz="2200" dirty="0" smtClean="0">
                <a:solidFill>
                  <a:schemeClr val="tx1">
                    <a:lumMod val="85000"/>
                    <a:lumOff val="15000"/>
                  </a:schemeClr>
                </a:solidFill>
                <a:ea typeface="PT Serif"/>
                <a:cs typeface="PT Serif"/>
                <a:sym typeface="PT Serif"/>
              </a:rPr>
              <a:t>	mitigation </a:t>
            </a:r>
            <a:r>
              <a:rPr lang="en-AU" sz="2200" dirty="0">
                <a:solidFill>
                  <a:schemeClr val="tx1">
                    <a:lumMod val="85000"/>
                    <a:lumOff val="15000"/>
                  </a:schemeClr>
                </a:solidFill>
                <a:ea typeface="PT Serif"/>
                <a:cs typeface="PT Serif"/>
                <a:sym typeface="PT Serif"/>
              </a:rPr>
              <a:t>or adaptation to climate </a:t>
            </a:r>
            <a:r>
              <a:rPr lang="en-AU" sz="2200" dirty="0" smtClean="0">
                <a:solidFill>
                  <a:schemeClr val="tx1">
                    <a:lumMod val="85000"/>
                    <a:lumOff val="15000"/>
                  </a:schemeClr>
                </a:solidFill>
                <a:ea typeface="PT Serif"/>
                <a:cs typeface="PT Serif"/>
                <a:sym typeface="PT Serif"/>
              </a:rPr>
              <a:t>change</a:t>
            </a:r>
          </a:p>
          <a:p>
            <a:pPr marL="0" lvl="3" algn="l" defTabSz="685800">
              <a:lnSpc>
                <a:spcPct val="115000"/>
              </a:lnSpc>
              <a:spcBef>
                <a:spcPts val="0"/>
              </a:spcBef>
              <a:buClr>
                <a:srgbClr val="44546A"/>
              </a:buClr>
              <a:buSzPct val="100000"/>
            </a:pPr>
            <a:endParaRPr lang="en-AU" sz="2200" dirty="0" smtClean="0">
              <a:solidFill>
                <a:schemeClr val="tx1">
                  <a:lumMod val="85000"/>
                  <a:lumOff val="15000"/>
                </a:schemeClr>
              </a:solidFill>
              <a:ea typeface="PT Serif"/>
              <a:cs typeface="PT Serif"/>
              <a:sym typeface="PT Serif"/>
            </a:endParaRPr>
          </a:p>
          <a:p>
            <a:pPr marL="0" lvl="3" algn="l" defTabSz="685800">
              <a:lnSpc>
                <a:spcPct val="115000"/>
              </a:lnSpc>
              <a:spcBef>
                <a:spcPts val="0"/>
              </a:spcBef>
              <a:buClr>
                <a:srgbClr val="44546A"/>
              </a:buClr>
              <a:buSzPct val="100000"/>
            </a:pPr>
            <a:r>
              <a:rPr lang="en-AU" sz="2200" dirty="0" smtClean="0">
                <a:solidFill>
                  <a:schemeClr val="tx1">
                    <a:lumMod val="85000"/>
                    <a:lumOff val="15000"/>
                  </a:schemeClr>
                </a:solidFill>
                <a:ea typeface="PT Serif"/>
                <a:cs typeface="PT Serif"/>
                <a:sym typeface="PT Serif"/>
              </a:rPr>
              <a:t>2. There is a pressing need moving forward  for policymakers to be able to monitor the </a:t>
            </a:r>
          </a:p>
          <a:p>
            <a:pPr marL="0" lvl="3" algn="l" defTabSz="685800">
              <a:lnSpc>
                <a:spcPct val="115000"/>
              </a:lnSpc>
              <a:spcBef>
                <a:spcPts val="0"/>
              </a:spcBef>
              <a:buClr>
                <a:srgbClr val="44546A"/>
              </a:buClr>
              <a:buSzPct val="100000"/>
            </a:pPr>
            <a:r>
              <a:rPr lang="en-AU" sz="2200" dirty="0" smtClean="0">
                <a:solidFill>
                  <a:schemeClr val="tx1">
                    <a:lumMod val="85000"/>
                    <a:lumOff val="15000"/>
                  </a:schemeClr>
                </a:solidFill>
                <a:ea typeface="PT Serif"/>
                <a:cs typeface="PT Serif"/>
                <a:sym typeface="PT Serif"/>
              </a:rPr>
              <a:t>effectiveness of actions against climate change, both in terms of mitigation and adaptation</a:t>
            </a:r>
          </a:p>
          <a:p>
            <a:pPr marL="0" lvl="3" algn="l" defTabSz="685800">
              <a:lnSpc>
                <a:spcPct val="115000"/>
              </a:lnSpc>
              <a:spcBef>
                <a:spcPts val="0"/>
              </a:spcBef>
              <a:buClr>
                <a:srgbClr val="44546A"/>
              </a:buClr>
              <a:buSzPct val="100000"/>
            </a:pPr>
            <a:endParaRPr lang="en-AU" sz="2200" dirty="0" smtClean="0">
              <a:solidFill>
                <a:schemeClr val="tx1">
                  <a:lumMod val="85000"/>
                  <a:lumOff val="15000"/>
                </a:schemeClr>
              </a:solidFill>
              <a:ea typeface="PT Serif"/>
              <a:cs typeface="PT Serif"/>
              <a:sym typeface="PT Serif"/>
            </a:endParaRPr>
          </a:p>
          <a:p>
            <a:pPr marL="0" lvl="3" algn="l" defTabSz="685800">
              <a:lnSpc>
                <a:spcPct val="115000"/>
              </a:lnSpc>
              <a:spcBef>
                <a:spcPts val="0"/>
              </a:spcBef>
              <a:buClr>
                <a:srgbClr val="44546A"/>
              </a:buClr>
              <a:buSzPct val="100000"/>
            </a:pPr>
            <a:r>
              <a:rPr lang="en-AU" sz="2200" dirty="0" smtClean="0">
                <a:solidFill>
                  <a:schemeClr val="tx1">
                    <a:lumMod val="85000"/>
                    <a:lumOff val="15000"/>
                  </a:schemeClr>
                </a:solidFill>
                <a:ea typeface="PT Serif"/>
                <a:cs typeface="PT Serif"/>
                <a:sym typeface="PT Serif"/>
              </a:rPr>
              <a:t>3. Action T36 of the GCOS IP requires us to establish climate change indicators for adaptation using land ECVs at high resolution</a:t>
            </a:r>
            <a:endParaRPr lang="en-AU" sz="2200" dirty="0">
              <a:solidFill>
                <a:schemeClr val="tx1">
                  <a:lumMod val="85000"/>
                  <a:lumOff val="15000"/>
                </a:schemeClr>
              </a:solidFill>
              <a:ea typeface="PT Serif"/>
              <a:cs typeface="PT Serif"/>
              <a:sym typeface="PT Serif"/>
            </a:endParaRPr>
          </a:p>
          <a:p>
            <a:pPr algn="l"/>
            <a:r>
              <a:rPr lang="en-CA" dirty="0">
                <a:solidFill>
                  <a:schemeClr val="tx1">
                    <a:lumMod val="85000"/>
                    <a:lumOff val="15000"/>
                  </a:schemeClr>
                </a:solidFill>
              </a:rPr>
              <a:t/>
            </a:r>
            <a:br>
              <a:rPr lang="en-CA" dirty="0">
                <a:solidFill>
                  <a:schemeClr val="tx1">
                    <a:lumMod val="85000"/>
                    <a:lumOff val="15000"/>
                  </a:schemeClr>
                </a:solidFill>
              </a:rPr>
            </a:br>
            <a:endParaRPr lang="en-CA" dirty="0">
              <a:solidFill>
                <a:schemeClr val="tx1">
                  <a:lumMod val="85000"/>
                  <a:lumOff val="15000"/>
                </a:schemeClr>
              </a:solidFill>
            </a:endParaRPr>
          </a:p>
        </p:txBody>
      </p:sp>
    </p:spTree>
    <p:extLst>
      <p:ext uri="{BB962C8B-B14F-4D97-AF65-F5344CB8AC3E}">
        <p14:creationId xmlns:p14="http://schemas.microsoft.com/office/powerpoint/2010/main" val="9212049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80496"/>
            <a:ext cx="9223022" cy="1039757"/>
          </a:xfrm>
        </p:spPr>
        <p:txBody>
          <a:bodyPr>
            <a:normAutofit fontScale="90000"/>
          </a:bodyPr>
          <a:lstStyle/>
          <a:p>
            <a:r>
              <a:rPr lang="en-CA" sz="4800" dirty="0" smtClean="0">
                <a:latin typeface="+mn-lt"/>
              </a:rPr>
              <a:t>Possible Adaptation Indicators (1</a:t>
            </a:r>
            <a:r>
              <a:rPr lang="en-CA" sz="4800" baseline="30000" dirty="0" smtClean="0">
                <a:latin typeface="+mn-lt"/>
              </a:rPr>
              <a:t>st</a:t>
            </a:r>
            <a:r>
              <a:rPr lang="en-CA" sz="4800" dirty="0" smtClean="0">
                <a:latin typeface="+mn-lt"/>
              </a:rPr>
              <a:t> cut)</a:t>
            </a:r>
            <a:endParaRPr lang="en-CA" sz="4800" dirty="0">
              <a:latin typeface="+mn-lt"/>
            </a:endParaRPr>
          </a:p>
        </p:txBody>
      </p:sp>
      <p:sp>
        <p:nvSpPr>
          <p:cNvPr id="7" name="TextBox 6"/>
          <p:cNvSpPr txBox="1"/>
          <p:nvPr/>
        </p:nvSpPr>
        <p:spPr>
          <a:xfrm>
            <a:off x="10315074" y="5646821"/>
            <a:ext cx="1876926" cy="1211179"/>
          </a:xfrm>
          <a:prstGeom prst="rect">
            <a:avLst/>
          </a:prstGeom>
          <a:solidFill>
            <a:schemeClr val="bg1"/>
          </a:solidFill>
        </p:spPr>
        <p:txBody>
          <a:bodyPr wrap="square" rtlCol="0">
            <a:spAutoFit/>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840179208"/>
              </p:ext>
            </p:extLst>
          </p:nvPr>
        </p:nvGraphicFramePr>
        <p:xfrm>
          <a:off x="2085472" y="1868118"/>
          <a:ext cx="7860631" cy="4384292"/>
        </p:xfrm>
        <a:graphic>
          <a:graphicData uri="http://schemas.openxmlformats.org/drawingml/2006/table">
            <a:tbl>
              <a:tblPr firstRow="1" firstCol="1" bandRow="1">
                <a:tableStyleId>{5C22544A-7EE6-4342-B048-85BDC9FD1C3A}</a:tableStyleId>
              </a:tblPr>
              <a:tblGrid>
                <a:gridCol w="1750733"/>
                <a:gridCol w="1479804"/>
                <a:gridCol w="1148584"/>
                <a:gridCol w="1567570"/>
                <a:gridCol w="1913940"/>
              </a:tblGrid>
              <a:tr h="900277">
                <a:tc>
                  <a:txBody>
                    <a:bodyPr/>
                    <a:lstStyle/>
                    <a:p>
                      <a:pPr>
                        <a:spcAft>
                          <a:spcPts val="0"/>
                        </a:spcAft>
                      </a:pPr>
                      <a:r>
                        <a:rPr lang="en-US" sz="1500">
                          <a:effectLst/>
                        </a:rPr>
                        <a:t>Realm</a:t>
                      </a:r>
                      <a:endParaRPr lang="en-US" sz="1000">
                        <a:effectLst/>
                        <a:latin typeface="Calibri" charset="0"/>
                        <a:ea typeface="Calibri" charset="0"/>
                        <a:cs typeface="Times New Roman" charset="0"/>
                      </a:endParaRPr>
                    </a:p>
                  </a:txBody>
                  <a:tcPr marL="56267" marR="56267" marT="0" marB="0"/>
                </a:tc>
                <a:tc>
                  <a:txBody>
                    <a:bodyPr/>
                    <a:lstStyle/>
                    <a:p>
                      <a:pPr>
                        <a:spcAft>
                          <a:spcPts val="0"/>
                        </a:spcAft>
                      </a:pPr>
                      <a:r>
                        <a:rPr lang="en-US" sz="1500">
                          <a:effectLst/>
                        </a:rPr>
                        <a:t>Possible Indicator</a:t>
                      </a:r>
                      <a:endParaRPr lang="en-US" sz="1000">
                        <a:effectLst/>
                        <a:latin typeface="Calibri" charset="0"/>
                        <a:ea typeface="Calibri" charset="0"/>
                        <a:cs typeface="Times New Roman" charset="0"/>
                      </a:endParaRPr>
                    </a:p>
                  </a:txBody>
                  <a:tcPr marL="56267" marR="56267" marT="0" marB="0"/>
                </a:tc>
                <a:tc>
                  <a:txBody>
                    <a:bodyPr/>
                    <a:lstStyle/>
                    <a:p>
                      <a:pPr>
                        <a:spcAft>
                          <a:spcPts val="0"/>
                        </a:spcAft>
                      </a:pPr>
                      <a:r>
                        <a:rPr lang="en-US" sz="1500">
                          <a:effectLst/>
                        </a:rPr>
                        <a:t>Physical or Financial</a:t>
                      </a:r>
                      <a:endParaRPr lang="en-US" sz="1000">
                        <a:effectLst/>
                        <a:latin typeface="Calibri" charset="0"/>
                        <a:ea typeface="Calibri" charset="0"/>
                        <a:cs typeface="Times New Roman" charset="0"/>
                      </a:endParaRPr>
                    </a:p>
                  </a:txBody>
                  <a:tcPr marL="56267" marR="56267" marT="0" marB="0"/>
                </a:tc>
                <a:tc>
                  <a:txBody>
                    <a:bodyPr/>
                    <a:lstStyle/>
                    <a:p>
                      <a:pPr>
                        <a:spcAft>
                          <a:spcPts val="0"/>
                        </a:spcAft>
                      </a:pPr>
                      <a:r>
                        <a:rPr lang="en-US" sz="1500">
                          <a:effectLst/>
                        </a:rPr>
                        <a:t>Data Source</a:t>
                      </a:r>
                      <a:endParaRPr lang="en-US" sz="1000">
                        <a:effectLst/>
                        <a:latin typeface="Calibri" charset="0"/>
                        <a:ea typeface="Calibri" charset="0"/>
                        <a:cs typeface="Times New Roman" charset="0"/>
                      </a:endParaRPr>
                    </a:p>
                  </a:txBody>
                  <a:tcPr marL="56267" marR="56267" marT="0" marB="0"/>
                </a:tc>
                <a:tc>
                  <a:txBody>
                    <a:bodyPr/>
                    <a:lstStyle/>
                    <a:p>
                      <a:pPr>
                        <a:spcAft>
                          <a:spcPts val="0"/>
                        </a:spcAft>
                      </a:pPr>
                      <a:r>
                        <a:rPr lang="en-US" sz="1500" dirty="0" smtClean="0">
                          <a:effectLst/>
                        </a:rPr>
                        <a:t>Scope</a:t>
                      </a:r>
                    </a:p>
                    <a:p>
                      <a:pPr>
                        <a:spcAft>
                          <a:spcPts val="0"/>
                        </a:spcAft>
                      </a:pPr>
                      <a:r>
                        <a:rPr lang="en-US" sz="1500" dirty="0" smtClean="0">
                          <a:effectLst/>
                          <a:latin typeface="Calibri" charset="0"/>
                          <a:ea typeface="Calibri" charset="0"/>
                          <a:cs typeface="Times New Roman" charset="0"/>
                        </a:rPr>
                        <a:t>(for global, need to consider their global representativeness)</a:t>
                      </a:r>
                      <a:endParaRPr lang="en-US" sz="1000" dirty="0">
                        <a:effectLst/>
                        <a:latin typeface="Calibri" charset="0"/>
                        <a:ea typeface="Calibri" charset="0"/>
                        <a:cs typeface="Times New Roman" charset="0"/>
                      </a:endParaRPr>
                    </a:p>
                  </a:txBody>
                  <a:tcPr marL="56267" marR="56267" marT="0" marB="0"/>
                </a:tc>
              </a:tr>
              <a:tr h="1200369">
                <a:tc>
                  <a:txBody>
                    <a:bodyPr/>
                    <a:lstStyle/>
                    <a:p>
                      <a:pPr>
                        <a:spcAft>
                          <a:spcPts val="0"/>
                        </a:spcAft>
                      </a:pPr>
                      <a:r>
                        <a:rPr lang="en-US" sz="1500">
                          <a:effectLst/>
                        </a:rPr>
                        <a:t>Urban Environments</a:t>
                      </a:r>
                      <a:endParaRPr lang="en-US" sz="1000">
                        <a:effectLst/>
                        <a:latin typeface="Calibri" charset="0"/>
                        <a:ea typeface="Calibri" charset="0"/>
                        <a:cs typeface="Times New Roman" charset="0"/>
                      </a:endParaRPr>
                    </a:p>
                  </a:txBody>
                  <a:tcPr marL="56267" marR="56267" marT="0" marB="0"/>
                </a:tc>
                <a:tc>
                  <a:txBody>
                    <a:bodyPr/>
                    <a:lstStyle/>
                    <a:p>
                      <a:pPr>
                        <a:spcAft>
                          <a:spcPts val="0"/>
                        </a:spcAft>
                      </a:pPr>
                      <a:r>
                        <a:rPr lang="en-US" sz="1000" dirty="0">
                          <a:effectLst/>
                        </a:rPr>
                        <a:t>1.Vegetation Fraction (Greenness)</a:t>
                      </a:r>
                    </a:p>
                    <a:p>
                      <a:pPr>
                        <a:spcAft>
                          <a:spcPts val="0"/>
                        </a:spcAft>
                      </a:pPr>
                      <a:r>
                        <a:rPr lang="en-US" sz="1000" dirty="0">
                          <a:effectLst/>
                        </a:rPr>
                        <a:t>2. Impervious Fraction</a:t>
                      </a:r>
                    </a:p>
                    <a:p>
                      <a:pPr>
                        <a:spcAft>
                          <a:spcPts val="0"/>
                        </a:spcAft>
                      </a:pPr>
                      <a:r>
                        <a:rPr lang="en-US" sz="1000" dirty="0">
                          <a:effectLst/>
                        </a:rPr>
                        <a:t>3. Complete Surface Fraction</a:t>
                      </a:r>
                    </a:p>
                    <a:p>
                      <a:pPr>
                        <a:spcAft>
                          <a:spcPts val="0"/>
                        </a:spcAft>
                      </a:pPr>
                      <a:r>
                        <a:rPr lang="en-US" sz="1000" dirty="0">
                          <a:effectLst/>
                        </a:rPr>
                        <a:t>4. </a:t>
                      </a:r>
                      <a:r>
                        <a:rPr lang="en-US" sz="1000" dirty="0" smtClean="0">
                          <a:effectLst/>
                        </a:rPr>
                        <a:t>Albedo</a:t>
                      </a:r>
                    </a:p>
                    <a:p>
                      <a:pPr>
                        <a:spcAft>
                          <a:spcPts val="0"/>
                        </a:spcAft>
                      </a:pPr>
                      <a:r>
                        <a:rPr lang="en-US" sz="1000" dirty="0" smtClean="0">
                          <a:effectLst/>
                          <a:latin typeface="Calibri" charset="0"/>
                          <a:ea typeface="Calibri" charset="0"/>
                          <a:cs typeface="Times New Roman" charset="0"/>
                        </a:rPr>
                        <a:t>5. Urban air temperature mitigation</a:t>
                      </a:r>
                      <a:endParaRPr lang="en-US" sz="1000" dirty="0">
                        <a:effectLst/>
                        <a:latin typeface="Calibri" charset="0"/>
                        <a:ea typeface="Calibri" charset="0"/>
                        <a:cs typeface="Times New Roman" charset="0"/>
                      </a:endParaRPr>
                    </a:p>
                  </a:txBody>
                  <a:tcPr marL="56267" marR="56267" marT="0" marB="0"/>
                </a:tc>
                <a:tc>
                  <a:txBody>
                    <a:bodyPr/>
                    <a:lstStyle/>
                    <a:p>
                      <a:pPr>
                        <a:spcAft>
                          <a:spcPts val="0"/>
                        </a:spcAft>
                      </a:pPr>
                      <a:r>
                        <a:rPr lang="en-US" sz="1000" dirty="0">
                          <a:effectLst/>
                        </a:rPr>
                        <a:t>P</a:t>
                      </a:r>
                    </a:p>
                    <a:p>
                      <a:pPr>
                        <a:spcAft>
                          <a:spcPts val="0"/>
                        </a:spcAft>
                      </a:pPr>
                      <a:r>
                        <a:rPr lang="en-US" sz="1000" dirty="0">
                          <a:effectLst/>
                        </a:rPr>
                        <a:t> </a:t>
                      </a:r>
                    </a:p>
                    <a:p>
                      <a:pPr>
                        <a:spcAft>
                          <a:spcPts val="0"/>
                        </a:spcAft>
                      </a:pPr>
                      <a:r>
                        <a:rPr lang="en-US" sz="1000" dirty="0">
                          <a:effectLst/>
                        </a:rPr>
                        <a:t> </a:t>
                      </a:r>
                      <a:r>
                        <a:rPr lang="en-US" sz="1000" dirty="0" smtClean="0">
                          <a:effectLst/>
                        </a:rPr>
                        <a:t>P</a:t>
                      </a:r>
                      <a:endParaRPr lang="en-US" sz="1000" dirty="0">
                        <a:effectLst/>
                      </a:endParaRPr>
                    </a:p>
                    <a:p>
                      <a:pPr>
                        <a:spcAft>
                          <a:spcPts val="0"/>
                        </a:spcAft>
                      </a:pPr>
                      <a:r>
                        <a:rPr lang="en-US" sz="1000" dirty="0">
                          <a:effectLst/>
                        </a:rPr>
                        <a:t> </a:t>
                      </a:r>
                      <a:r>
                        <a:rPr lang="en-US" sz="1000" dirty="0" smtClean="0">
                          <a:effectLst/>
                        </a:rPr>
                        <a:t>P</a:t>
                      </a:r>
                      <a:endParaRPr lang="en-US" sz="1000" dirty="0">
                        <a:effectLst/>
                      </a:endParaRPr>
                    </a:p>
                    <a:p>
                      <a:pPr>
                        <a:spcAft>
                          <a:spcPts val="0"/>
                        </a:spcAft>
                      </a:pPr>
                      <a:r>
                        <a:rPr lang="en-US" sz="1000" dirty="0">
                          <a:effectLst/>
                        </a:rPr>
                        <a:t> </a:t>
                      </a:r>
                    </a:p>
                    <a:p>
                      <a:pPr>
                        <a:spcAft>
                          <a:spcPts val="0"/>
                        </a:spcAft>
                      </a:pPr>
                      <a:r>
                        <a:rPr lang="en-US" sz="1000" dirty="0" smtClean="0">
                          <a:effectLst/>
                        </a:rPr>
                        <a:t>P</a:t>
                      </a:r>
                    </a:p>
                    <a:p>
                      <a:pPr>
                        <a:spcAft>
                          <a:spcPts val="0"/>
                        </a:spcAft>
                      </a:pPr>
                      <a:r>
                        <a:rPr lang="en-US" sz="1000" dirty="0" smtClean="0">
                          <a:effectLst/>
                          <a:latin typeface="Calibri" charset="0"/>
                          <a:ea typeface="Calibri" charset="0"/>
                          <a:cs typeface="Times New Roman" charset="0"/>
                        </a:rPr>
                        <a:t>P</a:t>
                      </a:r>
                      <a:endParaRPr lang="en-US" sz="1000" dirty="0">
                        <a:effectLst/>
                        <a:latin typeface="Calibri" charset="0"/>
                        <a:ea typeface="Calibri" charset="0"/>
                        <a:cs typeface="Times New Roman" charset="0"/>
                      </a:endParaRPr>
                    </a:p>
                  </a:txBody>
                  <a:tcPr marL="56267" marR="56267" marT="0" marB="0"/>
                </a:tc>
                <a:tc>
                  <a:txBody>
                    <a:bodyPr/>
                    <a:lstStyle/>
                    <a:p>
                      <a:pPr>
                        <a:spcAft>
                          <a:spcPts val="0"/>
                        </a:spcAft>
                      </a:pPr>
                      <a:r>
                        <a:rPr lang="en-US" sz="1000" dirty="0">
                          <a:effectLst/>
                        </a:rPr>
                        <a:t>Satellite</a:t>
                      </a:r>
                    </a:p>
                    <a:p>
                      <a:pPr>
                        <a:spcAft>
                          <a:spcPts val="0"/>
                        </a:spcAft>
                      </a:pPr>
                      <a:r>
                        <a:rPr lang="en-US" sz="1000" dirty="0">
                          <a:effectLst/>
                        </a:rPr>
                        <a:t> </a:t>
                      </a:r>
                    </a:p>
                    <a:p>
                      <a:pPr>
                        <a:spcAft>
                          <a:spcPts val="0"/>
                        </a:spcAft>
                      </a:pPr>
                      <a:r>
                        <a:rPr lang="en-US" sz="1000" dirty="0">
                          <a:effectLst/>
                        </a:rPr>
                        <a:t> </a:t>
                      </a:r>
                      <a:r>
                        <a:rPr lang="en-US" sz="1000" dirty="0" smtClean="0">
                          <a:effectLst/>
                        </a:rPr>
                        <a:t>Satellite</a:t>
                      </a:r>
                      <a:endParaRPr lang="en-US" sz="1000" dirty="0">
                        <a:effectLst/>
                      </a:endParaRPr>
                    </a:p>
                    <a:p>
                      <a:pPr>
                        <a:spcAft>
                          <a:spcPts val="0"/>
                        </a:spcAft>
                      </a:pPr>
                      <a:r>
                        <a:rPr lang="en-US" sz="1000" dirty="0">
                          <a:effectLst/>
                        </a:rPr>
                        <a:t> </a:t>
                      </a:r>
                      <a:r>
                        <a:rPr lang="en-US" sz="1000" dirty="0" smtClean="0">
                          <a:effectLst/>
                        </a:rPr>
                        <a:t>Satellite</a:t>
                      </a:r>
                      <a:endParaRPr lang="en-US" sz="1000" dirty="0">
                        <a:effectLst/>
                      </a:endParaRPr>
                    </a:p>
                    <a:p>
                      <a:pPr>
                        <a:spcAft>
                          <a:spcPts val="0"/>
                        </a:spcAft>
                      </a:pPr>
                      <a:r>
                        <a:rPr lang="en-US" sz="1000" dirty="0">
                          <a:effectLst/>
                        </a:rPr>
                        <a:t> </a:t>
                      </a:r>
                    </a:p>
                    <a:p>
                      <a:pPr>
                        <a:spcAft>
                          <a:spcPts val="0"/>
                        </a:spcAft>
                      </a:pPr>
                      <a:r>
                        <a:rPr lang="en-US" sz="1000" dirty="0" smtClean="0">
                          <a:effectLst/>
                        </a:rPr>
                        <a:t>Satellite</a:t>
                      </a:r>
                    </a:p>
                    <a:p>
                      <a:pPr>
                        <a:spcAft>
                          <a:spcPts val="0"/>
                        </a:spcAft>
                      </a:pPr>
                      <a:r>
                        <a:rPr lang="en-US" sz="1000" dirty="0" smtClean="0">
                          <a:effectLst/>
                          <a:latin typeface="Calibri" charset="0"/>
                          <a:ea typeface="Calibri" charset="0"/>
                          <a:cs typeface="Times New Roman" charset="0"/>
                        </a:rPr>
                        <a:t>Weather station</a:t>
                      </a:r>
                      <a:endParaRPr lang="en-US" sz="1000" dirty="0">
                        <a:effectLst/>
                        <a:latin typeface="Calibri" charset="0"/>
                        <a:ea typeface="Calibri" charset="0"/>
                        <a:cs typeface="Times New Roman" charset="0"/>
                      </a:endParaRPr>
                    </a:p>
                  </a:txBody>
                  <a:tcPr marL="56267" marR="56267" marT="0" marB="0"/>
                </a:tc>
                <a:tc>
                  <a:txBody>
                    <a:bodyPr/>
                    <a:lstStyle/>
                    <a:p>
                      <a:pPr>
                        <a:spcAft>
                          <a:spcPts val="0"/>
                        </a:spcAft>
                      </a:pPr>
                      <a:r>
                        <a:rPr lang="en-US" sz="1000" dirty="0" smtClean="0">
                          <a:effectLst/>
                        </a:rPr>
                        <a:t>Global </a:t>
                      </a:r>
                      <a:endParaRPr lang="en-US" sz="1000" dirty="0">
                        <a:effectLst/>
                      </a:endParaRPr>
                    </a:p>
                    <a:p>
                      <a:pPr>
                        <a:spcAft>
                          <a:spcPts val="0"/>
                        </a:spcAft>
                      </a:pPr>
                      <a:r>
                        <a:rPr lang="en-US" sz="1000" dirty="0">
                          <a:effectLst/>
                        </a:rPr>
                        <a:t> </a:t>
                      </a:r>
                      <a:endParaRPr lang="en-US" sz="1000" dirty="0" smtClean="0">
                        <a:effectLst/>
                      </a:endParaRPr>
                    </a:p>
                    <a:p>
                      <a:pPr>
                        <a:spcAft>
                          <a:spcPts val="0"/>
                        </a:spcAft>
                      </a:pPr>
                      <a:r>
                        <a:rPr lang="en-US" sz="1000" dirty="0" smtClean="0">
                          <a:effectLst/>
                        </a:rPr>
                        <a:t>Global</a:t>
                      </a:r>
                      <a:endParaRPr lang="en-US" sz="1000" dirty="0">
                        <a:effectLst/>
                      </a:endParaRPr>
                    </a:p>
                    <a:p>
                      <a:pPr>
                        <a:spcAft>
                          <a:spcPts val="0"/>
                        </a:spcAft>
                      </a:pPr>
                      <a:r>
                        <a:rPr lang="en-US" sz="1000" dirty="0">
                          <a:effectLst/>
                        </a:rPr>
                        <a:t> </a:t>
                      </a:r>
                      <a:r>
                        <a:rPr lang="en-US" sz="1000" dirty="0" smtClean="0">
                          <a:effectLst/>
                        </a:rPr>
                        <a:t>Global</a:t>
                      </a:r>
                      <a:endParaRPr lang="en-US" sz="1000" dirty="0">
                        <a:effectLst/>
                      </a:endParaRPr>
                    </a:p>
                    <a:p>
                      <a:pPr>
                        <a:spcAft>
                          <a:spcPts val="0"/>
                        </a:spcAft>
                      </a:pPr>
                      <a:r>
                        <a:rPr lang="en-US" sz="1000" dirty="0">
                          <a:effectLst/>
                        </a:rPr>
                        <a:t> </a:t>
                      </a:r>
                    </a:p>
                    <a:p>
                      <a:pPr>
                        <a:spcAft>
                          <a:spcPts val="0"/>
                        </a:spcAft>
                      </a:pPr>
                      <a:r>
                        <a:rPr lang="en-US" sz="1000" dirty="0" smtClean="0">
                          <a:effectLst/>
                        </a:rPr>
                        <a:t>Global</a:t>
                      </a:r>
                    </a:p>
                    <a:p>
                      <a:pPr>
                        <a:spcAft>
                          <a:spcPts val="0"/>
                        </a:spcAft>
                      </a:pPr>
                      <a:r>
                        <a:rPr lang="en-US" sz="1000" dirty="0" smtClean="0">
                          <a:effectLst/>
                          <a:latin typeface="Calibri" charset="0"/>
                          <a:ea typeface="Calibri" charset="0"/>
                          <a:cs typeface="Times New Roman" charset="0"/>
                        </a:rPr>
                        <a:t>Global</a:t>
                      </a:r>
                      <a:endParaRPr lang="en-US" sz="1000" dirty="0">
                        <a:effectLst/>
                        <a:latin typeface="Calibri" charset="0"/>
                        <a:ea typeface="Calibri" charset="0"/>
                        <a:cs typeface="Times New Roman" charset="0"/>
                      </a:endParaRPr>
                    </a:p>
                  </a:txBody>
                  <a:tcPr marL="56267" marR="56267" marT="0" marB="0"/>
                </a:tc>
              </a:tr>
              <a:tr h="900277">
                <a:tc>
                  <a:txBody>
                    <a:bodyPr/>
                    <a:lstStyle/>
                    <a:p>
                      <a:pPr>
                        <a:spcAft>
                          <a:spcPts val="0"/>
                        </a:spcAft>
                      </a:pPr>
                      <a:r>
                        <a:rPr lang="en-US" sz="1500" dirty="0">
                          <a:effectLst/>
                        </a:rPr>
                        <a:t>Agriculture and Forestry</a:t>
                      </a:r>
                      <a:endParaRPr lang="en-US" sz="1000" dirty="0">
                        <a:effectLst/>
                        <a:latin typeface="Calibri" charset="0"/>
                        <a:ea typeface="Calibri" charset="0"/>
                        <a:cs typeface="Times New Roman" charset="0"/>
                      </a:endParaRPr>
                    </a:p>
                  </a:txBody>
                  <a:tcPr marL="56267" marR="56267" marT="0" marB="0"/>
                </a:tc>
                <a:tc>
                  <a:txBody>
                    <a:bodyPr/>
                    <a:lstStyle/>
                    <a:p>
                      <a:pPr>
                        <a:spcAft>
                          <a:spcPts val="0"/>
                        </a:spcAft>
                      </a:pPr>
                      <a:r>
                        <a:rPr lang="en-US" sz="1000">
                          <a:effectLst/>
                        </a:rPr>
                        <a:t>1. Shifting agricultural zones</a:t>
                      </a:r>
                    </a:p>
                    <a:p>
                      <a:pPr>
                        <a:spcAft>
                          <a:spcPts val="0"/>
                        </a:spcAft>
                      </a:pPr>
                      <a:r>
                        <a:rPr lang="en-US" sz="1000">
                          <a:effectLst/>
                        </a:rPr>
                        <a:t>2. Prescribed burning</a:t>
                      </a:r>
                    </a:p>
                    <a:p>
                      <a:pPr>
                        <a:spcAft>
                          <a:spcPts val="0"/>
                        </a:spcAft>
                      </a:pPr>
                      <a:r>
                        <a:rPr lang="en-US" sz="1000">
                          <a:effectLst/>
                        </a:rPr>
                        <a:t>3. Investment in fire suppression</a:t>
                      </a:r>
                      <a:endParaRPr lang="en-US" sz="1000">
                        <a:effectLst/>
                        <a:latin typeface="Calibri" charset="0"/>
                        <a:ea typeface="Calibri" charset="0"/>
                        <a:cs typeface="Times New Roman" charset="0"/>
                      </a:endParaRPr>
                    </a:p>
                  </a:txBody>
                  <a:tcPr marL="56267" marR="56267" marT="0" marB="0"/>
                </a:tc>
                <a:tc>
                  <a:txBody>
                    <a:bodyPr/>
                    <a:lstStyle/>
                    <a:p>
                      <a:pPr>
                        <a:spcAft>
                          <a:spcPts val="0"/>
                        </a:spcAft>
                      </a:pPr>
                      <a:r>
                        <a:rPr lang="en-US" sz="1000" dirty="0">
                          <a:effectLst/>
                        </a:rPr>
                        <a:t>P</a:t>
                      </a:r>
                    </a:p>
                    <a:p>
                      <a:pPr>
                        <a:spcAft>
                          <a:spcPts val="0"/>
                        </a:spcAft>
                      </a:pPr>
                      <a:r>
                        <a:rPr lang="en-US" sz="1000" dirty="0">
                          <a:effectLst/>
                        </a:rPr>
                        <a:t> </a:t>
                      </a:r>
                    </a:p>
                    <a:p>
                      <a:pPr>
                        <a:spcAft>
                          <a:spcPts val="0"/>
                        </a:spcAft>
                      </a:pPr>
                      <a:r>
                        <a:rPr lang="en-US" sz="1000" dirty="0">
                          <a:effectLst/>
                        </a:rPr>
                        <a:t> </a:t>
                      </a:r>
                      <a:r>
                        <a:rPr lang="en-US" sz="1000" dirty="0" smtClean="0">
                          <a:effectLst/>
                        </a:rPr>
                        <a:t>P</a:t>
                      </a:r>
                      <a:endParaRPr lang="en-US" sz="1000" dirty="0">
                        <a:effectLst/>
                      </a:endParaRPr>
                    </a:p>
                    <a:p>
                      <a:pPr>
                        <a:spcAft>
                          <a:spcPts val="0"/>
                        </a:spcAft>
                      </a:pPr>
                      <a:r>
                        <a:rPr lang="en-US" sz="1000" dirty="0">
                          <a:effectLst/>
                        </a:rPr>
                        <a:t> </a:t>
                      </a:r>
                      <a:r>
                        <a:rPr lang="en-US" sz="1000" dirty="0" smtClean="0">
                          <a:effectLst/>
                        </a:rPr>
                        <a:t>F</a:t>
                      </a:r>
                      <a:endParaRPr lang="en-US" sz="1000" dirty="0">
                        <a:effectLst/>
                        <a:latin typeface="Calibri" charset="0"/>
                        <a:ea typeface="Calibri" charset="0"/>
                        <a:cs typeface="Times New Roman" charset="0"/>
                      </a:endParaRPr>
                    </a:p>
                  </a:txBody>
                  <a:tcPr marL="56267" marR="56267" marT="0" marB="0"/>
                </a:tc>
                <a:tc>
                  <a:txBody>
                    <a:bodyPr/>
                    <a:lstStyle/>
                    <a:p>
                      <a:pPr>
                        <a:spcAft>
                          <a:spcPts val="0"/>
                        </a:spcAft>
                      </a:pPr>
                      <a:r>
                        <a:rPr lang="en-US" sz="1000" dirty="0">
                          <a:effectLst/>
                        </a:rPr>
                        <a:t>Satellite (LULC)</a:t>
                      </a:r>
                    </a:p>
                    <a:p>
                      <a:pPr>
                        <a:spcAft>
                          <a:spcPts val="0"/>
                        </a:spcAft>
                      </a:pPr>
                      <a:r>
                        <a:rPr lang="en-US" sz="1000" dirty="0">
                          <a:effectLst/>
                        </a:rPr>
                        <a:t> </a:t>
                      </a:r>
                    </a:p>
                    <a:p>
                      <a:pPr>
                        <a:spcAft>
                          <a:spcPts val="0"/>
                        </a:spcAft>
                      </a:pPr>
                      <a:r>
                        <a:rPr lang="en-US" sz="1000" dirty="0">
                          <a:effectLst/>
                        </a:rPr>
                        <a:t> </a:t>
                      </a:r>
                      <a:r>
                        <a:rPr lang="en-US" sz="1000" dirty="0" smtClean="0">
                          <a:effectLst/>
                        </a:rPr>
                        <a:t>Satellite</a:t>
                      </a:r>
                      <a:endParaRPr lang="en-US" sz="1000" dirty="0">
                        <a:effectLst/>
                      </a:endParaRPr>
                    </a:p>
                    <a:p>
                      <a:pPr>
                        <a:spcAft>
                          <a:spcPts val="0"/>
                        </a:spcAft>
                      </a:pPr>
                      <a:r>
                        <a:rPr lang="en-US" sz="1000" dirty="0">
                          <a:effectLst/>
                        </a:rPr>
                        <a:t> </a:t>
                      </a:r>
                      <a:r>
                        <a:rPr lang="en-US" sz="1000" dirty="0" smtClean="0">
                          <a:effectLst/>
                        </a:rPr>
                        <a:t>Fire </a:t>
                      </a:r>
                      <a:r>
                        <a:rPr lang="en-US" sz="1000" dirty="0">
                          <a:effectLst/>
                        </a:rPr>
                        <a:t>Agencies</a:t>
                      </a:r>
                      <a:endParaRPr lang="en-US" sz="1000" dirty="0">
                        <a:effectLst/>
                        <a:latin typeface="Calibri" charset="0"/>
                        <a:ea typeface="Calibri" charset="0"/>
                        <a:cs typeface="Times New Roman" charset="0"/>
                      </a:endParaRPr>
                    </a:p>
                  </a:txBody>
                  <a:tcPr marL="56267" marR="56267" marT="0" marB="0"/>
                </a:tc>
                <a:tc>
                  <a:txBody>
                    <a:bodyPr/>
                    <a:lstStyle/>
                    <a:p>
                      <a:pPr>
                        <a:spcAft>
                          <a:spcPts val="0"/>
                        </a:spcAft>
                      </a:pPr>
                      <a:r>
                        <a:rPr lang="en-US" sz="1000" dirty="0">
                          <a:effectLst/>
                        </a:rPr>
                        <a:t>Global</a:t>
                      </a:r>
                    </a:p>
                    <a:p>
                      <a:pPr>
                        <a:spcAft>
                          <a:spcPts val="0"/>
                        </a:spcAft>
                      </a:pPr>
                      <a:r>
                        <a:rPr lang="en-US" sz="1000" dirty="0">
                          <a:effectLst/>
                        </a:rPr>
                        <a:t> </a:t>
                      </a:r>
                    </a:p>
                    <a:p>
                      <a:pPr>
                        <a:spcAft>
                          <a:spcPts val="0"/>
                        </a:spcAft>
                      </a:pPr>
                      <a:r>
                        <a:rPr lang="en-US" sz="1000" dirty="0">
                          <a:effectLst/>
                        </a:rPr>
                        <a:t> </a:t>
                      </a:r>
                      <a:r>
                        <a:rPr lang="en-US" sz="1000" dirty="0" smtClean="0">
                          <a:effectLst/>
                        </a:rPr>
                        <a:t>Country</a:t>
                      </a:r>
                      <a:endParaRPr lang="en-US" sz="1000" dirty="0">
                        <a:effectLst/>
                      </a:endParaRPr>
                    </a:p>
                    <a:p>
                      <a:pPr>
                        <a:spcAft>
                          <a:spcPts val="0"/>
                        </a:spcAft>
                      </a:pPr>
                      <a:r>
                        <a:rPr lang="en-US" sz="1000" dirty="0">
                          <a:effectLst/>
                        </a:rPr>
                        <a:t> </a:t>
                      </a:r>
                      <a:r>
                        <a:rPr lang="en-US" sz="1000" dirty="0" smtClean="0">
                          <a:effectLst/>
                        </a:rPr>
                        <a:t>Country</a:t>
                      </a:r>
                      <a:endParaRPr lang="en-US" sz="1000" dirty="0">
                        <a:effectLst/>
                        <a:latin typeface="Calibri" charset="0"/>
                        <a:ea typeface="Calibri" charset="0"/>
                        <a:cs typeface="Times New Roman" charset="0"/>
                      </a:endParaRPr>
                    </a:p>
                  </a:txBody>
                  <a:tcPr marL="56267" marR="56267" marT="0" marB="0"/>
                </a:tc>
              </a:tr>
              <a:tr h="1350415">
                <a:tc>
                  <a:txBody>
                    <a:bodyPr/>
                    <a:lstStyle/>
                    <a:p>
                      <a:pPr>
                        <a:spcAft>
                          <a:spcPts val="0"/>
                        </a:spcAft>
                      </a:pPr>
                      <a:r>
                        <a:rPr lang="en-US" sz="1500">
                          <a:effectLst/>
                        </a:rPr>
                        <a:t>Coastal Infrastructure</a:t>
                      </a:r>
                      <a:endParaRPr lang="en-US" sz="1000">
                        <a:effectLst/>
                        <a:latin typeface="Calibri" charset="0"/>
                        <a:ea typeface="Calibri" charset="0"/>
                        <a:cs typeface="Times New Roman" charset="0"/>
                      </a:endParaRPr>
                    </a:p>
                  </a:txBody>
                  <a:tcPr marL="56267" marR="56267" marT="0" marB="0"/>
                </a:tc>
                <a:tc>
                  <a:txBody>
                    <a:bodyPr/>
                    <a:lstStyle/>
                    <a:p>
                      <a:pPr>
                        <a:spcAft>
                          <a:spcPts val="0"/>
                        </a:spcAft>
                      </a:pPr>
                      <a:r>
                        <a:rPr lang="en-US" sz="1000" dirty="0">
                          <a:effectLst/>
                        </a:rPr>
                        <a:t>1. Adapting existing infrastructure</a:t>
                      </a:r>
                    </a:p>
                    <a:p>
                      <a:pPr>
                        <a:spcAft>
                          <a:spcPts val="0"/>
                        </a:spcAft>
                      </a:pPr>
                      <a:r>
                        <a:rPr lang="en-US" sz="1000" dirty="0">
                          <a:effectLst/>
                        </a:rPr>
                        <a:t>2. Infrastructure for hazard management</a:t>
                      </a:r>
                    </a:p>
                    <a:p>
                      <a:pPr>
                        <a:spcAft>
                          <a:spcPts val="0"/>
                        </a:spcAft>
                      </a:pPr>
                      <a:r>
                        <a:rPr lang="en-US" sz="1000" dirty="0">
                          <a:effectLst/>
                        </a:rPr>
                        <a:t>3. Insurances -</a:t>
                      </a:r>
                    </a:p>
                    <a:p>
                      <a:pPr>
                        <a:spcAft>
                          <a:spcPts val="0"/>
                        </a:spcAft>
                      </a:pPr>
                      <a:r>
                        <a:rPr lang="en-US" sz="1000" dirty="0">
                          <a:effectLst/>
                        </a:rPr>
                        <a:t>disaster relief</a:t>
                      </a:r>
                      <a:endParaRPr lang="en-US" sz="1000" dirty="0">
                        <a:effectLst/>
                        <a:latin typeface="Calibri" charset="0"/>
                        <a:ea typeface="Calibri" charset="0"/>
                        <a:cs typeface="Times New Roman" charset="0"/>
                      </a:endParaRPr>
                    </a:p>
                  </a:txBody>
                  <a:tcPr marL="56267" marR="56267" marT="0" marB="0"/>
                </a:tc>
                <a:tc>
                  <a:txBody>
                    <a:bodyPr/>
                    <a:lstStyle/>
                    <a:p>
                      <a:pPr>
                        <a:spcAft>
                          <a:spcPts val="0"/>
                        </a:spcAft>
                      </a:pPr>
                      <a:r>
                        <a:rPr lang="en-US" sz="1000" dirty="0">
                          <a:effectLst/>
                        </a:rPr>
                        <a:t>F and P</a:t>
                      </a:r>
                    </a:p>
                    <a:p>
                      <a:pPr>
                        <a:spcAft>
                          <a:spcPts val="0"/>
                        </a:spcAft>
                      </a:pPr>
                      <a:r>
                        <a:rPr lang="en-US" sz="1000" dirty="0">
                          <a:effectLst/>
                        </a:rPr>
                        <a:t> </a:t>
                      </a:r>
                    </a:p>
                    <a:p>
                      <a:pPr>
                        <a:spcAft>
                          <a:spcPts val="0"/>
                        </a:spcAft>
                      </a:pPr>
                      <a:r>
                        <a:rPr lang="en-US" sz="1000" dirty="0">
                          <a:effectLst/>
                        </a:rPr>
                        <a:t> </a:t>
                      </a:r>
                      <a:r>
                        <a:rPr lang="en-US" sz="1000" dirty="0" smtClean="0">
                          <a:effectLst/>
                        </a:rPr>
                        <a:t>F </a:t>
                      </a:r>
                      <a:r>
                        <a:rPr lang="en-US" sz="1000" dirty="0">
                          <a:effectLst/>
                        </a:rPr>
                        <a:t>and P</a:t>
                      </a:r>
                    </a:p>
                    <a:p>
                      <a:pPr>
                        <a:spcAft>
                          <a:spcPts val="0"/>
                        </a:spcAft>
                      </a:pPr>
                      <a:r>
                        <a:rPr lang="en-US" sz="1000" dirty="0">
                          <a:effectLst/>
                        </a:rPr>
                        <a:t> </a:t>
                      </a:r>
                    </a:p>
                    <a:p>
                      <a:pPr>
                        <a:spcAft>
                          <a:spcPts val="0"/>
                        </a:spcAft>
                      </a:pPr>
                      <a:r>
                        <a:rPr lang="en-US" sz="1000" dirty="0">
                          <a:effectLst/>
                        </a:rPr>
                        <a:t> </a:t>
                      </a:r>
                      <a:r>
                        <a:rPr lang="en-US" sz="1000" dirty="0" smtClean="0">
                          <a:effectLst/>
                        </a:rPr>
                        <a:t>F</a:t>
                      </a:r>
                      <a:endParaRPr lang="en-US" sz="1000" dirty="0">
                        <a:effectLst/>
                        <a:latin typeface="Calibri" charset="0"/>
                        <a:ea typeface="Calibri" charset="0"/>
                        <a:cs typeface="Times New Roman" charset="0"/>
                      </a:endParaRPr>
                    </a:p>
                  </a:txBody>
                  <a:tcPr marL="56267" marR="56267" marT="0" marB="0"/>
                </a:tc>
                <a:tc>
                  <a:txBody>
                    <a:bodyPr/>
                    <a:lstStyle/>
                    <a:p>
                      <a:pPr>
                        <a:spcAft>
                          <a:spcPts val="0"/>
                        </a:spcAft>
                      </a:pPr>
                      <a:r>
                        <a:rPr lang="en-US" sz="1000" dirty="0">
                          <a:effectLst/>
                        </a:rPr>
                        <a:t>National agencies/ Satellite</a:t>
                      </a:r>
                    </a:p>
                    <a:p>
                      <a:pPr>
                        <a:spcAft>
                          <a:spcPts val="0"/>
                        </a:spcAft>
                      </a:pPr>
                      <a:endParaRPr lang="en-US" sz="1000" dirty="0" smtClean="0">
                        <a:effectLst/>
                      </a:endParaRPr>
                    </a:p>
                    <a:p>
                      <a:pPr>
                        <a:spcAft>
                          <a:spcPts val="0"/>
                        </a:spcAft>
                      </a:pPr>
                      <a:r>
                        <a:rPr lang="en-US" sz="1000" dirty="0" smtClean="0">
                          <a:effectLst/>
                        </a:rPr>
                        <a:t>National </a:t>
                      </a:r>
                      <a:r>
                        <a:rPr lang="en-US" sz="1000" dirty="0">
                          <a:effectLst/>
                        </a:rPr>
                        <a:t>agencies/Satellite</a:t>
                      </a:r>
                    </a:p>
                    <a:p>
                      <a:pPr>
                        <a:spcAft>
                          <a:spcPts val="0"/>
                        </a:spcAft>
                      </a:pPr>
                      <a:r>
                        <a:rPr lang="en-US" sz="1000" dirty="0">
                          <a:effectLst/>
                        </a:rPr>
                        <a:t> </a:t>
                      </a:r>
                    </a:p>
                    <a:p>
                      <a:pPr>
                        <a:spcAft>
                          <a:spcPts val="0"/>
                        </a:spcAft>
                      </a:pPr>
                      <a:r>
                        <a:rPr lang="en-US" sz="1000" dirty="0">
                          <a:effectLst/>
                        </a:rPr>
                        <a:t> </a:t>
                      </a:r>
                      <a:r>
                        <a:rPr lang="en-US" sz="1000" dirty="0" smtClean="0">
                          <a:effectLst/>
                        </a:rPr>
                        <a:t>Reinsurance </a:t>
                      </a:r>
                      <a:r>
                        <a:rPr lang="en-US" sz="1000" dirty="0">
                          <a:effectLst/>
                        </a:rPr>
                        <a:t>companies/ national agencies</a:t>
                      </a:r>
                      <a:endParaRPr lang="en-US" sz="1000" dirty="0">
                        <a:effectLst/>
                        <a:latin typeface="Calibri" charset="0"/>
                        <a:ea typeface="Calibri" charset="0"/>
                        <a:cs typeface="Times New Roman" charset="0"/>
                      </a:endParaRPr>
                    </a:p>
                  </a:txBody>
                  <a:tcPr marL="56267" marR="56267" marT="0" marB="0"/>
                </a:tc>
                <a:tc>
                  <a:txBody>
                    <a:bodyPr/>
                    <a:lstStyle/>
                    <a:p>
                      <a:pPr>
                        <a:spcAft>
                          <a:spcPts val="0"/>
                        </a:spcAft>
                      </a:pPr>
                      <a:r>
                        <a:rPr lang="en-US" sz="1000" dirty="0">
                          <a:effectLst/>
                        </a:rPr>
                        <a:t>Country</a:t>
                      </a:r>
                    </a:p>
                    <a:p>
                      <a:pPr>
                        <a:spcAft>
                          <a:spcPts val="0"/>
                        </a:spcAft>
                      </a:pPr>
                      <a:r>
                        <a:rPr lang="en-US" sz="1000" dirty="0">
                          <a:effectLst/>
                        </a:rPr>
                        <a:t> </a:t>
                      </a:r>
                    </a:p>
                    <a:p>
                      <a:pPr>
                        <a:spcAft>
                          <a:spcPts val="0"/>
                        </a:spcAft>
                      </a:pPr>
                      <a:r>
                        <a:rPr lang="en-US" sz="1000" dirty="0">
                          <a:effectLst/>
                        </a:rPr>
                        <a:t> </a:t>
                      </a:r>
                      <a:r>
                        <a:rPr lang="en-US" sz="1000" dirty="0" smtClean="0">
                          <a:effectLst/>
                        </a:rPr>
                        <a:t>Country</a:t>
                      </a:r>
                      <a:endParaRPr lang="en-US" sz="1000" dirty="0">
                        <a:effectLst/>
                      </a:endParaRPr>
                    </a:p>
                    <a:p>
                      <a:pPr>
                        <a:spcAft>
                          <a:spcPts val="0"/>
                        </a:spcAft>
                      </a:pPr>
                      <a:r>
                        <a:rPr lang="en-US" sz="1000" dirty="0">
                          <a:effectLst/>
                        </a:rPr>
                        <a:t> </a:t>
                      </a:r>
                    </a:p>
                    <a:p>
                      <a:pPr>
                        <a:spcAft>
                          <a:spcPts val="0"/>
                        </a:spcAft>
                      </a:pPr>
                      <a:r>
                        <a:rPr lang="en-US" sz="1000" dirty="0">
                          <a:effectLst/>
                        </a:rPr>
                        <a:t> </a:t>
                      </a:r>
                      <a:r>
                        <a:rPr lang="en-US" sz="1000" dirty="0" smtClean="0">
                          <a:effectLst/>
                        </a:rPr>
                        <a:t>Global</a:t>
                      </a:r>
                      <a:r>
                        <a:rPr lang="en-US" sz="1000" dirty="0">
                          <a:effectLst/>
                        </a:rPr>
                        <a:t>, country</a:t>
                      </a:r>
                      <a:endParaRPr lang="en-US" sz="1000" dirty="0">
                        <a:effectLst/>
                        <a:latin typeface="Calibri" charset="0"/>
                        <a:ea typeface="Calibri" charset="0"/>
                        <a:cs typeface="Times New Roman" charset="0"/>
                      </a:endParaRPr>
                    </a:p>
                  </a:txBody>
                  <a:tcPr marL="56267" marR="56267" marT="0" marB="0"/>
                </a:tc>
              </a:tr>
            </a:tbl>
          </a:graphicData>
        </a:graphic>
      </p:graphicFrame>
    </p:spTree>
    <p:extLst>
      <p:ext uri="{BB962C8B-B14F-4D97-AF65-F5344CB8AC3E}">
        <p14:creationId xmlns:p14="http://schemas.microsoft.com/office/powerpoint/2010/main" val="18838714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15600" y="1816545"/>
            <a:ext cx="10851200" cy="763599"/>
          </a:xfrm>
          <a:prstGeom prst="rect">
            <a:avLst/>
          </a:prstGeom>
          <a:noFill/>
          <a:ln>
            <a:noFill/>
          </a:ln>
        </p:spPr>
        <p:txBody>
          <a:bodyPr vert="horz" lIns="121900" tIns="121900" rIns="121900" bIns="121900" rtlCol="0" anchor="t" anchorCtr="0">
            <a:noAutofit/>
          </a:bodyPr>
          <a:lstStyle/>
          <a:p>
            <a:pPr>
              <a:buSzPct val="25000"/>
            </a:pPr>
            <a:r>
              <a:rPr lang="en-AU" dirty="0">
                <a:solidFill>
                  <a:srgbClr val="FFFFFF"/>
                </a:solidFill>
                <a:latin typeface="PT Serif"/>
                <a:ea typeface="PT Serif"/>
                <a:cs typeface="PT Serif"/>
                <a:sym typeface="PT Serif"/>
              </a:rPr>
              <a:t>Essential Climate Variables to Reflect Human Adaptation to Climate Change in Cities</a:t>
            </a:r>
            <a:br>
              <a:rPr lang="en-AU" dirty="0">
                <a:solidFill>
                  <a:srgbClr val="FFFFFF"/>
                </a:solidFill>
                <a:latin typeface="PT Serif"/>
                <a:ea typeface="PT Serif"/>
                <a:cs typeface="PT Serif"/>
                <a:sym typeface="PT Serif"/>
              </a:rPr>
            </a:br>
            <a:endParaRPr lang="en" dirty="0">
              <a:solidFill>
                <a:srgbClr val="FFFFFF"/>
              </a:solidFill>
              <a:latin typeface="Anton"/>
              <a:ea typeface="Anton"/>
              <a:cs typeface="Anton"/>
              <a:sym typeface="Anton"/>
            </a:endParaRPr>
          </a:p>
        </p:txBody>
      </p:sp>
      <p:sp>
        <p:nvSpPr>
          <p:cNvPr id="80" name="Shape 80"/>
          <p:cNvSpPr txBox="1">
            <a:spLocks noGrp="1"/>
          </p:cNvSpPr>
          <p:nvPr>
            <p:ph type="body" idx="1"/>
          </p:nvPr>
        </p:nvSpPr>
        <p:spPr>
          <a:xfrm>
            <a:off x="438353" y="3396793"/>
            <a:ext cx="11113441" cy="3082799"/>
          </a:xfrm>
          <a:prstGeom prst="rect">
            <a:avLst/>
          </a:prstGeom>
          <a:noFill/>
          <a:ln>
            <a:noFill/>
          </a:ln>
        </p:spPr>
        <p:txBody>
          <a:bodyPr vert="horz" lIns="121900" tIns="121900" rIns="121900" bIns="121900" rtlCol="0" anchor="t" anchorCtr="0">
            <a:noAutofit/>
          </a:bodyPr>
          <a:lstStyle/>
          <a:p>
            <a:pPr indent="0">
              <a:spcAft>
                <a:spcPts val="0"/>
              </a:spcAft>
              <a:buSzPct val="25000"/>
              <a:buNone/>
            </a:pPr>
            <a:r>
              <a:rPr lang="en-AU" i="1" dirty="0">
                <a:solidFill>
                  <a:srgbClr val="FFFFFF"/>
                </a:solidFill>
                <a:latin typeface="PT Serif"/>
                <a:ea typeface="PT Serif"/>
                <a:cs typeface="PT Serif"/>
                <a:sym typeface="PT Serif"/>
              </a:rPr>
              <a:t>Part B of Session </a:t>
            </a:r>
            <a:r>
              <a:rPr lang="en-AU" b="1" dirty="0" smtClean="0">
                <a:solidFill>
                  <a:srgbClr val="FFFFFF"/>
                </a:solidFill>
                <a:latin typeface="Anton"/>
                <a:ea typeface="Anton"/>
                <a:cs typeface="Anton"/>
                <a:sym typeface="Anton"/>
              </a:rPr>
              <a:t>Urban </a:t>
            </a:r>
            <a:r>
              <a:rPr lang="en-AU" b="1" dirty="0">
                <a:solidFill>
                  <a:srgbClr val="FFFFFF"/>
                </a:solidFill>
                <a:latin typeface="Anton"/>
                <a:ea typeface="Anton"/>
                <a:cs typeface="Anton"/>
                <a:sym typeface="Anton"/>
              </a:rPr>
              <a:t>Climate Information to Support Decision Making: from Local to </a:t>
            </a:r>
            <a:r>
              <a:rPr lang="en-AU" b="1" dirty="0" smtClean="0">
                <a:solidFill>
                  <a:srgbClr val="FFFFFF"/>
                </a:solidFill>
                <a:latin typeface="Anton"/>
                <a:ea typeface="Anton"/>
                <a:cs typeface="Anton"/>
                <a:sym typeface="Anton"/>
              </a:rPr>
              <a:t>Global</a:t>
            </a:r>
            <a:endParaRPr lang="en-AU" b="1" dirty="0">
              <a:solidFill>
                <a:srgbClr val="FFFFFF"/>
              </a:solidFill>
              <a:latin typeface="PT Serif"/>
              <a:ea typeface="PT Serif"/>
              <a:cs typeface="PT Serif"/>
              <a:sym typeface="PT Serif"/>
            </a:endParaRPr>
          </a:p>
          <a:p>
            <a:pPr indent="0">
              <a:spcAft>
                <a:spcPts val="0"/>
              </a:spcAft>
              <a:buSzPct val="25000"/>
              <a:buNone/>
            </a:pPr>
            <a:endParaRPr lang="en-AU" i="1" dirty="0">
              <a:solidFill>
                <a:srgbClr val="FFFFFF"/>
              </a:solidFill>
              <a:latin typeface="PT Serif"/>
              <a:ea typeface="PT Serif"/>
              <a:cs typeface="PT Serif"/>
              <a:sym typeface="PT Serif"/>
            </a:endParaRPr>
          </a:p>
          <a:p>
            <a:pPr indent="0">
              <a:spcAft>
                <a:spcPts val="0"/>
              </a:spcAft>
              <a:buSzPct val="25000"/>
              <a:buNone/>
            </a:pPr>
            <a:r>
              <a:rPr lang="en-AU" b="1" i="1" dirty="0">
                <a:solidFill>
                  <a:srgbClr val="FFFFFF"/>
                </a:solidFill>
                <a:latin typeface="PT Serif"/>
                <a:ea typeface="PT Serif"/>
                <a:cs typeface="PT Serif"/>
                <a:sym typeface="PT Serif"/>
              </a:rPr>
              <a:t>Convenor and Facilitator: Nigel Tapper</a:t>
            </a:r>
          </a:p>
          <a:p>
            <a:pPr indent="0">
              <a:spcAft>
                <a:spcPts val="0"/>
              </a:spcAft>
              <a:buSzPct val="25000"/>
              <a:buNone/>
            </a:pPr>
            <a:r>
              <a:rPr lang="en-AU" i="1" dirty="0">
                <a:solidFill>
                  <a:srgbClr val="FFFFFF"/>
                </a:solidFill>
                <a:latin typeface="PT Serif"/>
                <a:ea typeface="PT Serif"/>
                <a:cs typeface="PT Serif"/>
                <a:sym typeface="PT Serif"/>
              </a:rPr>
              <a:t>Monash University, Australia </a:t>
            </a:r>
          </a:p>
          <a:p>
            <a:pPr indent="0">
              <a:spcAft>
                <a:spcPts val="0"/>
              </a:spcAft>
              <a:buSzPct val="25000"/>
              <a:buNone/>
            </a:pPr>
            <a:r>
              <a:rPr lang="en-AU" i="1" dirty="0" smtClean="0">
                <a:solidFill>
                  <a:srgbClr val="FFFFFF"/>
                </a:solidFill>
                <a:latin typeface="PT Serif"/>
                <a:ea typeface="PT Serif"/>
                <a:cs typeface="PT Serif"/>
                <a:sym typeface="PT Serif"/>
              </a:rPr>
              <a:t>WMO/GCOS </a:t>
            </a:r>
            <a:r>
              <a:rPr lang="en-AU" i="1" dirty="0">
                <a:solidFill>
                  <a:srgbClr val="FFFFFF"/>
                </a:solidFill>
                <a:latin typeface="PT Serif"/>
                <a:ea typeface="PT Serif"/>
                <a:cs typeface="PT Serif"/>
                <a:sym typeface="PT Serif"/>
              </a:rPr>
              <a:t>Terrestrial Observation Panel for Climate (TOPC) </a:t>
            </a:r>
            <a:endParaRPr lang="en" i="1" dirty="0">
              <a:solidFill>
                <a:srgbClr val="FFFFFF"/>
              </a:solidFill>
              <a:latin typeface="PT Serif"/>
              <a:ea typeface="PT Serif"/>
              <a:cs typeface="PT Serif"/>
              <a:sym typeface="PT Serif"/>
            </a:endParaRPr>
          </a:p>
        </p:txBody>
      </p:sp>
    </p:spTree>
    <p:extLst>
      <p:ext uri="{BB962C8B-B14F-4D97-AF65-F5344CB8AC3E}">
        <p14:creationId xmlns:p14="http://schemas.microsoft.com/office/powerpoint/2010/main" val="15534157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72"/>
        <p:cNvGrpSpPr/>
        <p:nvPr/>
      </p:nvGrpSpPr>
      <p:grpSpPr>
        <a:xfrm>
          <a:off x="0" y="0"/>
          <a:ext cx="0" cy="0"/>
          <a:chOff x="0" y="0"/>
          <a:chExt cx="0" cy="0"/>
        </a:xfrm>
      </p:grpSpPr>
      <p:sp>
        <p:nvSpPr>
          <p:cNvPr id="5" name="Shape 55"/>
          <p:cNvSpPr txBox="1">
            <a:spLocks noGrp="1"/>
          </p:cNvSpPr>
          <p:nvPr>
            <p:ph type="title"/>
          </p:nvPr>
        </p:nvSpPr>
        <p:spPr>
          <a:xfrm>
            <a:off x="2341107" y="151157"/>
            <a:ext cx="9521931" cy="763599"/>
          </a:xfrm>
          <a:prstGeom prst="rect">
            <a:avLst/>
          </a:prstGeom>
          <a:noFill/>
          <a:ln>
            <a:noFill/>
          </a:ln>
        </p:spPr>
        <p:txBody>
          <a:bodyPr vert="horz" lIns="121900" tIns="121900" rIns="121900" bIns="121900" rtlCol="0" anchor="t" anchorCtr="0">
            <a:noAutofit/>
          </a:bodyPr>
          <a:lstStyle/>
          <a:p>
            <a:pPr lvl="0">
              <a:buSzPct val="25000"/>
            </a:pPr>
            <a:r>
              <a:rPr lang="en-AU" b="1" dirty="0" smtClean="0">
                <a:solidFill>
                  <a:srgbClr val="073763"/>
                </a:solidFill>
                <a:latin typeface="Anton"/>
                <a:ea typeface="Anton"/>
                <a:cs typeface="Anton"/>
                <a:sym typeface="Anton"/>
              </a:rPr>
              <a:t>Facilitated Discussion –  </a:t>
            </a:r>
            <a:r>
              <a:rPr lang="en-AU" sz="2667" b="1" dirty="0">
                <a:solidFill>
                  <a:srgbClr val="073763"/>
                </a:solidFill>
                <a:latin typeface="Anton"/>
                <a:ea typeface="Anton"/>
                <a:cs typeface="Anton"/>
                <a:sym typeface="Anton"/>
              </a:rPr>
              <a:t>Panel 3-5 min pitches to initiate discussion, then open to the audience</a:t>
            </a:r>
            <a:endParaRPr lang="en" sz="2667" b="1" dirty="0">
              <a:solidFill>
                <a:srgbClr val="073763"/>
              </a:solidFill>
              <a:latin typeface="Anton"/>
              <a:ea typeface="Anton"/>
              <a:cs typeface="Anton"/>
              <a:sym typeface="Anton"/>
            </a:endParaRPr>
          </a:p>
        </p:txBody>
      </p:sp>
      <p:sp>
        <p:nvSpPr>
          <p:cNvPr id="74" name="Shape 74"/>
          <p:cNvSpPr txBox="1">
            <a:spLocks noGrp="1"/>
          </p:cNvSpPr>
          <p:nvPr>
            <p:ph type="body" idx="1"/>
          </p:nvPr>
        </p:nvSpPr>
        <p:spPr>
          <a:xfrm>
            <a:off x="1837023" y="1590953"/>
            <a:ext cx="9639352" cy="2105600"/>
          </a:xfrm>
          <a:prstGeom prst="rect">
            <a:avLst/>
          </a:prstGeom>
          <a:noFill/>
          <a:ln>
            <a:noFill/>
          </a:ln>
        </p:spPr>
        <p:txBody>
          <a:bodyPr vert="horz" lIns="121900" tIns="121900" rIns="121900" bIns="121900" rtlCol="0" anchor="t" anchorCtr="0">
            <a:noAutofit/>
          </a:bodyPr>
          <a:lstStyle/>
          <a:p>
            <a:pPr indent="0">
              <a:lnSpc>
                <a:spcPct val="100000"/>
              </a:lnSpc>
              <a:spcAft>
                <a:spcPts val="0"/>
              </a:spcAft>
              <a:buSzPct val="25000"/>
              <a:buNone/>
            </a:pPr>
            <a:r>
              <a:rPr lang="en-AU" sz="2133" b="1" dirty="0">
                <a:solidFill>
                  <a:srgbClr val="073763"/>
                </a:solidFill>
                <a:latin typeface="PT Serif"/>
                <a:ea typeface="PT Serif"/>
                <a:cs typeface="PT Serif"/>
                <a:sym typeface="PT Serif"/>
              </a:rPr>
              <a:t>Panel Members</a:t>
            </a:r>
          </a:p>
          <a:p>
            <a:pPr indent="0">
              <a:lnSpc>
                <a:spcPct val="100000"/>
              </a:lnSpc>
              <a:spcAft>
                <a:spcPts val="0"/>
              </a:spcAft>
              <a:buSzPct val="25000"/>
              <a:buNone/>
            </a:pPr>
            <a:endParaRPr lang="en-AU" sz="2133" dirty="0">
              <a:solidFill>
                <a:srgbClr val="073763"/>
              </a:solidFill>
              <a:latin typeface="PT Serif"/>
              <a:ea typeface="PT Serif"/>
              <a:cs typeface="PT Serif"/>
              <a:sym typeface="PT Serif"/>
            </a:endParaRPr>
          </a:p>
          <a:p>
            <a:pPr indent="0">
              <a:lnSpc>
                <a:spcPct val="110000"/>
              </a:lnSpc>
              <a:spcAft>
                <a:spcPts val="0"/>
              </a:spcAft>
              <a:buSzPct val="25000"/>
              <a:buNone/>
            </a:pPr>
            <a:r>
              <a:rPr lang="en-AU" sz="2133" dirty="0" err="1">
                <a:solidFill>
                  <a:srgbClr val="073763"/>
                </a:solidFill>
                <a:latin typeface="PT Serif"/>
                <a:ea typeface="PT Serif"/>
                <a:cs typeface="PT Serif"/>
                <a:sym typeface="PT Serif"/>
              </a:rPr>
              <a:t>Xuemei</a:t>
            </a:r>
            <a:r>
              <a:rPr lang="en-AU" sz="2133" dirty="0">
                <a:solidFill>
                  <a:srgbClr val="073763"/>
                </a:solidFill>
                <a:latin typeface="PT Serif"/>
                <a:ea typeface="PT Serif"/>
                <a:cs typeface="PT Serif"/>
                <a:sym typeface="PT Serif"/>
              </a:rPr>
              <a:t> </a:t>
            </a:r>
            <a:r>
              <a:rPr lang="en-AU" sz="2133" dirty="0" err="1">
                <a:solidFill>
                  <a:srgbClr val="073763"/>
                </a:solidFill>
                <a:latin typeface="PT Serif"/>
                <a:ea typeface="PT Serif"/>
                <a:cs typeface="PT Serif"/>
                <a:sym typeface="PT Serif"/>
              </a:rPr>
              <a:t>Bai</a:t>
            </a:r>
            <a:r>
              <a:rPr lang="en-AU" sz="2133" dirty="0">
                <a:solidFill>
                  <a:srgbClr val="073763"/>
                </a:solidFill>
                <a:latin typeface="PT Serif"/>
                <a:ea typeface="PT Serif"/>
                <a:cs typeface="PT Serif"/>
                <a:sym typeface="PT Serif"/>
              </a:rPr>
              <a:t> (Australian National University), urbanization, urban system sustainability</a:t>
            </a:r>
          </a:p>
          <a:p>
            <a:pPr indent="0">
              <a:lnSpc>
                <a:spcPct val="110000"/>
              </a:lnSpc>
              <a:spcAft>
                <a:spcPts val="0"/>
              </a:spcAft>
              <a:buSzPct val="25000"/>
              <a:buNone/>
            </a:pPr>
            <a:endParaRPr lang="en-AU" sz="2133" dirty="0">
              <a:solidFill>
                <a:srgbClr val="073763"/>
              </a:solidFill>
              <a:latin typeface="PT Serif"/>
              <a:ea typeface="PT Serif"/>
              <a:cs typeface="PT Serif"/>
              <a:sym typeface="PT Serif"/>
            </a:endParaRPr>
          </a:p>
          <a:p>
            <a:pPr indent="0">
              <a:lnSpc>
                <a:spcPct val="110000"/>
              </a:lnSpc>
              <a:spcAft>
                <a:spcPts val="0"/>
              </a:spcAft>
              <a:buSzPct val="25000"/>
              <a:buNone/>
            </a:pPr>
            <a:r>
              <a:rPr lang="en-AU" sz="2133" dirty="0">
                <a:solidFill>
                  <a:srgbClr val="073763"/>
                </a:solidFill>
                <a:latin typeface="PT Serif"/>
                <a:ea typeface="PT Serif"/>
                <a:cs typeface="PT Serif"/>
                <a:sym typeface="PT Serif"/>
              </a:rPr>
              <a:t>Chao </a:t>
            </a:r>
            <a:r>
              <a:rPr lang="en-AU" sz="2133" dirty="0" err="1">
                <a:solidFill>
                  <a:srgbClr val="073763"/>
                </a:solidFill>
                <a:latin typeface="PT Serif"/>
                <a:ea typeface="PT Serif"/>
                <a:cs typeface="PT Serif"/>
                <a:sym typeface="PT Serif"/>
              </a:rPr>
              <a:t>Ren</a:t>
            </a:r>
            <a:r>
              <a:rPr lang="en-AU" sz="2133" dirty="0">
                <a:solidFill>
                  <a:srgbClr val="073763"/>
                </a:solidFill>
                <a:latin typeface="PT Serif"/>
                <a:ea typeface="PT Serif"/>
                <a:cs typeface="PT Serif"/>
                <a:sym typeface="PT Serif"/>
              </a:rPr>
              <a:t> (Chinese University of Hong Kong), urban design and climate</a:t>
            </a:r>
          </a:p>
          <a:p>
            <a:pPr indent="0">
              <a:lnSpc>
                <a:spcPct val="110000"/>
              </a:lnSpc>
              <a:spcAft>
                <a:spcPts val="0"/>
              </a:spcAft>
              <a:buSzPct val="25000"/>
              <a:buNone/>
            </a:pPr>
            <a:endParaRPr lang="en-AU" sz="2133" dirty="0">
              <a:solidFill>
                <a:srgbClr val="073763"/>
              </a:solidFill>
              <a:latin typeface="PT Serif"/>
              <a:ea typeface="PT Serif"/>
              <a:cs typeface="PT Serif"/>
              <a:sym typeface="PT Serif"/>
            </a:endParaRPr>
          </a:p>
          <a:p>
            <a:pPr indent="0">
              <a:lnSpc>
                <a:spcPct val="110000"/>
              </a:lnSpc>
              <a:spcAft>
                <a:spcPts val="0"/>
              </a:spcAft>
              <a:buSzPct val="25000"/>
              <a:buNone/>
            </a:pPr>
            <a:r>
              <a:rPr lang="en-AU" sz="2133" dirty="0">
                <a:solidFill>
                  <a:srgbClr val="073763"/>
                </a:solidFill>
                <a:latin typeface="PT Serif"/>
                <a:ea typeface="PT Serif"/>
                <a:cs typeface="PT Serif"/>
                <a:sym typeface="PT Serif"/>
              </a:rPr>
              <a:t>James </a:t>
            </a:r>
            <a:r>
              <a:rPr lang="en-AU" sz="2133" dirty="0" err="1">
                <a:solidFill>
                  <a:srgbClr val="073763"/>
                </a:solidFill>
                <a:latin typeface="PT Serif"/>
                <a:ea typeface="PT Serif"/>
                <a:cs typeface="PT Serif"/>
                <a:sym typeface="PT Serif"/>
              </a:rPr>
              <a:t>Voogt</a:t>
            </a:r>
            <a:r>
              <a:rPr lang="en-AU" sz="2133" dirty="0">
                <a:solidFill>
                  <a:srgbClr val="073763"/>
                </a:solidFill>
                <a:latin typeface="PT Serif"/>
                <a:ea typeface="PT Serif"/>
                <a:cs typeface="PT Serif"/>
                <a:sym typeface="PT Serif"/>
              </a:rPr>
              <a:t> (University of Western Ontario), physical urban climate</a:t>
            </a:r>
          </a:p>
          <a:p>
            <a:pPr indent="0">
              <a:lnSpc>
                <a:spcPct val="110000"/>
              </a:lnSpc>
              <a:spcAft>
                <a:spcPts val="0"/>
              </a:spcAft>
              <a:buSzPct val="25000"/>
              <a:buNone/>
            </a:pPr>
            <a:endParaRPr lang="en-AU" sz="2133" dirty="0">
              <a:solidFill>
                <a:srgbClr val="073763"/>
              </a:solidFill>
              <a:latin typeface="PT Serif"/>
              <a:ea typeface="PT Serif"/>
              <a:cs typeface="PT Serif"/>
              <a:sym typeface="PT Serif"/>
            </a:endParaRPr>
          </a:p>
          <a:p>
            <a:pPr indent="0">
              <a:lnSpc>
                <a:spcPct val="110000"/>
              </a:lnSpc>
              <a:spcAft>
                <a:spcPts val="0"/>
              </a:spcAft>
              <a:buSzPct val="25000"/>
              <a:buNone/>
            </a:pPr>
            <a:r>
              <a:rPr lang="en-AU" sz="1867" i="1" dirty="0">
                <a:solidFill>
                  <a:srgbClr val="073763"/>
                </a:solidFill>
                <a:latin typeface="PT Serif"/>
                <a:ea typeface="PT Serif"/>
                <a:cs typeface="PT Serif"/>
                <a:sym typeface="PT Serif"/>
              </a:rPr>
              <a:t>Panellists have been asked to briefly comment on 1. The value of an ECV representing human adaptation to climate change in cities 2. One or more possible ECVs representing human adaptation in cities 3. Logistical considerations (costs, who can provide, can the ECV be applied globally?)</a:t>
            </a:r>
            <a:endParaRPr lang="en" sz="1867" i="1" dirty="0">
              <a:solidFill>
                <a:srgbClr val="073763"/>
              </a:solidFill>
              <a:latin typeface="PT Serif"/>
              <a:ea typeface="PT Serif"/>
              <a:cs typeface="PT Serif"/>
              <a:sym typeface="PT Serif"/>
            </a:endParaRPr>
          </a:p>
        </p:txBody>
      </p:sp>
      <p:pic>
        <p:nvPicPr>
          <p:cNvPr id="3" name="Picture 2" descr="Untitled 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119" y="3241170"/>
            <a:ext cx="676092" cy="741028"/>
          </a:xfrm>
          <a:prstGeom prst="rect">
            <a:avLst/>
          </a:prstGeom>
        </p:spPr>
      </p:pic>
      <p:pic>
        <p:nvPicPr>
          <p:cNvPr id="4" name="Picture 3" descr="Untitled 3.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779" y="4084213"/>
            <a:ext cx="676092" cy="730924"/>
          </a:xfrm>
          <a:prstGeom prst="rect">
            <a:avLst/>
          </a:prstGeom>
        </p:spPr>
      </p:pic>
      <p:pic>
        <p:nvPicPr>
          <p:cNvPr id="6" name="Picture 5" descr="Xuemei at Fenn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780" y="2037385"/>
            <a:ext cx="689201" cy="1033287"/>
          </a:xfrm>
          <a:prstGeom prst="rect">
            <a:avLst/>
          </a:prstGeom>
        </p:spPr>
      </p:pic>
    </p:spTree>
    <p:extLst>
      <p:ext uri="{BB962C8B-B14F-4D97-AF65-F5344CB8AC3E}">
        <p14:creationId xmlns:p14="http://schemas.microsoft.com/office/powerpoint/2010/main" val="1113219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cstate="print"/>
          <a:srcRect t="534" b="7378"/>
          <a:stretch/>
        </p:blipFill>
        <p:spPr bwMode="auto">
          <a:xfrm>
            <a:off x="0" y="0"/>
            <a:ext cx="12192000" cy="6920748"/>
          </a:xfrm>
          <a:prstGeom prst="rect">
            <a:avLst/>
          </a:prstGeom>
          <a:noFill/>
          <a:ln w="9525">
            <a:noFill/>
            <a:miter lim="800000"/>
            <a:headEnd/>
            <a:tailEnd/>
          </a:ln>
        </p:spPr>
      </p:pic>
      <p:sp>
        <p:nvSpPr>
          <p:cNvPr id="5" name="TextBox 4"/>
          <p:cNvSpPr txBox="1"/>
          <p:nvPr/>
        </p:nvSpPr>
        <p:spPr>
          <a:xfrm>
            <a:off x="2071116" y="3543626"/>
            <a:ext cx="2727960" cy="830997"/>
          </a:xfrm>
          <a:prstGeom prst="rect">
            <a:avLst/>
          </a:prstGeom>
          <a:solidFill>
            <a:srgbClr val="D0CECC"/>
          </a:solidFill>
          <a:effectLst>
            <a:softEdge rad="63500"/>
          </a:effectLst>
        </p:spPr>
        <p:txBody>
          <a:bodyPr wrap="square" tIns="91440" bIns="91440" rtlCol="0">
            <a:spAutoFit/>
          </a:bodyPr>
          <a:lstStyle/>
          <a:p>
            <a:pPr algn="ctr"/>
            <a:r>
              <a:rPr lang="en-US" sz="2400" b="1" i="1" dirty="0"/>
              <a:t>Form: </a:t>
            </a:r>
            <a:br>
              <a:rPr lang="en-US" sz="2400" b="1" i="1" dirty="0"/>
            </a:br>
            <a:r>
              <a:rPr lang="en-US" b="1" i="1" dirty="0"/>
              <a:t>Geometric structure</a:t>
            </a:r>
          </a:p>
        </p:txBody>
      </p:sp>
      <p:sp>
        <p:nvSpPr>
          <p:cNvPr id="6" name="TextBox 5"/>
          <p:cNvSpPr txBox="1"/>
          <p:nvPr/>
        </p:nvSpPr>
        <p:spPr>
          <a:xfrm>
            <a:off x="4488180" y="5853668"/>
            <a:ext cx="2743200" cy="738664"/>
          </a:xfrm>
          <a:prstGeom prst="rect">
            <a:avLst/>
          </a:prstGeom>
          <a:solidFill>
            <a:srgbClr val="D0CECC"/>
          </a:solidFill>
          <a:effectLst>
            <a:reflection blurRad="6350" stA="52000" endA="300" endPos="35000" dir="5400000" sy="-100000" algn="bl" rotWithShape="0"/>
            <a:softEdge rad="63500"/>
          </a:effectLst>
        </p:spPr>
        <p:txBody>
          <a:bodyPr wrap="square" tIns="91440" bIns="91440" rtlCol="0">
            <a:spAutoFit/>
          </a:bodyPr>
          <a:lstStyle/>
          <a:p>
            <a:pPr algn="ctr"/>
            <a:r>
              <a:rPr lang="en-US" sz="2000" b="1" i="1" dirty="0" smtClean="0"/>
              <a:t>Surface Cover</a:t>
            </a:r>
            <a:r>
              <a:rPr lang="en-US" sz="2000" b="1" i="1" dirty="0"/>
              <a:t/>
            </a:r>
            <a:br>
              <a:rPr lang="en-US" sz="2000" b="1" i="1" dirty="0"/>
            </a:br>
            <a:r>
              <a:rPr lang="en-US" sz="1600" b="1" i="1" dirty="0"/>
              <a:t>(impervious, vegetated)</a:t>
            </a:r>
          </a:p>
        </p:txBody>
      </p:sp>
      <p:sp>
        <p:nvSpPr>
          <p:cNvPr id="7" name="TextBox 6"/>
          <p:cNvSpPr txBox="1"/>
          <p:nvPr/>
        </p:nvSpPr>
        <p:spPr>
          <a:xfrm>
            <a:off x="9838182" y="1609303"/>
            <a:ext cx="2453640" cy="1107996"/>
          </a:xfrm>
          <a:prstGeom prst="rect">
            <a:avLst/>
          </a:prstGeom>
          <a:solidFill>
            <a:srgbClr val="D0CECC"/>
          </a:solidFill>
          <a:effectLst>
            <a:softEdge rad="63500"/>
          </a:effectLst>
        </p:spPr>
        <p:txBody>
          <a:bodyPr wrap="square" tIns="91440" bIns="91440" rtlCol="0">
            <a:spAutoFit/>
          </a:bodyPr>
          <a:lstStyle/>
          <a:p>
            <a:pPr algn="ctr"/>
            <a:r>
              <a:rPr lang="en-US" sz="2000" b="1" i="1" dirty="0" smtClean="0"/>
              <a:t>Metabolism </a:t>
            </a:r>
            <a:br>
              <a:rPr lang="en-US" sz="2000" b="1" i="1" dirty="0" smtClean="0"/>
            </a:br>
            <a:r>
              <a:rPr lang="en-US" sz="2000" b="1" i="1" dirty="0" smtClean="0"/>
              <a:t>(emissions of  water, heat, pollutants)</a:t>
            </a:r>
            <a:endParaRPr lang="en-US" sz="2000" b="1" i="1" dirty="0"/>
          </a:p>
        </p:txBody>
      </p:sp>
      <p:sp>
        <p:nvSpPr>
          <p:cNvPr id="8" name="TextBox 7"/>
          <p:cNvSpPr txBox="1"/>
          <p:nvPr/>
        </p:nvSpPr>
        <p:spPr>
          <a:xfrm>
            <a:off x="8466582" y="5082510"/>
            <a:ext cx="2743200" cy="492443"/>
          </a:xfrm>
          <a:prstGeom prst="rect">
            <a:avLst/>
          </a:prstGeom>
          <a:solidFill>
            <a:srgbClr val="D0CECC"/>
          </a:solidFill>
          <a:effectLst>
            <a:softEdge rad="63500"/>
          </a:effectLst>
        </p:spPr>
        <p:txBody>
          <a:bodyPr wrap="square" tIns="91440" bIns="91440" rtlCol="0">
            <a:spAutoFit/>
          </a:bodyPr>
          <a:lstStyle/>
          <a:p>
            <a:pPr algn="ctr"/>
            <a:r>
              <a:rPr lang="en-US" sz="2000" b="1" i="1" dirty="0"/>
              <a:t>City Size</a:t>
            </a:r>
          </a:p>
        </p:txBody>
      </p:sp>
      <p:sp>
        <p:nvSpPr>
          <p:cNvPr id="9" name="TextBox 8"/>
          <p:cNvSpPr txBox="1"/>
          <p:nvPr/>
        </p:nvSpPr>
        <p:spPr>
          <a:xfrm>
            <a:off x="167640" y="1217815"/>
            <a:ext cx="3267456" cy="1107996"/>
          </a:xfrm>
          <a:prstGeom prst="rect">
            <a:avLst/>
          </a:prstGeom>
          <a:solidFill>
            <a:srgbClr val="D0CECC"/>
          </a:solidFill>
          <a:effectLst>
            <a:softEdge rad="63500"/>
          </a:effectLst>
        </p:spPr>
        <p:txBody>
          <a:bodyPr wrap="square" tIns="91440" bIns="91440" rtlCol="0">
            <a:spAutoFit/>
          </a:bodyPr>
          <a:lstStyle/>
          <a:p>
            <a:pPr algn="ctr"/>
            <a:r>
              <a:rPr lang="en-US" sz="2400" b="1" i="1" dirty="0"/>
              <a:t>Materials</a:t>
            </a:r>
            <a:br>
              <a:rPr lang="en-US" sz="2400" b="1" i="1" dirty="0"/>
            </a:br>
            <a:r>
              <a:rPr lang="en-US" b="1" i="1" dirty="0"/>
              <a:t>(</a:t>
            </a:r>
            <a:r>
              <a:rPr lang="en-US" b="1" i="1" dirty="0" err="1"/>
              <a:t>radiative</a:t>
            </a:r>
            <a:r>
              <a:rPr lang="en-US" b="1" i="1" dirty="0"/>
              <a:t>, thermal, moisture, aerodynamic)</a:t>
            </a:r>
            <a:endParaRPr lang="en-US" sz="2400" b="1" i="1" dirty="0"/>
          </a:p>
        </p:txBody>
      </p:sp>
      <p:sp>
        <p:nvSpPr>
          <p:cNvPr id="13" name="TextBox 12"/>
          <p:cNvSpPr txBox="1"/>
          <p:nvPr/>
        </p:nvSpPr>
        <p:spPr>
          <a:xfrm>
            <a:off x="838200" y="0"/>
            <a:ext cx="11453622" cy="677108"/>
          </a:xfrm>
          <a:prstGeom prst="rect">
            <a:avLst/>
          </a:prstGeom>
          <a:noFill/>
          <a:effectLst>
            <a:outerShdw blurRad="50800" dist="38100" dir="5400000" algn="t" rotWithShape="0">
              <a:prstClr val="black">
                <a:alpha val="40000"/>
              </a:prstClr>
            </a:outerShdw>
            <a:softEdge rad="63500"/>
          </a:effectLst>
        </p:spPr>
        <p:txBody>
          <a:bodyPr wrap="square" tIns="91440" bIns="91440" rtlCol="0">
            <a:spAutoFit/>
          </a:bodyPr>
          <a:lstStyle/>
          <a:p>
            <a:pPr algn="ctr"/>
            <a:r>
              <a:rPr lang="en-US" sz="3200" b="1" i="1" dirty="0">
                <a:solidFill>
                  <a:schemeClr val="bg1"/>
                </a:solidFill>
                <a:effectLst>
                  <a:outerShdw blurRad="38100" dist="38100" dir="2700000" algn="tl">
                    <a:srgbClr val="000000">
                      <a:alpha val="43137"/>
                    </a:srgbClr>
                  </a:outerShdw>
                </a:effectLst>
              </a:rPr>
              <a:t>Controls on Urban </a:t>
            </a:r>
            <a:r>
              <a:rPr lang="en-US" sz="3200" b="1" i="1" dirty="0" smtClean="0">
                <a:solidFill>
                  <a:schemeClr val="bg1"/>
                </a:solidFill>
                <a:effectLst>
                  <a:outerShdw blurRad="38100" dist="38100" dir="2700000" algn="tl">
                    <a:srgbClr val="000000">
                      <a:alpha val="43137"/>
                    </a:srgbClr>
                  </a:outerShdw>
                </a:effectLst>
              </a:rPr>
              <a:t>Climates are linked to Adaptation </a:t>
            </a:r>
            <a:endParaRPr lang="en-US" sz="32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2471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6878" y="121287"/>
            <a:ext cx="11220450" cy="776539"/>
          </a:xfrm>
        </p:spPr>
        <p:txBody>
          <a:bodyPr/>
          <a:lstStyle/>
          <a:p>
            <a:r>
              <a:rPr lang="en-CA" dirty="0" smtClean="0"/>
              <a:t>Urban surface cover and structure parameters</a:t>
            </a:r>
            <a:endParaRPr lang="en-CA" dirty="0"/>
          </a:p>
        </p:txBody>
      </p:sp>
      <p:sp>
        <p:nvSpPr>
          <p:cNvPr id="6" name="Text Box 6"/>
          <p:cNvSpPr txBox="1">
            <a:spLocks noChangeArrowheads="1"/>
          </p:cNvSpPr>
          <p:nvPr/>
        </p:nvSpPr>
        <p:spPr bwMode="auto">
          <a:xfrm>
            <a:off x="4044695" y="6278880"/>
            <a:ext cx="3976687" cy="369332"/>
          </a:xfrm>
          <a:prstGeom prst="rect">
            <a:avLst/>
          </a:prstGeom>
          <a:noFill/>
          <a:ln w="9525">
            <a:noFill/>
            <a:miter lim="800000"/>
            <a:headEnd/>
            <a:tailEnd/>
          </a:ln>
        </p:spPr>
        <p:txBody>
          <a:bodyPr>
            <a:spAutoFit/>
          </a:bodyPr>
          <a:lstStyle/>
          <a:p>
            <a:pPr>
              <a:spcBef>
                <a:spcPct val="50000"/>
              </a:spcBef>
            </a:pPr>
            <a:r>
              <a:rPr lang="en-US" i="1" dirty="0">
                <a:solidFill>
                  <a:srgbClr val="808080"/>
                </a:solidFill>
              </a:rPr>
              <a:t>Oke et al. (2017)</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4695" y="1066894"/>
            <a:ext cx="6423562" cy="5211985"/>
          </a:xfrm>
          <a:prstGeom prst="rect">
            <a:avLst/>
          </a:prstGeom>
        </p:spPr>
      </p:pic>
      <p:sp>
        <p:nvSpPr>
          <p:cNvPr id="3" name="TextBox 2"/>
          <p:cNvSpPr txBox="1"/>
          <p:nvPr/>
        </p:nvSpPr>
        <p:spPr>
          <a:xfrm>
            <a:off x="343580" y="1235964"/>
            <a:ext cx="3524413" cy="5878532"/>
          </a:xfrm>
          <a:prstGeom prst="rect">
            <a:avLst/>
          </a:prstGeom>
          <a:noFill/>
        </p:spPr>
        <p:txBody>
          <a:bodyPr wrap="square" rtlCol="0">
            <a:spAutoFit/>
          </a:bodyPr>
          <a:lstStyle/>
          <a:p>
            <a:r>
              <a:rPr lang="en-CA" sz="2400" b="1" dirty="0" smtClean="0"/>
              <a:t>Potential ECVs</a:t>
            </a:r>
          </a:p>
          <a:p>
            <a:r>
              <a:rPr lang="en-CA" sz="2400" dirty="0" smtClean="0">
                <a:latin typeface="Symbol" panose="05050102010706020507" pitchFamily="18" charset="2"/>
              </a:rPr>
              <a:t>l</a:t>
            </a:r>
            <a:r>
              <a:rPr lang="en-CA" sz="2400" baseline="-25000" dirty="0" smtClean="0"/>
              <a:t>v</a:t>
            </a:r>
            <a:r>
              <a:rPr lang="en-CA" sz="2400" dirty="0" smtClean="0"/>
              <a:t>  vegetation fraction</a:t>
            </a:r>
            <a:br>
              <a:rPr lang="en-CA" sz="2400" dirty="0" smtClean="0"/>
            </a:br>
            <a:r>
              <a:rPr lang="en-CA" sz="2400" dirty="0" smtClean="0">
                <a:latin typeface="Symbol" panose="05050102010706020507" pitchFamily="18" charset="2"/>
              </a:rPr>
              <a:t>l</a:t>
            </a:r>
            <a:r>
              <a:rPr lang="en-CA" sz="2400" baseline="-25000" dirty="0" smtClean="0"/>
              <a:t>i</a:t>
            </a:r>
            <a:r>
              <a:rPr lang="en-CA" sz="2400" dirty="0" smtClean="0"/>
              <a:t>   impervious fraction</a:t>
            </a:r>
            <a:br>
              <a:rPr lang="en-CA" sz="2400" dirty="0" smtClean="0"/>
            </a:br>
            <a:r>
              <a:rPr lang="en-CA" sz="2400" dirty="0" err="1" smtClean="0">
                <a:latin typeface="Symbol" panose="05050102010706020507" pitchFamily="18" charset="2"/>
              </a:rPr>
              <a:t>l</a:t>
            </a:r>
            <a:r>
              <a:rPr lang="en-CA" sz="2400" baseline="-25000" dirty="0" err="1" smtClean="0"/>
              <a:t>c</a:t>
            </a:r>
            <a:r>
              <a:rPr lang="en-CA" sz="2400" baseline="-25000" dirty="0" smtClean="0"/>
              <a:t> </a:t>
            </a:r>
            <a:r>
              <a:rPr lang="en-CA" sz="2400" baseline="30000" dirty="0" smtClean="0"/>
              <a:t>   </a:t>
            </a:r>
            <a:r>
              <a:rPr lang="en-CA" sz="2400" dirty="0" smtClean="0"/>
              <a:t>complete surface </a:t>
            </a:r>
            <a:br>
              <a:rPr lang="en-CA" sz="2400" dirty="0" smtClean="0"/>
            </a:br>
            <a:r>
              <a:rPr lang="en-CA" sz="2400" dirty="0" smtClean="0"/>
              <a:t>       fraction (or H and </a:t>
            </a:r>
            <a:r>
              <a:rPr lang="en-CA" sz="2400" dirty="0" smtClean="0">
                <a:latin typeface="Symbol" panose="05050102010706020507" pitchFamily="18" charset="2"/>
              </a:rPr>
              <a:t>l</a:t>
            </a:r>
            <a:r>
              <a:rPr lang="en-CA" sz="2400" baseline="-25000" dirty="0" smtClean="0"/>
              <a:t> b</a:t>
            </a:r>
            <a:r>
              <a:rPr lang="en-CA" sz="2400" baseline="30000" dirty="0" smtClean="0"/>
              <a:t> </a:t>
            </a:r>
            <a:r>
              <a:rPr lang="en-CA" sz="2400" dirty="0" smtClean="0"/>
              <a:t>)</a:t>
            </a:r>
          </a:p>
          <a:p>
            <a:pPr marL="342900" indent="-342900">
              <a:buFont typeface="Symbol" panose="05050102010706020507" pitchFamily="18" charset="2"/>
              <a:buChar char="a"/>
            </a:pPr>
            <a:r>
              <a:rPr lang="en-CA" sz="2400" dirty="0" smtClean="0"/>
              <a:t>Albedo</a:t>
            </a:r>
          </a:p>
          <a:p>
            <a:r>
              <a:rPr lang="en-CA" sz="2400" dirty="0"/>
              <a:t/>
            </a:r>
            <a:br>
              <a:rPr lang="en-CA" sz="2400" dirty="0"/>
            </a:br>
            <a:r>
              <a:rPr lang="en-CA" sz="2400" dirty="0" smtClean="0"/>
              <a:t>Are important controls on near-surface urban climates &amp; hydrology</a:t>
            </a:r>
            <a:br>
              <a:rPr lang="en-CA" sz="2400" dirty="0" smtClean="0"/>
            </a:br>
            <a:endParaRPr lang="en-CA" sz="2400" dirty="0" smtClean="0"/>
          </a:p>
          <a:p>
            <a:r>
              <a:rPr lang="en-CA" sz="2400" dirty="0"/>
              <a:t>Can be provided by remote sensing</a:t>
            </a:r>
          </a:p>
          <a:p>
            <a:pPr marL="342900" indent="-342900">
              <a:buFont typeface="Symbol" panose="05050102010706020507" pitchFamily="18" charset="2"/>
              <a:buChar char="a"/>
            </a:pPr>
            <a:endParaRPr lang="en-CA" sz="2400" dirty="0"/>
          </a:p>
          <a:p>
            <a:r>
              <a:rPr lang="en-CA" sz="2400" dirty="0" smtClean="0"/>
              <a:t/>
            </a:r>
            <a:br>
              <a:rPr lang="en-CA" sz="2400" dirty="0" smtClean="0"/>
            </a:br>
            <a:endParaRPr lang="en-CA" sz="2400" baseline="-25000" dirty="0"/>
          </a:p>
        </p:txBody>
      </p:sp>
    </p:spTree>
    <p:extLst>
      <p:ext uri="{BB962C8B-B14F-4D97-AF65-F5344CB8AC3E}">
        <p14:creationId xmlns:p14="http://schemas.microsoft.com/office/powerpoint/2010/main" val="6595844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89185" y="142574"/>
            <a:ext cx="2890617" cy="763599"/>
          </a:xfrm>
          <a:prstGeom prst="rect">
            <a:avLst/>
          </a:prstGeom>
          <a:noFill/>
          <a:ln>
            <a:noFill/>
          </a:ln>
        </p:spPr>
        <p:txBody>
          <a:bodyPr lIns="121900" tIns="121900" rIns="121900" bIns="121900" anchor="t" anchorCtr="0">
            <a:noAutofit/>
          </a:bodyPr>
          <a:lstStyle/>
          <a:p>
            <a:pPr lvl="0">
              <a:buSzPct val="25000"/>
            </a:pPr>
            <a:r>
              <a:rPr lang="en-AU" b="1" dirty="0" smtClean="0">
                <a:solidFill>
                  <a:srgbClr val="073763"/>
                </a:solidFill>
                <a:latin typeface="Anton"/>
                <a:ea typeface="Anton"/>
                <a:cs typeface="Anton"/>
                <a:sym typeface="Anton"/>
              </a:rPr>
              <a:t>Scale of Approach</a:t>
            </a:r>
            <a:endParaRPr lang="en" b="1" dirty="0">
              <a:solidFill>
                <a:srgbClr val="073763"/>
              </a:solidFill>
              <a:latin typeface="Anton"/>
              <a:ea typeface="Anton"/>
              <a:cs typeface="Anton"/>
              <a:sym typeface="Anton"/>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733" y="1000665"/>
            <a:ext cx="5994400" cy="5670875"/>
          </a:xfrm>
          <a:prstGeom prst="rect">
            <a:avLst/>
          </a:prstGeom>
        </p:spPr>
      </p:pic>
      <p:sp>
        <p:nvSpPr>
          <p:cNvPr id="20" name="TextBox 19"/>
          <p:cNvSpPr txBox="1"/>
          <p:nvPr/>
        </p:nvSpPr>
        <p:spPr>
          <a:xfrm>
            <a:off x="1239639" y="4924472"/>
            <a:ext cx="3163008" cy="77957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wrap="square" lIns="121920" tIns="60960" rIns="121920" bIns="60960" rtlCol="0">
            <a:spAutoFit/>
          </a:bodyPr>
          <a:lstStyle/>
          <a:p>
            <a:pPr algn="ctr"/>
            <a:r>
              <a:rPr lang="en-AU" sz="2133" kern="0" dirty="0">
                <a:solidFill>
                  <a:srgbClr val="000000"/>
                </a:solidFill>
                <a:cs typeface="Arial"/>
                <a:sym typeface="Arial"/>
              </a:rPr>
              <a:t>Improve human thermal comfort</a:t>
            </a:r>
          </a:p>
        </p:txBody>
      </p:sp>
      <p:sp>
        <p:nvSpPr>
          <p:cNvPr id="22" name="Right Arrow 21"/>
          <p:cNvSpPr/>
          <p:nvPr/>
        </p:nvSpPr>
        <p:spPr>
          <a:xfrm rot="5400000">
            <a:off x="2439498" y="4419333"/>
            <a:ext cx="661031" cy="34925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en-AU" sz="1867" kern="0">
              <a:solidFill>
                <a:srgbClr val="FFFFFF"/>
              </a:solidFill>
              <a:sym typeface="Arial"/>
            </a:endParaRPr>
          </a:p>
        </p:txBody>
      </p:sp>
      <p:sp>
        <p:nvSpPr>
          <p:cNvPr id="23" name="TextBox 22"/>
          <p:cNvSpPr txBox="1"/>
          <p:nvPr/>
        </p:nvSpPr>
        <p:spPr>
          <a:xfrm>
            <a:off x="1137380" y="3127050"/>
            <a:ext cx="3265267" cy="110780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wrap="square" lIns="121920" tIns="60960" rIns="121920" bIns="60960" rtlCol="0">
            <a:spAutoFit/>
          </a:bodyPr>
          <a:lstStyle/>
          <a:p>
            <a:pPr algn="ctr"/>
            <a:r>
              <a:rPr lang="en-AU" sz="2133" kern="0" dirty="0">
                <a:solidFill>
                  <a:srgbClr val="000000"/>
                </a:solidFill>
                <a:cs typeface="Arial"/>
                <a:sym typeface="Arial"/>
              </a:rPr>
              <a:t>Reduce micro-scale air temperature and </a:t>
            </a:r>
            <a:r>
              <a:rPr lang="en-AU" sz="2133" i="1" kern="0" dirty="0">
                <a:solidFill>
                  <a:srgbClr val="000000"/>
                </a:solidFill>
                <a:cs typeface="Arial"/>
                <a:sym typeface="Arial"/>
              </a:rPr>
              <a:t>radiant</a:t>
            </a:r>
            <a:r>
              <a:rPr lang="en-AU" sz="2133" kern="0" dirty="0">
                <a:solidFill>
                  <a:srgbClr val="000000"/>
                </a:solidFill>
                <a:cs typeface="Arial"/>
                <a:sym typeface="Arial"/>
              </a:rPr>
              <a:t> temperature </a:t>
            </a:r>
          </a:p>
        </p:txBody>
      </p:sp>
      <p:sp>
        <p:nvSpPr>
          <p:cNvPr id="24" name="Right Arrow 23"/>
          <p:cNvSpPr/>
          <p:nvPr/>
        </p:nvSpPr>
        <p:spPr>
          <a:xfrm rot="5400000">
            <a:off x="2430293" y="2584305"/>
            <a:ext cx="679444" cy="349251"/>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en-AU" sz="1867" kern="0">
              <a:solidFill>
                <a:srgbClr val="FFFFFF"/>
              </a:solidFill>
              <a:sym typeface="Arial"/>
            </a:endParaRPr>
          </a:p>
        </p:txBody>
      </p:sp>
      <p:sp>
        <p:nvSpPr>
          <p:cNvPr id="25" name="TextBox 24"/>
          <p:cNvSpPr txBox="1"/>
          <p:nvPr/>
        </p:nvSpPr>
        <p:spPr>
          <a:xfrm>
            <a:off x="1439066" y="1657924"/>
            <a:ext cx="2661901" cy="77957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wrap="square" lIns="121920" tIns="60960" rIns="121920" bIns="60960" rtlCol="0">
            <a:spAutoFit/>
          </a:bodyPr>
          <a:lstStyle/>
          <a:p>
            <a:r>
              <a:rPr lang="en-AU" sz="2133" kern="0" dirty="0">
                <a:solidFill>
                  <a:srgbClr val="000000"/>
                </a:solidFill>
                <a:cs typeface="Arial"/>
                <a:sym typeface="Arial"/>
              </a:rPr>
              <a:t>Role of water and green infrastructure</a:t>
            </a:r>
          </a:p>
        </p:txBody>
      </p:sp>
      <p:sp>
        <p:nvSpPr>
          <p:cNvPr id="26" name="Bent Arrow 25"/>
          <p:cNvSpPr/>
          <p:nvPr/>
        </p:nvSpPr>
        <p:spPr>
          <a:xfrm rot="16200000" flipV="1">
            <a:off x="4190569" y="770071"/>
            <a:ext cx="1219976" cy="1399181"/>
          </a:xfrm>
          <a:prstGeom prst="bentArrow">
            <a:avLst>
              <a:gd name="adj1" fmla="val 11526"/>
              <a:gd name="adj2" fmla="val 14362"/>
              <a:gd name="adj3" fmla="val 14362"/>
              <a:gd name="adj4" fmla="val 43750"/>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lIns="121920" tIns="60960" rIns="121920" bIns="60960" rtlCol="0" anchor="ctr"/>
          <a:lstStyle/>
          <a:p>
            <a:pPr algn="ctr"/>
            <a:endParaRPr lang="en-AU" sz="1867" kern="0">
              <a:solidFill>
                <a:srgbClr val="000000"/>
              </a:solidFill>
              <a:sym typeface="Arial"/>
            </a:endParaRPr>
          </a:p>
        </p:txBody>
      </p:sp>
      <p:sp>
        <p:nvSpPr>
          <p:cNvPr id="28" name="TextBox 27"/>
          <p:cNvSpPr txBox="1"/>
          <p:nvPr/>
        </p:nvSpPr>
        <p:spPr>
          <a:xfrm>
            <a:off x="4612314" y="79973"/>
            <a:ext cx="2973820" cy="77957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wrap="square" lIns="121920" tIns="60960" rIns="121920" bIns="60960" rtlCol="0">
            <a:spAutoFit/>
          </a:bodyPr>
          <a:lstStyle/>
          <a:p>
            <a:pPr algn="ctr"/>
            <a:r>
              <a:rPr lang="en-AU" sz="2133" kern="0" dirty="0">
                <a:solidFill>
                  <a:srgbClr val="000000"/>
                </a:solidFill>
                <a:cs typeface="Arial"/>
                <a:sym typeface="Arial"/>
              </a:rPr>
              <a:t>Reduce local-scale air temperature</a:t>
            </a:r>
          </a:p>
        </p:txBody>
      </p:sp>
      <p:sp>
        <p:nvSpPr>
          <p:cNvPr id="29" name="Right Arrow 28"/>
          <p:cNvSpPr/>
          <p:nvPr/>
        </p:nvSpPr>
        <p:spPr>
          <a:xfrm>
            <a:off x="7586134" y="304800"/>
            <a:ext cx="1464351" cy="355173"/>
          </a:xfrm>
          <a:prstGeom prst="rightArrow">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lIns="121920" tIns="60960" rIns="121920" bIns="60960" rtlCol="0" anchor="ctr"/>
          <a:lstStyle/>
          <a:p>
            <a:pPr algn="ctr"/>
            <a:endParaRPr lang="en-AU" sz="1867" kern="0">
              <a:solidFill>
                <a:srgbClr val="FFFFFF"/>
              </a:solidFill>
              <a:sym typeface="Arial"/>
            </a:endParaRPr>
          </a:p>
        </p:txBody>
      </p:sp>
      <p:sp>
        <p:nvSpPr>
          <p:cNvPr id="30" name="TextBox 29"/>
          <p:cNvSpPr txBox="1"/>
          <p:nvPr/>
        </p:nvSpPr>
        <p:spPr>
          <a:xfrm>
            <a:off x="9050485" y="79973"/>
            <a:ext cx="2311783" cy="77957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wrap="square" lIns="121920" tIns="60960" rIns="121920" bIns="60960" rtlCol="0">
            <a:spAutoFit/>
          </a:bodyPr>
          <a:lstStyle/>
          <a:p>
            <a:pPr algn="ctr"/>
            <a:r>
              <a:rPr lang="en-AU" sz="2133" kern="0" dirty="0">
                <a:solidFill>
                  <a:srgbClr val="000000"/>
                </a:solidFill>
                <a:cs typeface="Arial"/>
                <a:sym typeface="Arial"/>
              </a:rPr>
              <a:t>Limit heat-health impacts</a:t>
            </a:r>
          </a:p>
        </p:txBody>
      </p:sp>
      <p:sp>
        <p:nvSpPr>
          <p:cNvPr id="31" name="Rectangle 30"/>
          <p:cNvSpPr/>
          <p:nvPr/>
        </p:nvSpPr>
        <p:spPr>
          <a:xfrm>
            <a:off x="178919" y="5704171"/>
            <a:ext cx="5321231" cy="369332"/>
          </a:xfrm>
          <a:prstGeom prst="rect">
            <a:avLst/>
          </a:prstGeom>
        </p:spPr>
        <p:txBody>
          <a:bodyPr wrap="square" lIns="121920" tIns="60960" rIns="121920" bIns="60960">
            <a:spAutoFit/>
          </a:bodyPr>
          <a:lstStyle/>
          <a:p>
            <a:r>
              <a:rPr lang="en-US" sz="1600" i="1" kern="0" dirty="0">
                <a:solidFill>
                  <a:srgbClr val="000000"/>
                </a:solidFill>
                <a:ea typeface="Arial"/>
                <a:cs typeface="Arial"/>
                <a:sym typeface="Arial"/>
              </a:rPr>
              <a:t>Coutts, Tapper, </a:t>
            </a:r>
            <a:r>
              <a:rPr lang="en-US" sz="1600" i="1" kern="0" dirty="0" err="1">
                <a:solidFill>
                  <a:srgbClr val="000000"/>
                </a:solidFill>
                <a:ea typeface="Arial"/>
                <a:cs typeface="Arial"/>
                <a:sym typeface="Arial"/>
              </a:rPr>
              <a:t>Beringer</a:t>
            </a:r>
            <a:r>
              <a:rPr lang="en-US" sz="1600" i="1" kern="0" dirty="0">
                <a:solidFill>
                  <a:srgbClr val="000000"/>
                </a:solidFill>
                <a:ea typeface="Arial"/>
                <a:cs typeface="Arial"/>
                <a:sym typeface="Arial"/>
              </a:rPr>
              <a:t>, </a:t>
            </a:r>
            <a:r>
              <a:rPr lang="en-US" sz="1600" i="1" kern="0" dirty="0" err="1">
                <a:solidFill>
                  <a:srgbClr val="000000"/>
                </a:solidFill>
                <a:ea typeface="Arial"/>
                <a:cs typeface="Arial"/>
                <a:sym typeface="Arial"/>
              </a:rPr>
              <a:t>Loughnan</a:t>
            </a:r>
            <a:r>
              <a:rPr lang="en-US" sz="1600" i="1" kern="0" dirty="0">
                <a:solidFill>
                  <a:srgbClr val="000000"/>
                </a:solidFill>
                <a:ea typeface="Arial"/>
                <a:cs typeface="Arial"/>
                <a:sym typeface="Arial"/>
              </a:rPr>
              <a:t>, </a:t>
            </a:r>
            <a:r>
              <a:rPr lang="en-US" sz="1600" i="1" kern="0" dirty="0" err="1">
                <a:solidFill>
                  <a:srgbClr val="000000"/>
                </a:solidFill>
                <a:ea typeface="Arial"/>
                <a:cs typeface="Arial"/>
                <a:sym typeface="Arial"/>
              </a:rPr>
              <a:t>Demuzere</a:t>
            </a:r>
            <a:r>
              <a:rPr lang="en-US" sz="1600" i="1" kern="0" dirty="0">
                <a:solidFill>
                  <a:srgbClr val="000000"/>
                </a:solidFill>
                <a:ea typeface="Arial"/>
                <a:cs typeface="Arial"/>
                <a:sym typeface="Arial"/>
              </a:rPr>
              <a:t> (2013) </a:t>
            </a:r>
          </a:p>
        </p:txBody>
      </p:sp>
    </p:spTree>
    <p:extLst>
      <p:ext uri="{BB962C8B-B14F-4D97-AF65-F5344CB8AC3E}">
        <p14:creationId xmlns:p14="http://schemas.microsoft.com/office/powerpoint/2010/main" val="1443449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36889" y="3934732"/>
            <a:ext cx="4323643" cy="1692225"/>
            <a:chOff x="1636889" y="3934732"/>
            <a:chExt cx="4323643" cy="1692225"/>
          </a:xfrm>
        </p:grpSpPr>
        <p:cxnSp>
          <p:nvCxnSpPr>
            <p:cNvPr id="11" name="Straight Connector 10"/>
            <p:cNvCxnSpPr/>
            <p:nvPr/>
          </p:nvCxnSpPr>
          <p:spPr>
            <a:xfrm flipH="1">
              <a:off x="5870222" y="3934732"/>
              <a:ext cx="1261" cy="132589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791200" y="4301067"/>
              <a:ext cx="169332" cy="478076"/>
            </a:xfrm>
            <a:prstGeom prst="rect">
              <a:avLst/>
            </a:prstGeom>
            <a:solidFill>
              <a:schemeClr val="accent6"/>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5" name="Straight Connector 14"/>
            <p:cNvCxnSpPr>
              <a:endCxn id="9" idx="1"/>
            </p:cNvCxnSpPr>
            <p:nvPr/>
          </p:nvCxnSpPr>
          <p:spPr>
            <a:xfrm flipV="1">
              <a:off x="1636889" y="4540105"/>
              <a:ext cx="4154311" cy="1086852"/>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9045" y="1252379"/>
            <a:ext cx="7882353" cy="536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3400" y="262251"/>
            <a:ext cx="10515600" cy="707319"/>
          </a:xfrm>
        </p:spPr>
        <p:txBody>
          <a:bodyPr>
            <a:normAutofit fontScale="90000"/>
          </a:bodyPr>
          <a:lstStyle/>
          <a:p>
            <a:r>
              <a:rPr lang="en-CA" dirty="0" smtClean="0"/>
              <a:t>Surface Cover demonstrates Energy Balance Control</a:t>
            </a:r>
            <a:endParaRPr lang="en-CA" dirty="0"/>
          </a:p>
        </p:txBody>
      </p:sp>
      <p:sp>
        <p:nvSpPr>
          <p:cNvPr id="13" name="Text Box 6"/>
          <p:cNvSpPr txBox="1">
            <a:spLocks noChangeArrowheads="1"/>
          </p:cNvSpPr>
          <p:nvPr/>
        </p:nvSpPr>
        <p:spPr bwMode="auto">
          <a:xfrm>
            <a:off x="0" y="6478262"/>
            <a:ext cx="3976687" cy="369332"/>
          </a:xfrm>
          <a:prstGeom prst="rect">
            <a:avLst/>
          </a:prstGeom>
          <a:noFill/>
          <a:ln w="9525">
            <a:noFill/>
            <a:miter lim="800000"/>
            <a:headEnd/>
            <a:tailEnd/>
          </a:ln>
        </p:spPr>
        <p:txBody>
          <a:bodyPr>
            <a:spAutoFit/>
          </a:bodyPr>
          <a:lstStyle/>
          <a:p>
            <a:pPr>
              <a:spcBef>
                <a:spcPct val="50000"/>
              </a:spcBef>
            </a:pPr>
            <a:r>
              <a:rPr lang="en-US" i="1" dirty="0">
                <a:solidFill>
                  <a:srgbClr val="808080"/>
                </a:solidFill>
              </a:rPr>
              <a:t>Oke et al. (2017)</a:t>
            </a:r>
          </a:p>
        </p:txBody>
      </p:sp>
      <p:sp>
        <p:nvSpPr>
          <p:cNvPr id="3" name="TextBox 2"/>
          <p:cNvSpPr txBox="1"/>
          <p:nvPr/>
        </p:nvSpPr>
        <p:spPr>
          <a:xfrm>
            <a:off x="9172575" y="3095625"/>
            <a:ext cx="3019425" cy="461665"/>
          </a:xfrm>
          <a:prstGeom prst="rect">
            <a:avLst/>
          </a:prstGeom>
          <a:noFill/>
        </p:spPr>
        <p:txBody>
          <a:bodyPr wrap="square" rtlCol="0">
            <a:spAutoFit/>
          </a:bodyPr>
          <a:lstStyle/>
          <a:p>
            <a:r>
              <a:rPr lang="en-CA" sz="2400" dirty="0" smtClean="0"/>
              <a:t>Consider also moisture</a:t>
            </a:r>
            <a:endParaRPr lang="en-CA" sz="2400" dirty="0"/>
          </a:p>
        </p:txBody>
      </p:sp>
      <p:sp>
        <p:nvSpPr>
          <p:cNvPr id="6" name="Rectangle 5"/>
          <p:cNvSpPr/>
          <p:nvPr/>
        </p:nvSpPr>
        <p:spPr>
          <a:xfrm rot="16200000">
            <a:off x="500783" y="3696837"/>
            <a:ext cx="2171107" cy="369332"/>
          </a:xfrm>
          <a:prstGeom prst="rect">
            <a:avLst/>
          </a:prstGeom>
        </p:spPr>
        <p:txBody>
          <a:bodyPr wrap="none">
            <a:spAutoFit/>
          </a:bodyPr>
          <a:lstStyle/>
          <a:p>
            <a:r>
              <a:rPr lang="en-CA" dirty="0" smtClean="0"/>
              <a:t>evaporative </a:t>
            </a:r>
            <a:r>
              <a:rPr lang="en-CA" dirty="0"/>
              <a:t>flux ratio</a:t>
            </a:r>
          </a:p>
        </p:txBody>
      </p:sp>
    </p:spTree>
    <p:extLst>
      <p:ext uri="{BB962C8B-B14F-4D97-AF65-F5344CB8AC3E}">
        <p14:creationId xmlns:p14="http://schemas.microsoft.com/office/powerpoint/2010/main" val="28703441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5837</TotalTime>
  <Words>930</Words>
  <Application>Microsoft Macintosh PowerPoint</Application>
  <PresentationFormat>Widescreen</PresentationFormat>
  <Paragraphs>189</Paragraphs>
  <Slides>18</Slides>
  <Notes>17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18</vt:i4>
      </vt:variant>
    </vt:vector>
  </HeadingPairs>
  <TitlesOfParts>
    <vt:vector size="30" baseType="lpstr">
      <vt:lpstr>Anton</vt:lpstr>
      <vt:lpstr>Calibri</vt:lpstr>
      <vt:lpstr>Calibri Light</vt:lpstr>
      <vt:lpstr>Mangal</vt:lpstr>
      <vt:lpstr>PT Serif</vt:lpstr>
      <vt:lpstr>Symbol</vt:lpstr>
      <vt:lpstr>Times New Roman</vt:lpstr>
      <vt:lpstr>Arial</vt:lpstr>
      <vt:lpstr>Office Theme</vt:lpstr>
      <vt:lpstr>1_Office Theme</vt:lpstr>
      <vt:lpstr>2_Office Theme</vt:lpstr>
      <vt:lpstr>Simple Light</vt:lpstr>
      <vt:lpstr>Preliminary Identification of Indicators (ECVs) to Represent Human Adaptation to Climate Change</vt:lpstr>
      <vt:lpstr>Why the interest in such  indicators (ECVs)?</vt:lpstr>
      <vt:lpstr>Possible Adaptation Indicators (1st cut)</vt:lpstr>
      <vt:lpstr>Essential Climate Variables to Reflect Human Adaptation to Climate Change in Cities </vt:lpstr>
      <vt:lpstr>Facilitated Discussion –  Panel 3-5 min pitches to initiate discussion, then open to the audience</vt:lpstr>
      <vt:lpstr>PowerPoint Presentation</vt:lpstr>
      <vt:lpstr>Urban surface cover and structure parameters</vt:lpstr>
      <vt:lpstr>Scale of Approach</vt:lpstr>
      <vt:lpstr>Surface Cover demonstrates Energy Balance Control</vt:lpstr>
      <vt:lpstr>Urban Surface Characteristics &amp; Remote Sensing: WUDAPT (World Urban Database and Access Portal Tools)</vt:lpstr>
      <vt:lpstr>Landsat 8 maximum NDVI</vt:lpstr>
      <vt:lpstr>Landsat 8 ND impervious index</vt:lpstr>
      <vt:lpstr>Landsat 8 ND urban index</vt:lpstr>
      <vt:lpstr>ECV:  Urban Land Surface Temperature?</vt:lpstr>
      <vt:lpstr>Indicator: Urban Air Temperature Measurements?</vt:lpstr>
      <vt:lpstr>Guidelines exist to measure urban Tair</vt:lpstr>
      <vt:lpstr>Metadata are key for any urban meteorological observation</vt:lpstr>
      <vt:lpstr>Where to start?</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Voogt</dc:creator>
  <cp:lastModifiedBy>Microsoft Office User</cp:lastModifiedBy>
  <cp:revision>77</cp:revision>
  <dcterms:created xsi:type="dcterms:W3CDTF">2018-03-01T03:24:13Z</dcterms:created>
  <dcterms:modified xsi:type="dcterms:W3CDTF">2018-03-21T02:13:58Z</dcterms:modified>
</cp:coreProperties>
</file>