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7061" r:id="rId2"/>
    <p:sldMasterId id="2147487121" r:id="rId3"/>
    <p:sldMasterId id="2147487150" r:id="rId4"/>
  </p:sldMasterIdLst>
  <p:notesMasterIdLst>
    <p:notesMasterId r:id="rId15"/>
  </p:notesMasterIdLst>
  <p:sldIdLst>
    <p:sldId id="347" r:id="rId5"/>
    <p:sldId id="363" r:id="rId6"/>
    <p:sldId id="371" r:id="rId7"/>
    <p:sldId id="364" r:id="rId8"/>
    <p:sldId id="365" r:id="rId9"/>
    <p:sldId id="369" r:id="rId10"/>
    <p:sldId id="374" r:id="rId11"/>
    <p:sldId id="375" r:id="rId12"/>
    <p:sldId id="370" r:id="rId13"/>
    <p:sldId id="362" r:id="rId14"/>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B"/>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7" autoAdjust="0"/>
    <p:restoredTop sz="94231"/>
  </p:normalViewPr>
  <p:slideViewPr>
    <p:cSldViewPr>
      <p:cViewPr>
        <p:scale>
          <a:sx n="134" d="100"/>
          <a:sy n="134" d="100"/>
        </p:scale>
        <p:origin x="56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98229188-7405-4CD6-AE4E-D493B89BE7D1}" type="datetimeFigureOut">
              <a:rPr lang="en-US"/>
              <a:pPr>
                <a:defRPr/>
              </a:pPr>
              <a:t>3/20/18</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EB48DF6A-A8D2-44A5-8372-B86402DD0698}" type="slidenum">
              <a:rPr lang="en-US"/>
              <a:pPr>
                <a:defRPr/>
              </a:pPr>
              <a:t>‹#›</a:t>
            </a:fld>
            <a:endParaRPr lang="en-US" dirty="0"/>
          </a:p>
        </p:txBody>
      </p:sp>
    </p:spTree>
    <p:extLst>
      <p:ext uri="{BB962C8B-B14F-4D97-AF65-F5344CB8AC3E}">
        <p14:creationId xmlns:p14="http://schemas.microsoft.com/office/powerpoint/2010/main" val="3595501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865" algn="l" defTabSz="914346" rtl="0" eaLnBrk="1" latinLnBrk="0" hangingPunct="1">
      <a:defRPr sz="1200" kern="1200">
        <a:solidFill>
          <a:schemeClr val="tx1"/>
        </a:solidFill>
        <a:latin typeface="+mn-lt"/>
        <a:ea typeface="+mn-ea"/>
        <a:cs typeface="+mn-cs"/>
      </a:defRPr>
    </a:lvl6pPr>
    <a:lvl7pPr marL="2743038" algn="l" defTabSz="914346" rtl="0" eaLnBrk="1" latinLnBrk="0" hangingPunct="1">
      <a:defRPr sz="1200" kern="1200">
        <a:solidFill>
          <a:schemeClr val="tx1"/>
        </a:solidFill>
        <a:latin typeface="+mn-lt"/>
        <a:ea typeface="+mn-ea"/>
        <a:cs typeface="+mn-cs"/>
      </a:defRPr>
    </a:lvl7pPr>
    <a:lvl8pPr marL="3200208" algn="l" defTabSz="914346" rtl="0" eaLnBrk="1" latinLnBrk="0" hangingPunct="1">
      <a:defRPr sz="1200" kern="1200">
        <a:solidFill>
          <a:schemeClr val="tx1"/>
        </a:solidFill>
        <a:latin typeface="+mn-lt"/>
        <a:ea typeface="+mn-ea"/>
        <a:cs typeface="+mn-cs"/>
      </a:defRPr>
    </a:lvl8pPr>
    <a:lvl9pPr marL="3657380" algn="l" defTabSz="91434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mailto:Scott.Hausman@noaa.gov" TargetMode="Externa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3.tif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3" indent="0" algn="ctr">
              <a:buNone/>
              <a:defRPr>
                <a:solidFill>
                  <a:schemeClr val="tx1">
                    <a:tint val="75000"/>
                  </a:schemeClr>
                </a:solidFill>
              </a:defRPr>
            </a:lvl2pPr>
            <a:lvl3pPr marL="914346" indent="0" algn="ctr">
              <a:buNone/>
              <a:defRPr>
                <a:solidFill>
                  <a:schemeClr val="tx1">
                    <a:tint val="75000"/>
                  </a:schemeClr>
                </a:solidFill>
              </a:defRPr>
            </a:lvl3pPr>
            <a:lvl4pPr marL="1371519" indent="0" algn="ctr">
              <a:buNone/>
              <a:defRPr>
                <a:solidFill>
                  <a:schemeClr val="tx1">
                    <a:tint val="75000"/>
                  </a:schemeClr>
                </a:solidFill>
              </a:defRPr>
            </a:lvl4pPr>
            <a:lvl5pPr marL="1828692" indent="0" algn="ctr">
              <a:buNone/>
              <a:defRPr>
                <a:solidFill>
                  <a:schemeClr val="tx1">
                    <a:tint val="75000"/>
                  </a:schemeClr>
                </a:solidFill>
              </a:defRPr>
            </a:lvl5pPr>
            <a:lvl6pPr marL="2285865" indent="0" algn="ctr">
              <a:buNone/>
              <a:defRPr>
                <a:solidFill>
                  <a:schemeClr val="tx1">
                    <a:tint val="75000"/>
                  </a:schemeClr>
                </a:solidFill>
              </a:defRPr>
            </a:lvl6pPr>
            <a:lvl7pPr marL="2743038" indent="0" algn="ctr">
              <a:buNone/>
              <a:defRPr>
                <a:solidFill>
                  <a:schemeClr val="tx1">
                    <a:tint val="75000"/>
                  </a:schemeClr>
                </a:solidFill>
              </a:defRPr>
            </a:lvl7pPr>
            <a:lvl8pPr marL="3200208" indent="0" algn="ctr">
              <a:buNone/>
              <a:defRPr>
                <a:solidFill>
                  <a:schemeClr val="tx1">
                    <a:tint val="75000"/>
                  </a:schemeClr>
                </a:solidFill>
              </a:defRPr>
            </a:lvl8pPr>
            <a:lvl9pPr marL="36573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802DB9-97A0-470B-941E-079CFDA6C6B9}" type="datetimeFigureOut">
              <a:rPr lang="en-US"/>
              <a:pPr>
                <a:defRPr/>
              </a:pPr>
              <a:t>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9F9703-6811-4538-AC1E-EAE1610AAF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55284F-0883-4AB7-9952-010B64BADF22}" type="datetimeFigureOut">
              <a:rPr lang="en-US"/>
              <a:pPr>
                <a:defRPr/>
              </a:pPr>
              <a:t>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80FF61-1024-4BF7-AB00-815700DDCD1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84DDDE-21C9-4A79-8F8E-C9356929D426}" type="datetimeFigureOut">
              <a:rPr lang="en-US"/>
              <a:pPr>
                <a:defRPr/>
              </a:pPr>
              <a:t>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70B3DF-E70E-4290-BA36-18C5CA1DC2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flip="none" rotWithShape="1">
          <a:gsLst>
            <a:gs pos="0">
              <a:schemeClr val="bg1">
                <a:tint val="40000"/>
                <a:satMod val="350000"/>
                <a:alpha val="0"/>
              </a:schemeClr>
            </a:gs>
            <a:gs pos="7000">
              <a:schemeClr val="bg1">
                <a:tint val="45000"/>
                <a:shade val="99000"/>
                <a:satMod val="350000"/>
                <a:alpha val="50000"/>
              </a:schemeClr>
            </a:gs>
            <a:gs pos="13000">
              <a:schemeClr val="accent1">
                <a:lumMod val="60000"/>
                <a:lumOff val="40000"/>
                <a:alpha val="50000"/>
              </a:schemeClr>
            </a:gs>
            <a:gs pos="16000">
              <a:schemeClr val="bg1">
                <a:alpha val="50000"/>
              </a:schemeClr>
            </a:gs>
            <a:gs pos="38000">
              <a:schemeClr val="accent1">
                <a:lumMod val="40000"/>
                <a:lumOff val="60000"/>
                <a:alpha val="30000"/>
              </a:schemeClr>
            </a:gs>
          </a:gsLst>
          <a:lin ang="16200000" scaled="0"/>
          <a:tileRect/>
        </a:gradFill>
        <a:effectLst/>
      </p:bgPr>
    </p:bg>
    <p:spTree>
      <p:nvGrpSpPr>
        <p:cNvPr id="1" name=""/>
        <p:cNvGrpSpPr/>
        <p:nvPr/>
      </p:nvGrpSpPr>
      <p:grpSpPr>
        <a:xfrm>
          <a:off x="0" y="0"/>
          <a:ext cx="0" cy="0"/>
          <a:chOff x="0" y="0"/>
          <a:chExt cx="0" cy="0"/>
        </a:xfrm>
      </p:grpSpPr>
      <p:sp>
        <p:nvSpPr>
          <p:cNvPr id="4" name="Freeform 3"/>
          <p:cNvSpPr/>
          <p:nvPr/>
        </p:nvSpPr>
        <p:spPr>
          <a:xfrm>
            <a:off x="-665163" y="58738"/>
            <a:ext cx="10414001" cy="4719637"/>
          </a:xfrm>
          <a:custGeom>
            <a:avLst/>
            <a:gdLst>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460941"/>
              <a:gd name="connsiteX1" fmla="*/ 529192 w 5838754"/>
              <a:gd name="connsiteY1" fmla="*/ 723288 h 2460941"/>
              <a:gd name="connsiteX2" fmla="*/ 1093664 w 5838754"/>
              <a:gd name="connsiteY2" fmla="*/ 1005546 h 2460941"/>
              <a:gd name="connsiteX3" fmla="*/ 1746335 w 5838754"/>
              <a:gd name="connsiteY3" fmla="*/ 1728834 h 2460941"/>
              <a:gd name="connsiteX4" fmla="*/ 3016396 w 5838754"/>
              <a:gd name="connsiteY4" fmla="*/ 2152222 h 2460941"/>
              <a:gd name="connsiteX5" fmla="*/ 2310806 w 5838754"/>
              <a:gd name="connsiteY5" fmla="*/ 2452121 h 2460941"/>
              <a:gd name="connsiteX6" fmla="*/ 3704346 w 5838754"/>
              <a:gd name="connsiteY6" fmla="*/ 2205145 h 2460941"/>
              <a:gd name="connsiteX7" fmla="*/ 4215898 w 5838754"/>
              <a:gd name="connsiteY7" fmla="*/ 2081657 h 2460941"/>
              <a:gd name="connsiteX8" fmla="*/ 4021861 w 5838754"/>
              <a:gd name="connsiteY8" fmla="*/ 1958169 h 2460941"/>
              <a:gd name="connsiteX9" fmla="*/ 3580867 w 5838754"/>
              <a:gd name="connsiteY9" fmla="*/ 1958169 h 2460941"/>
              <a:gd name="connsiteX10" fmla="*/ 4621612 w 5838754"/>
              <a:gd name="connsiteY10" fmla="*/ 1323087 h 2460941"/>
              <a:gd name="connsiteX11" fmla="*/ 5838754 w 5838754"/>
              <a:gd name="connsiteY11" fmla="*/ 35283 h 2460941"/>
              <a:gd name="connsiteX12" fmla="*/ 4868568 w 5838754"/>
              <a:gd name="connsiteY12" fmla="*/ 88206 h 2460941"/>
              <a:gd name="connsiteX13" fmla="*/ 4162979 w 5838754"/>
              <a:gd name="connsiteY13" fmla="*/ 1058470 h 2460941"/>
              <a:gd name="connsiteX14" fmla="*/ 3351551 w 5838754"/>
              <a:gd name="connsiteY14" fmla="*/ 1940528 h 2460941"/>
              <a:gd name="connsiteX15" fmla="*/ 2610682 w 5838754"/>
              <a:gd name="connsiteY15" fmla="*/ 1746475 h 2460941"/>
              <a:gd name="connsiteX16" fmla="*/ 1552297 w 5838754"/>
              <a:gd name="connsiteY16" fmla="*/ 388106 h 2460941"/>
              <a:gd name="connsiteX17" fmla="*/ 917267 w 5838754"/>
              <a:gd name="connsiteY17" fmla="*/ 0 h 2460941"/>
              <a:gd name="connsiteX18" fmla="*/ 0 w 5838754"/>
              <a:gd name="connsiteY18" fmla="*/ 141130 h 2460941"/>
              <a:gd name="connsiteX0" fmla="*/ 0 w 5838754"/>
              <a:gd name="connsiteY0" fmla="*/ 141130 h 2495489"/>
              <a:gd name="connsiteX1" fmla="*/ 529192 w 5838754"/>
              <a:gd name="connsiteY1" fmla="*/ 723288 h 2495489"/>
              <a:gd name="connsiteX2" fmla="*/ 1093664 w 5838754"/>
              <a:gd name="connsiteY2" fmla="*/ 1005546 h 2495489"/>
              <a:gd name="connsiteX3" fmla="*/ 1746335 w 5838754"/>
              <a:gd name="connsiteY3" fmla="*/ 1728834 h 2495489"/>
              <a:gd name="connsiteX4" fmla="*/ 3016396 w 5838754"/>
              <a:gd name="connsiteY4" fmla="*/ 2152222 h 2495489"/>
              <a:gd name="connsiteX5" fmla="*/ 2310806 w 5838754"/>
              <a:gd name="connsiteY5" fmla="*/ 2452121 h 2495489"/>
              <a:gd name="connsiteX6" fmla="*/ 3704346 w 5838754"/>
              <a:gd name="connsiteY6" fmla="*/ 2205145 h 2495489"/>
              <a:gd name="connsiteX7" fmla="*/ 4215898 w 5838754"/>
              <a:gd name="connsiteY7" fmla="*/ 2081657 h 2495489"/>
              <a:gd name="connsiteX8" fmla="*/ 4021861 w 5838754"/>
              <a:gd name="connsiteY8" fmla="*/ 1958169 h 2495489"/>
              <a:gd name="connsiteX9" fmla="*/ 3580867 w 5838754"/>
              <a:gd name="connsiteY9" fmla="*/ 1958169 h 2495489"/>
              <a:gd name="connsiteX10" fmla="*/ 4621612 w 5838754"/>
              <a:gd name="connsiteY10" fmla="*/ 1323087 h 2495489"/>
              <a:gd name="connsiteX11" fmla="*/ 5838754 w 5838754"/>
              <a:gd name="connsiteY11" fmla="*/ 35283 h 2495489"/>
              <a:gd name="connsiteX12" fmla="*/ 4868568 w 5838754"/>
              <a:gd name="connsiteY12" fmla="*/ 88206 h 2495489"/>
              <a:gd name="connsiteX13" fmla="*/ 4162979 w 5838754"/>
              <a:gd name="connsiteY13" fmla="*/ 1058470 h 2495489"/>
              <a:gd name="connsiteX14" fmla="*/ 3351551 w 5838754"/>
              <a:gd name="connsiteY14" fmla="*/ 1940528 h 2495489"/>
              <a:gd name="connsiteX15" fmla="*/ 2610682 w 5838754"/>
              <a:gd name="connsiteY15" fmla="*/ 1746475 h 2495489"/>
              <a:gd name="connsiteX16" fmla="*/ 1552297 w 5838754"/>
              <a:gd name="connsiteY16" fmla="*/ 388106 h 2495489"/>
              <a:gd name="connsiteX17" fmla="*/ 917267 w 5838754"/>
              <a:gd name="connsiteY17" fmla="*/ 0 h 2495489"/>
              <a:gd name="connsiteX18" fmla="*/ 0 w 5838754"/>
              <a:gd name="connsiteY18" fmla="*/ 141130 h 2495489"/>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4021861 w 5838754"/>
              <a:gd name="connsiteY8" fmla="*/ 1958169 h 2626824"/>
              <a:gd name="connsiteX9" fmla="*/ 3580867 w 5838754"/>
              <a:gd name="connsiteY9" fmla="*/ 1958169 h 2626824"/>
              <a:gd name="connsiteX10" fmla="*/ 4621612 w 5838754"/>
              <a:gd name="connsiteY10" fmla="*/ 1323087 h 2626824"/>
              <a:gd name="connsiteX11" fmla="*/ 5838754 w 5838754"/>
              <a:gd name="connsiteY11" fmla="*/ 35283 h 2626824"/>
              <a:gd name="connsiteX12" fmla="*/ 4868568 w 5838754"/>
              <a:gd name="connsiteY12" fmla="*/ 88206 h 2626824"/>
              <a:gd name="connsiteX13" fmla="*/ 4162979 w 5838754"/>
              <a:gd name="connsiteY13" fmla="*/ 1058470 h 2626824"/>
              <a:gd name="connsiteX14" fmla="*/ 3351551 w 5838754"/>
              <a:gd name="connsiteY14" fmla="*/ 1940528 h 2626824"/>
              <a:gd name="connsiteX15" fmla="*/ 2610682 w 5838754"/>
              <a:gd name="connsiteY15" fmla="*/ 1746475 h 2626824"/>
              <a:gd name="connsiteX16" fmla="*/ 1552297 w 5838754"/>
              <a:gd name="connsiteY16" fmla="*/ 388106 h 2626824"/>
              <a:gd name="connsiteX17" fmla="*/ 917267 w 5838754"/>
              <a:gd name="connsiteY17" fmla="*/ 0 h 2626824"/>
              <a:gd name="connsiteX18" fmla="*/ 0 w 5838754"/>
              <a:gd name="connsiteY18"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4021861 w 5838754"/>
              <a:gd name="connsiteY8" fmla="*/ 1958169 h 2626824"/>
              <a:gd name="connsiteX9" fmla="*/ 3580867 w 5838754"/>
              <a:gd name="connsiteY9" fmla="*/ 1958169 h 2626824"/>
              <a:gd name="connsiteX10" fmla="*/ 4621612 w 5838754"/>
              <a:gd name="connsiteY10" fmla="*/ 1323087 h 2626824"/>
              <a:gd name="connsiteX11" fmla="*/ 5838754 w 5838754"/>
              <a:gd name="connsiteY11" fmla="*/ 35283 h 2626824"/>
              <a:gd name="connsiteX12" fmla="*/ 4868568 w 5838754"/>
              <a:gd name="connsiteY12" fmla="*/ 88206 h 2626824"/>
              <a:gd name="connsiteX13" fmla="*/ 4162979 w 5838754"/>
              <a:gd name="connsiteY13" fmla="*/ 1058470 h 2626824"/>
              <a:gd name="connsiteX14" fmla="*/ 3351551 w 5838754"/>
              <a:gd name="connsiteY14" fmla="*/ 1940528 h 2626824"/>
              <a:gd name="connsiteX15" fmla="*/ 2610682 w 5838754"/>
              <a:gd name="connsiteY15" fmla="*/ 1746475 h 2626824"/>
              <a:gd name="connsiteX16" fmla="*/ 1552297 w 5838754"/>
              <a:gd name="connsiteY16" fmla="*/ 388106 h 2626824"/>
              <a:gd name="connsiteX17" fmla="*/ 917267 w 5838754"/>
              <a:gd name="connsiteY17" fmla="*/ 0 h 2626824"/>
              <a:gd name="connsiteX18" fmla="*/ 0 w 5838754"/>
              <a:gd name="connsiteY18"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4021861 w 5838754"/>
              <a:gd name="connsiteY8" fmla="*/ 1958169 h 2626824"/>
              <a:gd name="connsiteX9" fmla="*/ 3580867 w 5838754"/>
              <a:gd name="connsiteY9" fmla="*/ 1958169 h 2626824"/>
              <a:gd name="connsiteX10" fmla="*/ 4621612 w 5838754"/>
              <a:gd name="connsiteY10" fmla="*/ 1323087 h 2626824"/>
              <a:gd name="connsiteX11" fmla="*/ 5838754 w 5838754"/>
              <a:gd name="connsiteY11" fmla="*/ 35283 h 2626824"/>
              <a:gd name="connsiteX12" fmla="*/ 4868568 w 5838754"/>
              <a:gd name="connsiteY12" fmla="*/ 88206 h 2626824"/>
              <a:gd name="connsiteX13" fmla="*/ 4162979 w 5838754"/>
              <a:gd name="connsiteY13" fmla="*/ 1058470 h 2626824"/>
              <a:gd name="connsiteX14" fmla="*/ 3351551 w 5838754"/>
              <a:gd name="connsiteY14" fmla="*/ 1940528 h 2626824"/>
              <a:gd name="connsiteX15" fmla="*/ 2610682 w 5838754"/>
              <a:gd name="connsiteY15" fmla="*/ 1746475 h 2626824"/>
              <a:gd name="connsiteX16" fmla="*/ 1552297 w 5838754"/>
              <a:gd name="connsiteY16" fmla="*/ 388106 h 2626824"/>
              <a:gd name="connsiteX17" fmla="*/ 917267 w 5838754"/>
              <a:gd name="connsiteY17" fmla="*/ 0 h 2626824"/>
              <a:gd name="connsiteX18" fmla="*/ 0 w 5838754"/>
              <a:gd name="connsiteY18"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162979 w 5838754"/>
              <a:gd name="connsiteY11" fmla="*/ 1058470 h 2626824"/>
              <a:gd name="connsiteX12" fmla="*/ 3351551 w 5838754"/>
              <a:gd name="connsiteY12" fmla="*/ 1940528 h 2626824"/>
              <a:gd name="connsiteX13" fmla="*/ 2610682 w 5838754"/>
              <a:gd name="connsiteY13" fmla="*/ 1746475 h 2626824"/>
              <a:gd name="connsiteX14" fmla="*/ 1552297 w 5838754"/>
              <a:gd name="connsiteY14" fmla="*/ 388106 h 2626824"/>
              <a:gd name="connsiteX15" fmla="*/ 917267 w 5838754"/>
              <a:gd name="connsiteY15" fmla="*/ 0 h 2626824"/>
              <a:gd name="connsiteX16" fmla="*/ 0 w 5838754"/>
              <a:gd name="connsiteY16" fmla="*/ 141130 h 2626824"/>
              <a:gd name="connsiteX0" fmla="*/ 0 w 5838754"/>
              <a:gd name="connsiteY0" fmla="*/ 149950 h 2635644"/>
              <a:gd name="connsiteX1" fmla="*/ 529192 w 5838754"/>
              <a:gd name="connsiteY1" fmla="*/ 732108 h 2635644"/>
              <a:gd name="connsiteX2" fmla="*/ 1093664 w 5838754"/>
              <a:gd name="connsiteY2" fmla="*/ 1014366 h 2635644"/>
              <a:gd name="connsiteX3" fmla="*/ 1746335 w 5838754"/>
              <a:gd name="connsiteY3" fmla="*/ 1737654 h 2635644"/>
              <a:gd name="connsiteX4" fmla="*/ 3016396 w 5838754"/>
              <a:gd name="connsiteY4" fmla="*/ 2161042 h 2635644"/>
              <a:gd name="connsiteX5" fmla="*/ 2310806 w 5838754"/>
              <a:gd name="connsiteY5" fmla="*/ 2460941 h 2635644"/>
              <a:gd name="connsiteX6" fmla="*/ 3704346 w 5838754"/>
              <a:gd name="connsiteY6" fmla="*/ 2213965 h 2635644"/>
              <a:gd name="connsiteX7" fmla="*/ 4215898 w 5838754"/>
              <a:gd name="connsiteY7" fmla="*/ 2090477 h 2635644"/>
              <a:gd name="connsiteX8" fmla="*/ 3580867 w 5838754"/>
              <a:gd name="connsiteY8" fmla="*/ 1966989 h 2635644"/>
              <a:gd name="connsiteX9" fmla="*/ 4621612 w 5838754"/>
              <a:gd name="connsiteY9" fmla="*/ 1331907 h 2635644"/>
              <a:gd name="connsiteX10" fmla="*/ 5838754 w 5838754"/>
              <a:gd name="connsiteY10" fmla="*/ 44103 h 2635644"/>
              <a:gd name="connsiteX11" fmla="*/ 4162979 w 5838754"/>
              <a:gd name="connsiteY11" fmla="*/ 1067290 h 2635644"/>
              <a:gd name="connsiteX12" fmla="*/ 3351551 w 5838754"/>
              <a:gd name="connsiteY12" fmla="*/ 1949348 h 2635644"/>
              <a:gd name="connsiteX13" fmla="*/ 2610682 w 5838754"/>
              <a:gd name="connsiteY13" fmla="*/ 1755295 h 2635644"/>
              <a:gd name="connsiteX14" fmla="*/ 1552297 w 5838754"/>
              <a:gd name="connsiteY14" fmla="*/ 396926 h 2635644"/>
              <a:gd name="connsiteX15" fmla="*/ 917267 w 5838754"/>
              <a:gd name="connsiteY15" fmla="*/ 8820 h 2635644"/>
              <a:gd name="connsiteX16" fmla="*/ 0 w 5838754"/>
              <a:gd name="connsiteY16" fmla="*/ 149950 h 2635644"/>
              <a:gd name="connsiteX0" fmla="*/ 0 w 5838754"/>
              <a:gd name="connsiteY0" fmla="*/ 149950 h 2635644"/>
              <a:gd name="connsiteX1" fmla="*/ 529192 w 5838754"/>
              <a:gd name="connsiteY1" fmla="*/ 732108 h 2635644"/>
              <a:gd name="connsiteX2" fmla="*/ 1093664 w 5838754"/>
              <a:gd name="connsiteY2" fmla="*/ 1014366 h 2635644"/>
              <a:gd name="connsiteX3" fmla="*/ 1746335 w 5838754"/>
              <a:gd name="connsiteY3" fmla="*/ 1737654 h 2635644"/>
              <a:gd name="connsiteX4" fmla="*/ 3016396 w 5838754"/>
              <a:gd name="connsiteY4" fmla="*/ 2161042 h 2635644"/>
              <a:gd name="connsiteX5" fmla="*/ 2310806 w 5838754"/>
              <a:gd name="connsiteY5" fmla="*/ 2460941 h 2635644"/>
              <a:gd name="connsiteX6" fmla="*/ 3704346 w 5838754"/>
              <a:gd name="connsiteY6" fmla="*/ 2213965 h 2635644"/>
              <a:gd name="connsiteX7" fmla="*/ 4215898 w 5838754"/>
              <a:gd name="connsiteY7" fmla="*/ 2090477 h 2635644"/>
              <a:gd name="connsiteX8" fmla="*/ 3580867 w 5838754"/>
              <a:gd name="connsiteY8" fmla="*/ 1966989 h 2635644"/>
              <a:gd name="connsiteX9" fmla="*/ 4621612 w 5838754"/>
              <a:gd name="connsiteY9" fmla="*/ 1331907 h 2635644"/>
              <a:gd name="connsiteX10" fmla="*/ 5838754 w 5838754"/>
              <a:gd name="connsiteY10" fmla="*/ 44103 h 2635644"/>
              <a:gd name="connsiteX11" fmla="*/ 4162979 w 5838754"/>
              <a:gd name="connsiteY11" fmla="*/ 1067290 h 2635644"/>
              <a:gd name="connsiteX12" fmla="*/ 3351551 w 5838754"/>
              <a:gd name="connsiteY12" fmla="*/ 1949348 h 2635644"/>
              <a:gd name="connsiteX13" fmla="*/ 2610682 w 5838754"/>
              <a:gd name="connsiteY13" fmla="*/ 1755295 h 2635644"/>
              <a:gd name="connsiteX14" fmla="*/ 1552297 w 5838754"/>
              <a:gd name="connsiteY14" fmla="*/ 396926 h 2635644"/>
              <a:gd name="connsiteX15" fmla="*/ 917267 w 5838754"/>
              <a:gd name="connsiteY15" fmla="*/ 8820 h 2635644"/>
              <a:gd name="connsiteX16" fmla="*/ 0 w 5838754"/>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1130 h 2626824"/>
              <a:gd name="connsiteX1" fmla="*/ 529192 w 5915193"/>
              <a:gd name="connsiteY1" fmla="*/ 723288 h 2626824"/>
              <a:gd name="connsiteX2" fmla="*/ 1093664 w 5915193"/>
              <a:gd name="connsiteY2" fmla="*/ 1005546 h 2626824"/>
              <a:gd name="connsiteX3" fmla="*/ 1746335 w 5915193"/>
              <a:gd name="connsiteY3" fmla="*/ 1728834 h 2626824"/>
              <a:gd name="connsiteX4" fmla="*/ 3016396 w 5915193"/>
              <a:gd name="connsiteY4" fmla="*/ 2152222 h 2626824"/>
              <a:gd name="connsiteX5" fmla="*/ 2310806 w 5915193"/>
              <a:gd name="connsiteY5" fmla="*/ 2452121 h 2626824"/>
              <a:gd name="connsiteX6" fmla="*/ 3704346 w 5915193"/>
              <a:gd name="connsiteY6" fmla="*/ 2205145 h 2626824"/>
              <a:gd name="connsiteX7" fmla="*/ 4215898 w 5915193"/>
              <a:gd name="connsiteY7" fmla="*/ 2081657 h 2626824"/>
              <a:gd name="connsiteX8" fmla="*/ 3580867 w 5915193"/>
              <a:gd name="connsiteY8" fmla="*/ 1958169 h 2626824"/>
              <a:gd name="connsiteX9" fmla="*/ 4621612 w 5915193"/>
              <a:gd name="connsiteY9" fmla="*/ 1323087 h 2626824"/>
              <a:gd name="connsiteX10" fmla="*/ 5838754 w 5915193"/>
              <a:gd name="connsiteY10" fmla="*/ 35283 h 2626824"/>
              <a:gd name="connsiteX11" fmla="*/ 4162979 w 5915193"/>
              <a:gd name="connsiteY11" fmla="*/ 1058470 h 2626824"/>
              <a:gd name="connsiteX12" fmla="*/ 3351551 w 5915193"/>
              <a:gd name="connsiteY12" fmla="*/ 1940528 h 2626824"/>
              <a:gd name="connsiteX13" fmla="*/ 2610682 w 5915193"/>
              <a:gd name="connsiteY13" fmla="*/ 1746475 h 2626824"/>
              <a:gd name="connsiteX14" fmla="*/ 1552297 w 5915193"/>
              <a:gd name="connsiteY14" fmla="*/ 388106 h 2626824"/>
              <a:gd name="connsiteX15" fmla="*/ 917267 w 5915193"/>
              <a:gd name="connsiteY15" fmla="*/ 0 h 2626824"/>
              <a:gd name="connsiteX16" fmla="*/ 0 w 5915193"/>
              <a:gd name="connsiteY16" fmla="*/ 141130 h 2626824"/>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82293 h 2667987"/>
              <a:gd name="connsiteX1" fmla="*/ 529192 w 5838754"/>
              <a:gd name="connsiteY1" fmla="*/ 764451 h 2667987"/>
              <a:gd name="connsiteX2" fmla="*/ 1093664 w 5838754"/>
              <a:gd name="connsiteY2" fmla="*/ 1046709 h 2667987"/>
              <a:gd name="connsiteX3" fmla="*/ 1746335 w 5838754"/>
              <a:gd name="connsiteY3" fmla="*/ 1769997 h 2667987"/>
              <a:gd name="connsiteX4" fmla="*/ 3016396 w 5838754"/>
              <a:gd name="connsiteY4" fmla="*/ 2193385 h 2667987"/>
              <a:gd name="connsiteX5" fmla="*/ 2310806 w 5838754"/>
              <a:gd name="connsiteY5" fmla="*/ 2493284 h 2667987"/>
              <a:gd name="connsiteX6" fmla="*/ 3704346 w 5838754"/>
              <a:gd name="connsiteY6" fmla="*/ 2246308 h 2667987"/>
              <a:gd name="connsiteX7" fmla="*/ 4215898 w 5838754"/>
              <a:gd name="connsiteY7" fmla="*/ 2122820 h 2667987"/>
              <a:gd name="connsiteX8" fmla="*/ 3580867 w 5838754"/>
              <a:gd name="connsiteY8" fmla="*/ 1999332 h 2667987"/>
              <a:gd name="connsiteX9" fmla="*/ 4621612 w 5838754"/>
              <a:gd name="connsiteY9" fmla="*/ 1364250 h 2667987"/>
              <a:gd name="connsiteX10" fmla="*/ 5838754 w 5838754"/>
              <a:gd name="connsiteY10" fmla="*/ 76446 h 2667987"/>
              <a:gd name="connsiteX11" fmla="*/ 4162979 w 5838754"/>
              <a:gd name="connsiteY11" fmla="*/ 1099633 h 2667987"/>
              <a:gd name="connsiteX12" fmla="*/ 3351551 w 5838754"/>
              <a:gd name="connsiteY12" fmla="*/ 1981691 h 2667987"/>
              <a:gd name="connsiteX13" fmla="*/ 2610682 w 5838754"/>
              <a:gd name="connsiteY13" fmla="*/ 1787638 h 2667987"/>
              <a:gd name="connsiteX14" fmla="*/ 1552297 w 5838754"/>
              <a:gd name="connsiteY14" fmla="*/ 429269 h 2667987"/>
              <a:gd name="connsiteX15" fmla="*/ 917267 w 5838754"/>
              <a:gd name="connsiteY15" fmla="*/ 41163 h 2667987"/>
              <a:gd name="connsiteX16" fmla="*/ 0 w 5838754"/>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170517 w 6009271"/>
              <a:gd name="connsiteY0" fmla="*/ 160446 h 2646140"/>
              <a:gd name="connsiteX1" fmla="*/ 699709 w 6009271"/>
              <a:gd name="connsiteY1" fmla="*/ 742604 h 2646140"/>
              <a:gd name="connsiteX2" fmla="*/ 1264181 w 6009271"/>
              <a:gd name="connsiteY2" fmla="*/ 1024862 h 2646140"/>
              <a:gd name="connsiteX3" fmla="*/ 1916852 w 6009271"/>
              <a:gd name="connsiteY3" fmla="*/ 1748150 h 2646140"/>
              <a:gd name="connsiteX4" fmla="*/ 3186913 w 6009271"/>
              <a:gd name="connsiteY4" fmla="*/ 2171538 h 2646140"/>
              <a:gd name="connsiteX5" fmla="*/ 2481323 w 6009271"/>
              <a:gd name="connsiteY5" fmla="*/ 2471437 h 2646140"/>
              <a:gd name="connsiteX6" fmla="*/ 3874863 w 6009271"/>
              <a:gd name="connsiteY6" fmla="*/ 2224461 h 2646140"/>
              <a:gd name="connsiteX7" fmla="*/ 4386415 w 6009271"/>
              <a:gd name="connsiteY7" fmla="*/ 2100973 h 2646140"/>
              <a:gd name="connsiteX8" fmla="*/ 3751384 w 6009271"/>
              <a:gd name="connsiteY8" fmla="*/ 1977485 h 2646140"/>
              <a:gd name="connsiteX9" fmla="*/ 4792129 w 6009271"/>
              <a:gd name="connsiteY9" fmla="*/ 1342403 h 2646140"/>
              <a:gd name="connsiteX10" fmla="*/ 6009271 w 6009271"/>
              <a:gd name="connsiteY10" fmla="*/ 54599 h 2646140"/>
              <a:gd name="connsiteX11" fmla="*/ 4333496 w 6009271"/>
              <a:gd name="connsiteY11" fmla="*/ 1077786 h 2646140"/>
              <a:gd name="connsiteX12" fmla="*/ 3522068 w 6009271"/>
              <a:gd name="connsiteY12" fmla="*/ 1959844 h 2646140"/>
              <a:gd name="connsiteX13" fmla="*/ 1722814 w 6009271"/>
              <a:gd name="connsiteY13" fmla="*/ 407422 h 2646140"/>
              <a:gd name="connsiteX14" fmla="*/ 170517 w 6009271"/>
              <a:gd name="connsiteY14" fmla="*/ 160446 h 2646140"/>
              <a:gd name="connsiteX0" fmla="*/ 170517 w 6009271"/>
              <a:gd name="connsiteY0" fmla="*/ 160446 h 2646140"/>
              <a:gd name="connsiteX1" fmla="*/ 699709 w 6009271"/>
              <a:gd name="connsiteY1" fmla="*/ 742604 h 2646140"/>
              <a:gd name="connsiteX2" fmla="*/ 1916852 w 6009271"/>
              <a:gd name="connsiteY2" fmla="*/ 1748150 h 2646140"/>
              <a:gd name="connsiteX3" fmla="*/ 3186913 w 6009271"/>
              <a:gd name="connsiteY3" fmla="*/ 2171538 h 2646140"/>
              <a:gd name="connsiteX4" fmla="*/ 2481323 w 6009271"/>
              <a:gd name="connsiteY4" fmla="*/ 2471437 h 2646140"/>
              <a:gd name="connsiteX5" fmla="*/ 3874863 w 6009271"/>
              <a:gd name="connsiteY5" fmla="*/ 2224461 h 2646140"/>
              <a:gd name="connsiteX6" fmla="*/ 4386415 w 6009271"/>
              <a:gd name="connsiteY6" fmla="*/ 2100973 h 2646140"/>
              <a:gd name="connsiteX7" fmla="*/ 3751384 w 6009271"/>
              <a:gd name="connsiteY7" fmla="*/ 1977485 h 2646140"/>
              <a:gd name="connsiteX8" fmla="*/ 4792129 w 6009271"/>
              <a:gd name="connsiteY8" fmla="*/ 1342403 h 2646140"/>
              <a:gd name="connsiteX9" fmla="*/ 6009271 w 6009271"/>
              <a:gd name="connsiteY9" fmla="*/ 54599 h 2646140"/>
              <a:gd name="connsiteX10" fmla="*/ 4333496 w 6009271"/>
              <a:gd name="connsiteY10" fmla="*/ 1077786 h 2646140"/>
              <a:gd name="connsiteX11" fmla="*/ 3522068 w 6009271"/>
              <a:gd name="connsiteY11" fmla="*/ 1959844 h 2646140"/>
              <a:gd name="connsiteX12" fmla="*/ 1722814 w 6009271"/>
              <a:gd name="connsiteY12" fmla="*/ 407422 h 2646140"/>
              <a:gd name="connsiteX13" fmla="*/ 170517 w 6009271"/>
              <a:gd name="connsiteY13" fmla="*/ 160446 h 2646140"/>
              <a:gd name="connsiteX0" fmla="*/ 32340 w 5871094"/>
              <a:gd name="connsiteY0" fmla="*/ 223455 h 2709149"/>
              <a:gd name="connsiteX1" fmla="*/ 1778675 w 5871094"/>
              <a:gd name="connsiteY1" fmla="*/ 1811159 h 2709149"/>
              <a:gd name="connsiteX2" fmla="*/ 3048736 w 5871094"/>
              <a:gd name="connsiteY2" fmla="*/ 2234547 h 2709149"/>
              <a:gd name="connsiteX3" fmla="*/ 2343146 w 5871094"/>
              <a:gd name="connsiteY3" fmla="*/ 2534446 h 2709149"/>
              <a:gd name="connsiteX4" fmla="*/ 3736686 w 5871094"/>
              <a:gd name="connsiteY4" fmla="*/ 2287470 h 2709149"/>
              <a:gd name="connsiteX5" fmla="*/ 4248238 w 5871094"/>
              <a:gd name="connsiteY5" fmla="*/ 2163982 h 2709149"/>
              <a:gd name="connsiteX6" fmla="*/ 3613207 w 5871094"/>
              <a:gd name="connsiteY6" fmla="*/ 2040494 h 2709149"/>
              <a:gd name="connsiteX7" fmla="*/ 4653952 w 5871094"/>
              <a:gd name="connsiteY7" fmla="*/ 1405412 h 2709149"/>
              <a:gd name="connsiteX8" fmla="*/ 5871094 w 5871094"/>
              <a:gd name="connsiteY8" fmla="*/ 117608 h 2709149"/>
              <a:gd name="connsiteX9" fmla="*/ 4195319 w 5871094"/>
              <a:gd name="connsiteY9" fmla="*/ 1140795 h 2709149"/>
              <a:gd name="connsiteX10" fmla="*/ 3383891 w 5871094"/>
              <a:gd name="connsiteY10" fmla="*/ 2022853 h 2709149"/>
              <a:gd name="connsiteX11" fmla="*/ 1584637 w 5871094"/>
              <a:gd name="connsiteY11" fmla="*/ 470431 h 2709149"/>
              <a:gd name="connsiteX12" fmla="*/ 32340 w 5871094"/>
              <a:gd name="connsiteY12" fmla="*/ 223455 h 2709149"/>
              <a:gd name="connsiteX0" fmla="*/ 32340 w 5871094"/>
              <a:gd name="connsiteY0" fmla="*/ 223455 h 2709149"/>
              <a:gd name="connsiteX1" fmla="*/ 1778675 w 5871094"/>
              <a:gd name="connsiteY1" fmla="*/ 1811159 h 2709149"/>
              <a:gd name="connsiteX2" fmla="*/ 3048736 w 5871094"/>
              <a:gd name="connsiteY2" fmla="*/ 2234547 h 2709149"/>
              <a:gd name="connsiteX3" fmla="*/ 2343146 w 5871094"/>
              <a:gd name="connsiteY3" fmla="*/ 2534446 h 2709149"/>
              <a:gd name="connsiteX4" fmla="*/ 3736686 w 5871094"/>
              <a:gd name="connsiteY4" fmla="*/ 2287470 h 2709149"/>
              <a:gd name="connsiteX5" fmla="*/ 4248238 w 5871094"/>
              <a:gd name="connsiteY5" fmla="*/ 2163982 h 2709149"/>
              <a:gd name="connsiteX6" fmla="*/ 3613207 w 5871094"/>
              <a:gd name="connsiteY6" fmla="*/ 2040494 h 2709149"/>
              <a:gd name="connsiteX7" fmla="*/ 4653952 w 5871094"/>
              <a:gd name="connsiteY7" fmla="*/ 1405412 h 2709149"/>
              <a:gd name="connsiteX8" fmla="*/ 5871094 w 5871094"/>
              <a:gd name="connsiteY8" fmla="*/ 117608 h 2709149"/>
              <a:gd name="connsiteX9" fmla="*/ 4195319 w 5871094"/>
              <a:gd name="connsiteY9" fmla="*/ 1140795 h 2709149"/>
              <a:gd name="connsiteX10" fmla="*/ 3383891 w 5871094"/>
              <a:gd name="connsiteY10" fmla="*/ 2022853 h 2709149"/>
              <a:gd name="connsiteX11" fmla="*/ 1584637 w 5871094"/>
              <a:gd name="connsiteY11" fmla="*/ 470431 h 2709149"/>
              <a:gd name="connsiteX12" fmla="*/ 32340 w 5871094"/>
              <a:gd name="connsiteY12" fmla="*/ 223455 h 2709149"/>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2620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262046 h 264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8754" h="2646140">
                <a:moveTo>
                  <a:pt x="0" y="262046"/>
                </a:moveTo>
                <a:cubicBezTo>
                  <a:pt x="1146518" y="854244"/>
                  <a:pt x="1185955" y="1335058"/>
                  <a:pt x="1746335" y="1748150"/>
                </a:cubicBezTo>
                <a:cubicBezTo>
                  <a:pt x="2287168" y="2146832"/>
                  <a:pt x="2642918" y="2101790"/>
                  <a:pt x="3016396" y="2171538"/>
                </a:cubicBezTo>
                <a:cubicBezTo>
                  <a:pt x="2850124" y="2304786"/>
                  <a:pt x="2713674" y="2360929"/>
                  <a:pt x="2310806" y="2471437"/>
                </a:cubicBezTo>
                <a:cubicBezTo>
                  <a:pt x="2567393" y="2646140"/>
                  <a:pt x="3170931" y="2514805"/>
                  <a:pt x="3704346" y="2224461"/>
                </a:cubicBezTo>
                <a:cubicBezTo>
                  <a:pt x="3901803" y="2111917"/>
                  <a:pt x="4044376" y="2146680"/>
                  <a:pt x="4215898" y="2100973"/>
                </a:cubicBezTo>
                <a:cubicBezTo>
                  <a:pt x="4070957" y="1869310"/>
                  <a:pt x="3805348" y="2051307"/>
                  <a:pt x="3580867" y="1977485"/>
                </a:cubicBezTo>
                <a:cubicBezTo>
                  <a:pt x="4061236" y="1806607"/>
                  <a:pt x="4374937" y="1643834"/>
                  <a:pt x="4621612" y="1342403"/>
                </a:cubicBezTo>
                <a:cubicBezTo>
                  <a:pt x="5182076" y="723472"/>
                  <a:pt x="5121028" y="518245"/>
                  <a:pt x="5838754" y="54599"/>
                </a:cubicBezTo>
                <a:cubicBezTo>
                  <a:pt x="4955865" y="0"/>
                  <a:pt x="4634663" y="49045"/>
                  <a:pt x="4162979" y="1077786"/>
                </a:cubicBezTo>
                <a:cubicBezTo>
                  <a:pt x="3932595" y="1433427"/>
                  <a:pt x="3610267" y="1845176"/>
                  <a:pt x="3351551" y="1959844"/>
                </a:cubicBezTo>
                <a:cubicBezTo>
                  <a:pt x="2363987" y="1949717"/>
                  <a:pt x="2256461" y="1092793"/>
                  <a:pt x="1552297" y="407422"/>
                </a:cubicBezTo>
                <a:cubicBezTo>
                  <a:pt x="1203255" y="37672"/>
                  <a:pt x="771278" y="152401"/>
                  <a:pt x="0" y="262046"/>
                </a:cubicBezTo>
                <a:close/>
              </a:path>
            </a:pathLst>
          </a:cu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6" rIns="91436" bIns="45716" anchor="ctr"/>
          <a:lstStyle/>
          <a:p>
            <a:pPr algn="ctr">
              <a:defRPr/>
            </a:pPr>
            <a:endParaRPr lang="en-US">
              <a:solidFill>
                <a:prstClr val="white"/>
              </a:solidFill>
            </a:endParaRPr>
          </a:p>
        </p:txBody>
      </p:sp>
      <p:pic>
        <p:nvPicPr>
          <p:cNvPr id="5" name="Picture 13" descr="Dept of Commerce Seal"/>
          <p:cNvPicPr>
            <a:picLocks noChangeAspect="1" noChangeArrowheads="1"/>
          </p:cNvPicPr>
          <p:nvPr/>
        </p:nvPicPr>
        <p:blipFill>
          <a:blip r:embed="rId2" cstate="print"/>
          <a:srcRect/>
          <a:stretch>
            <a:fillRect/>
          </a:stretch>
        </p:blipFill>
        <p:spPr bwMode="auto">
          <a:xfrm>
            <a:off x="278958" y="4514073"/>
            <a:ext cx="1636699" cy="1626749"/>
          </a:xfrm>
          <a:prstGeom prst="rect">
            <a:avLst/>
          </a:prstGeom>
          <a:noFill/>
          <a:ln w="9525">
            <a:noFill/>
            <a:miter lim="800000"/>
            <a:headEnd/>
            <a:tailEnd/>
          </a:ln>
          <a:effectLst>
            <a:reflection blurRad="6350" stA="25000" endA="300" endPos="40000" dist="63500" dir="5400000" sy="-100000" algn="bl" rotWithShape="0"/>
          </a:effectLst>
        </p:spPr>
      </p:pic>
      <p:pic>
        <p:nvPicPr>
          <p:cNvPr id="6" name="Picture 14" descr="NOAA"/>
          <p:cNvPicPr>
            <a:picLocks noChangeAspect="1" noChangeArrowheads="1"/>
          </p:cNvPicPr>
          <p:nvPr/>
        </p:nvPicPr>
        <p:blipFill>
          <a:blip r:embed="rId3" cstate="print"/>
          <a:srcRect/>
          <a:stretch>
            <a:fillRect/>
          </a:stretch>
        </p:blipFill>
        <p:spPr bwMode="auto">
          <a:xfrm>
            <a:off x="2025058" y="4514073"/>
            <a:ext cx="1656598" cy="1651623"/>
          </a:xfrm>
          <a:prstGeom prst="rect">
            <a:avLst/>
          </a:prstGeom>
          <a:noFill/>
          <a:ln w="9525">
            <a:noFill/>
            <a:miter lim="800000"/>
            <a:headEnd/>
            <a:tailEnd/>
          </a:ln>
          <a:effectLst>
            <a:reflection blurRad="6350" stA="25000" endA="300" endPos="40000" dist="63500" dir="5400000" sy="-100000" algn="bl" rotWithShape="0"/>
          </a:effectLst>
        </p:spPr>
      </p:pic>
      <p:sp>
        <p:nvSpPr>
          <p:cNvPr id="2" name="Title 1"/>
          <p:cNvSpPr>
            <a:spLocks noGrp="1"/>
          </p:cNvSpPr>
          <p:nvPr>
            <p:ph type="ctrTitle"/>
          </p:nvPr>
        </p:nvSpPr>
        <p:spPr>
          <a:xfrm>
            <a:off x="226371" y="2361763"/>
            <a:ext cx="8809790" cy="1862799"/>
          </a:xfrm>
        </p:spPr>
        <p:txBody>
          <a:bodyPr anchor="t" anchorCtr="1"/>
          <a:lstStyle>
            <a:lvl1pPr algn="ctr">
              <a:defRPr sz="5400" cap="none">
                <a:solidFill>
                  <a:srgbClr val="0094BF"/>
                </a:solidFill>
                <a:effectLst>
                  <a:outerShdw blurRad="50800" dist="76200" dir="2700000" algn="tl" rotWithShape="0">
                    <a:schemeClr val="bg1">
                      <a:lumMod val="75000"/>
                      <a:alpha val="43000"/>
                    </a:schemeClr>
                  </a:outerShdw>
                </a:effectLst>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233055" y="609157"/>
            <a:ext cx="8796422" cy="1752600"/>
          </a:xfrm>
        </p:spPr>
        <p:txBody>
          <a:bodyPr rtlCol="0" anchor="b" anchorCtr="1">
            <a:normAutofit/>
          </a:bodyPr>
          <a:lstStyle>
            <a:lvl1pPr marL="0" indent="0" algn="ctr" defTabSz="457173" rtl="0" eaLnBrk="1" latinLnBrk="0" hangingPunct="1">
              <a:spcBef>
                <a:spcPct val="0"/>
              </a:spcBef>
              <a:buNone/>
              <a:defRPr lang="en-US" sz="4000" b="1" kern="1200" cap="none" spc="0" dirty="0">
                <a:ln w="9000" cmpd="sng">
                  <a:solidFill>
                    <a:schemeClr val="accent4">
                      <a:shade val="50000"/>
                      <a:satMod val="120000"/>
                    </a:schemeClr>
                  </a:solidFill>
                  <a:prstDash val="solid"/>
                </a:ln>
                <a:solidFill>
                  <a:srgbClr val="00818D"/>
                </a:solidFill>
                <a:effectLst>
                  <a:outerShdw blurRad="50800" dist="50800" dir="2700000" algn="tl" rotWithShape="0">
                    <a:schemeClr val="bg1">
                      <a:lumMod val="75000"/>
                      <a:alpha val="43000"/>
                    </a:schemeClr>
                  </a:outerShdw>
                </a:effectLst>
                <a:latin typeface="+mj-lt"/>
                <a:ea typeface="+mj-ea"/>
                <a:cs typeface="+mj-cs"/>
              </a:defRPr>
            </a:lvl1pPr>
            <a:lvl2pPr marL="457173" indent="0" algn="ctr">
              <a:buNone/>
              <a:defRPr>
                <a:solidFill>
                  <a:schemeClr val="tx1">
                    <a:tint val="75000"/>
                  </a:schemeClr>
                </a:solidFill>
              </a:defRPr>
            </a:lvl2pPr>
            <a:lvl3pPr marL="914346" indent="0" algn="ctr">
              <a:buNone/>
              <a:defRPr>
                <a:solidFill>
                  <a:schemeClr val="tx1">
                    <a:tint val="75000"/>
                  </a:schemeClr>
                </a:solidFill>
              </a:defRPr>
            </a:lvl3pPr>
            <a:lvl4pPr marL="1371519" indent="0" algn="ctr">
              <a:buNone/>
              <a:defRPr>
                <a:solidFill>
                  <a:schemeClr val="tx1">
                    <a:tint val="75000"/>
                  </a:schemeClr>
                </a:solidFill>
              </a:defRPr>
            </a:lvl4pPr>
            <a:lvl5pPr marL="1828692" indent="0" algn="ctr">
              <a:buNone/>
              <a:defRPr>
                <a:solidFill>
                  <a:schemeClr val="tx1">
                    <a:tint val="75000"/>
                  </a:schemeClr>
                </a:solidFill>
              </a:defRPr>
            </a:lvl5pPr>
            <a:lvl6pPr marL="2285865" indent="0" algn="ctr">
              <a:buNone/>
              <a:defRPr>
                <a:solidFill>
                  <a:schemeClr val="tx1">
                    <a:tint val="75000"/>
                  </a:schemeClr>
                </a:solidFill>
              </a:defRPr>
            </a:lvl6pPr>
            <a:lvl7pPr marL="2743038" indent="0" algn="ctr">
              <a:buNone/>
              <a:defRPr>
                <a:solidFill>
                  <a:schemeClr val="tx1">
                    <a:tint val="75000"/>
                  </a:schemeClr>
                </a:solidFill>
              </a:defRPr>
            </a:lvl7pPr>
            <a:lvl8pPr marL="3200208" indent="0" algn="ctr">
              <a:buNone/>
              <a:defRPr>
                <a:solidFill>
                  <a:schemeClr val="tx1">
                    <a:tint val="75000"/>
                  </a:schemeClr>
                </a:solidFill>
              </a:defRPr>
            </a:lvl8pPr>
            <a:lvl9pPr marL="365738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7"/>
          <p:cNvSpPr>
            <a:spLocks noGrp="1"/>
          </p:cNvSpPr>
          <p:nvPr>
            <p:ph type="dt" sz="half" idx="10"/>
          </p:nvPr>
        </p:nvSpPr>
        <p:spPr>
          <a:xfrm>
            <a:off x="3914775" y="6165850"/>
            <a:ext cx="2649538" cy="387350"/>
          </a:xfrm>
          <a:prstGeom prst="rect">
            <a:avLst/>
          </a:prstGeom>
        </p:spPr>
        <p:txBody>
          <a:bodyPr vert="horz" wrap="square" lIns="91436" tIns="45716" rIns="91436" bIns="45716" numCol="1" anchor="t" anchorCtr="0" compatLnSpc="1">
            <a:prstTxWarp prst="textNoShape">
              <a:avLst/>
            </a:prstTxWarp>
          </a:bodyPr>
          <a:lstStyle>
            <a:lvl1pPr>
              <a:defRPr sz="2000">
                <a:solidFill>
                  <a:srgbClr val="BD9900"/>
                </a:solidFill>
                <a:latin typeface="Arial" charset="0"/>
                <a:ea typeface="ＭＳ Ｐゴシック" charset="-128"/>
                <a:cs typeface="+mn-cs"/>
              </a:defRPr>
            </a:lvl1pPr>
          </a:lstStyle>
          <a:p>
            <a:pPr>
              <a:defRPr/>
            </a:pPr>
            <a:r>
              <a:rPr lang="en-US"/>
              <a:t>May 12, 2011</a:t>
            </a:r>
          </a:p>
        </p:txBody>
      </p:sp>
    </p:spTree>
    <p:extLst>
      <p:ext uri="{BB962C8B-B14F-4D97-AF65-F5344CB8AC3E}">
        <p14:creationId xmlns:p14="http://schemas.microsoft.com/office/powerpoint/2010/main" val="277242750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flip="none" rotWithShape="1">
          <a:gsLst>
            <a:gs pos="0">
              <a:schemeClr val="bg1">
                <a:tint val="40000"/>
                <a:satMod val="350000"/>
                <a:alpha val="0"/>
              </a:schemeClr>
            </a:gs>
            <a:gs pos="7000">
              <a:schemeClr val="bg1">
                <a:tint val="45000"/>
                <a:shade val="99000"/>
                <a:satMod val="350000"/>
                <a:alpha val="50000"/>
              </a:schemeClr>
            </a:gs>
            <a:gs pos="13000">
              <a:schemeClr val="accent1">
                <a:lumMod val="60000"/>
                <a:lumOff val="40000"/>
                <a:alpha val="50000"/>
              </a:schemeClr>
            </a:gs>
            <a:gs pos="16000">
              <a:schemeClr val="bg1">
                <a:alpha val="50000"/>
              </a:schemeClr>
            </a:gs>
            <a:gs pos="38000">
              <a:schemeClr val="accent1">
                <a:lumMod val="40000"/>
                <a:lumOff val="60000"/>
                <a:alpha val="30000"/>
              </a:schemeClr>
            </a:gs>
          </a:gsLst>
          <a:lin ang="16200000" scaled="0"/>
          <a:tileRect/>
        </a:gradFill>
        <a:effectLst/>
      </p:bgPr>
    </p:bg>
    <p:spTree>
      <p:nvGrpSpPr>
        <p:cNvPr id="1" name=""/>
        <p:cNvGrpSpPr/>
        <p:nvPr/>
      </p:nvGrpSpPr>
      <p:grpSpPr>
        <a:xfrm>
          <a:off x="0" y="0"/>
          <a:ext cx="0" cy="0"/>
          <a:chOff x="0" y="0"/>
          <a:chExt cx="0" cy="0"/>
        </a:xfrm>
      </p:grpSpPr>
      <p:sp>
        <p:nvSpPr>
          <p:cNvPr id="4" name="Freeform 3"/>
          <p:cNvSpPr/>
          <p:nvPr/>
        </p:nvSpPr>
        <p:spPr>
          <a:xfrm>
            <a:off x="-665163" y="58738"/>
            <a:ext cx="10414001" cy="4719637"/>
          </a:xfrm>
          <a:custGeom>
            <a:avLst/>
            <a:gdLst>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57968"/>
              <a:gd name="connsiteX1" fmla="*/ 529192 w 5838754"/>
              <a:gd name="connsiteY1" fmla="*/ 723288 h 2557968"/>
              <a:gd name="connsiteX2" fmla="*/ 1093664 w 5838754"/>
              <a:gd name="connsiteY2" fmla="*/ 1005546 h 2557968"/>
              <a:gd name="connsiteX3" fmla="*/ 1746335 w 5838754"/>
              <a:gd name="connsiteY3" fmla="*/ 1728834 h 2557968"/>
              <a:gd name="connsiteX4" fmla="*/ 3016396 w 5838754"/>
              <a:gd name="connsiteY4" fmla="*/ 2152222 h 2557968"/>
              <a:gd name="connsiteX5" fmla="*/ 2310806 w 5838754"/>
              <a:gd name="connsiteY5" fmla="*/ 2452121 h 2557968"/>
              <a:gd name="connsiteX6" fmla="*/ 2822359 w 5838754"/>
              <a:gd name="connsiteY6" fmla="*/ 2557968 h 2557968"/>
              <a:gd name="connsiteX7" fmla="*/ 3704346 w 5838754"/>
              <a:gd name="connsiteY7" fmla="*/ 2205145 h 2557968"/>
              <a:gd name="connsiteX8" fmla="*/ 4215898 w 5838754"/>
              <a:gd name="connsiteY8" fmla="*/ 2081657 h 2557968"/>
              <a:gd name="connsiteX9" fmla="*/ 4021861 w 5838754"/>
              <a:gd name="connsiteY9" fmla="*/ 1958169 h 2557968"/>
              <a:gd name="connsiteX10" fmla="*/ 3580867 w 5838754"/>
              <a:gd name="connsiteY10" fmla="*/ 1958169 h 2557968"/>
              <a:gd name="connsiteX11" fmla="*/ 4621612 w 5838754"/>
              <a:gd name="connsiteY11" fmla="*/ 1323087 h 2557968"/>
              <a:gd name="connsiteX12" fmla="*/ 5838754 w 5838754"/>
              <a:gd name="connsiteY12" fmla="*/ 35283 h 2557968"/>
              <a:gd name="connsiteX13" fmla="*/ 4868568 w 5838754"/>
              <a:gd name="connsiteY13" fmla="*/ 88206 h 2557968"/>
              <a:gd name="connsiteX14" fmla="*/ 4162979 w 5838754"/>
              <a:gd name="connsiteY14" fmla="*/ 1058470 h 2557968"/>
              <a:gd name="connsiteX15" fmla="*/ 3351551 w 5838754"/>
              <a:gd name="connsiteY15" fmla="*/ 1940528 h 2557968"/>
              <a:gd name="connsiteX16" fmla="*/ 2610682 w 5838754"/>
              <a:gd name="connsiteY16" fmla="*/ 1746475 h 2557968"/>
              <a:gd name="connsiteX17" fmla="*/ 1552297 w 5838754"/>
              <a:gd name="connsiteY17" fmla="*/ 388106 h 2557968"/>
              <a:gd name="connsiteX18" fmla="*/ 917267 w 5838754"/>
              <a:gd name="connsiteY18" fmla="*/ 0 h 2557968"/>
              <a:gd name="connsiteX19" fmla="*/ 0 w 5838754"/>
              <a:gd name="connsiteY19" fmla="*/ 141130 h 2557968"/>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599131"/>
              <a:gd name="connsiteX1" fmla="*/ 529192 w 5838754"/>
              <a:gd name="connsiteY1" fmla="*/ 723288 h 2599131"/>
              <a:gd name="connsiteX2" fmla="*/ 1093664 w 5838754"/>
              <a:gd name="connsiteY2" fmla="*/ 1005546 h 2599131"/>
              <a:gd name="connsiteX3" fmla="*/ 1746335 w 5838754"/>
              <a:gd name="connsiteY3" fmla="*/ 1728834 h 2599131"/>
              <a:gd name="connsiteX4" fmla="*/ 3016396 w 5838754"/>
              <a:gd name="connsiteY4" fmla="*/ 2152222 h 2599131"/>
              <a:gd name="connsiteX5" fmla="*/ 2310806 w 5838754"/>
              <a:gd name="connsiteY5" fmla="*/ 2452121 h 2599131"/>
              <a:gd name="connsiteX6" fmla="*/ 2822359 w 5838754"/>
              <a:gd name="connsiteY6" fmla="*/ 2557968 h 2599131"/>
              <a:gd name="connsiteX7" fmla="*/ 3704346 w 5838754"/>
              <a:gd name="connsiteY7" fmla="*/ 2205145 h 2599131"/>
              <a:gd name="connsiteX8" fmla="*/ 4215898 w 5838754"/>
              <a:gd name="connsiteY8" fmla="*/ 2081657 h 2599131"/>
              <a:gd name="connsiteX9" fmla="*/ 4021861 w 5838754"/>
              <a:gd name="connsiteY9" fmla="*/ 1958169 h 2599131"/>
              <a:gd name="connsiteX10" fmla="*/ 3580867 w 5838754"/>
              <a:gd name="connsiteY10" fmla="*/ 1958169 h 2599131"/>
              <a:gd name="connsiteX11" fmla="*/ 4621612 w 5838754"/>
              <a:gd name="connsiteY11" fmla="*/ 1323087 h 2599131"/>
              <a:gd name="connsiteX12" fmla="*/ 5838754 w 5838754"/>
              <a:gd name="connsiteY12" fmla="*/ 35283 h 2599131"/>
              <a:gd name="connsiteX13" fmla="*/ 4868568 w 5838754"/>
              <a:gd name="connsiteY13" fmla="*/ 88206 h 2599131"/>
              <a:gd name="connsiteX14" fmla="*/ 4162979 w 5838754"/>
              <a:gd name="connsiteY14" fmla="*/ 1058470 h 2599131"/>
              <a:gd name="connsiteX15" fmla="*/ 3351551 w 5838754"/>
              <a:gd name="connsiteY15" fmla="*/ 1940528 h 2599131"/>
              <a:gd name="connsiteX16" fmla="*/ 2610682 w 5838754"/>
              <a:gd name="connsiteY16" fmla="*/ 1746475 h 2599131"/>
              <a:gd name="connsiteX17" fmla="*/ 1552297 w 5838754"/>
              <a:gd name="connsiteY17" fmla="*/ 388106 h 2599131"/>
              <a:gd name="connsiteX18" fmla="*/ 917267 w 5838754"/>
              <a:gd name="connsiteY18" fmla="*/ 0 h 2599131"/>
              <a:gd name="connsiteX19" fmla="*/ 0 w 5838754"/>
              <a:gd name="connsiteY19" fmla="*/ 141130 h 2599131"/>
              <a:gd name="connsiteX0" fmla="*/ 0 w 5838754"/>
              <a:gd name="connsiteY0" fmla="*/ 141130 h 2460941"/>
              <a:gd name="connsiteX1" fmla="*/ 529192 w 5838754"/>
              <a:gd name="connsiteY1" fmla="*/ 723288 h 2460941"/>
              <a:gd name="connsiteX2" fmla="*/ 1093664 w 5838754"/>
              <a:gd name="connsiteY2" fmla="*/ 1005546 h 2460941"/>
              <a:gd name="connsiteX3" fmla="*/ 1746335 w 5838754"/>
              <a:gd name="connsiteY3" fmla="*/ 1728834 h 2460941"/>
              <a:gd name="connsiteX4" fmla="*/ 3016396 w 5838754"/>
              <a:gd name="connsiteY4" fmla="*/ 2152222 h 2460941"/>
              <a:gd name="connsiteX5" fmla="*/ 2310806 w 5838754"/>
              <a:gd name="connsiteY5" fmla="*/ 2452121 h 2460941"/>
              <a:gd name="connsiteX6" fmla="*/ 3704346 w 5838754"/>
              <a:gd name="connsiteY6" fmla="*/ 2205145 h 2460941"/>
              <a:gd name="connsiteX7" fmla="*/ 4215898 w 5838754"/>
              <a:gd name="connsiteY7" fmla="*/ 2081657 h 2460941"/>
              <a:gd name="connsiteX8" fmla="*/ 4021861 w 5838754"/>
              <a:gd name="connsiteY8" fmla="*/ 1958169 h 2460941"/>
              <a:gd name="connsiteX9" fmla="*/ 3580867 w 5838754"/>
              <a:gd name="connsiteY9" fmla="*/ 1958169 h 2460941"/>
              <a:gd name="connsiteX10" fmla="*/ 4621612 w 5838754"/>
              <a:gd name="connsiteY10" fmla="*/ 1323087 h 2460941"/>
              <a:gd name="connsiteX11" fmla="*/ 5838754 w 5838754"/>
              <a:gd name="connsiteY11" fmla="*/ 35283 h 2460941"/>
              <a:gd name="connsiteX12" fmla="*/ 4868568 w 5838754"/>
              <a:gd name="connsiteY12" fmla="*/ 88206 h 2460941"/>
              <a:gd name="connsiteX13" fmla="*/ 4162979 w 5838754"/>
              <a:gd name="connsiteY13" fmla="*/ 1058470 h 2460941"/>
              <a:gd name="connsiteX14" fmla="*/ 3351551 w 5838754"/>
              <a:gd name="connsiteY14" fmla="*/ 1940528 h 2460941"/>
              <a:gd name="connsiteX15" fmla="*/ 2610682 w 5838754"/>
              <a:gd name="connsiteY15" fmla="*/ 1746475 h 2460941"/>
              <a:gd name="connsiteX16" fmla="*/ 1552297 w 5838754"/>
              <a:gd name="connsiteY16" fmla="*/ 388106 h 2460941"/>
              <a:gd name="connsiteX17" fmla="*/ 917267 w 5838754"/>
              <a:gd name="connsiteY17" fmla="*/ 0 h 2460941"/>
              <a:gd name="connsiteX18" fmla="*/ 0 w 5838754"/>
              <a:gd name="connsiteY18" fmla="*/ 141130 h 2460941"/>
              <a:gd name="connsiteX0" fmla="*/ 0 w 5838754"/>
              <a:gd name="connsiteY0" fmla="*/ 141130 h 2495489"/>
              <a:gd name="connsiteX1" fmla="*/ 529192 w 5838754"/>
              <a:gd name="connsiteY1" fmla="*/ 723288 h 2495489"/>
              <a:gd name="connsiteX2" fmla="*/ 1093664 w 5838754"/>
              <a:gd name="connsiteY2" fmla="*/ 1005546 h 2495489"/>
              <a:gd name="connsiteX3" fmla="*/ 1746335 w 5838754"/>
              <a:gd name="connsiteY3" fmla="*/ 1728834 h 2495489"/>
              <a:gd name="connsiteX4" fmla="*/ 3016396 w 5838754"/>
              <a:gd name="connsiteY4" fmla="*/ 2152222 h 2495489"/>
              <a:gd name="connsiteX5" fmla="*/ 2310806 w 5838754"/>
              <a:gd name="connsiteY5" fmla="*/ 2452121 h 2495489"/>
              <a:gd name="connsiteX6" fmla="*/ 3704346 w 5838754"/>
              <a:gd name="connsiteY6" fmla="*/ 2205145 h 2495489"/>
              <a:gd name="connsiteX7" fmla="*/ 4215898 w 5838754"/>
              <a:gd name="connsiteY7" fmla="*/ 2081657 h 2495489"/>
              <a:gd name="connsiteX8" fmla="*/ 4021861 w 5838754"/>
              <a:gd name="connsiteY8" fmla="*/ 1958169 h 2495489"/>
              <a:gd name="connsiteX9" fmla="*/ 3580867 w 5838754"/>
              <a:gd name="connsiteY9" fmla="*/ 1958169 h 2495489"/>
              <a:gd name="connsiteX10" fmla="*/ 4621612 w 5838754"/>
              <a:gd name="connsiteY10" fmla="*/ 1323087 h 2495489"/>
              <a:gd name="connsiteX11" fmla="*/ 5838754 w 5838754"/>
              <a:gd name="connsiteY11" fmla="*/ 35283 h 2495489"/>
              <a:gd name="connsiteX12" fmla="*/ 4868568 w 5838754"/>
              <a:gd name="connsiteY12" fmla="*/ 88206 h 2495489"/>
              <a:gd name="connsiteX13" fmla="*/ 4162979 w 5838754"/>
              <a:gd name="connsiteY13" fmla="*/ 1058470 h 2495489"/>
              <a:gd name="connsiteX14" fmla="*/ 3351551 w 5838754"/>
              <a:gd name="connsiteY14" fmla="*/ 1940528 h 2495489"/>
              <a:gd name="connsiteX15" fmla="*/ 2610682 w 5838754"/>
              <a:gd name="connsiteY15" fmla="*/ 1746475 h 2495489"/>
              <a:gd name="connsiteX16" fmla="*/ 1552297 w 5838754"/>
              <a:gd name="connsiteY16" fmla="*/ 388106 h 2495489"/>
              <a:gd name="connsiteX17" fmla="*/ 917267 w 5838754"/>
              <a:gd name="connsiteY17" fmla="*/ 0 h 2495489"/>
              <a:gd name="connsiteX18" fmla="*/ 0 w 5838754"/>
              <a:gd name="connsiteY18" fmla="*/ 141130 h 2495489"/>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4021861 w 5838754"/>
              <a:gd name="connsiteY8" fmla="*/ 1958169 h 2626824"/>
              <a:gd name="connsiteX9" fmla="*/ 3580867 w 5838754"/>
              <a:gd name="connsiteY9" fmla="*/ 1958169 h 2626824"/>
              <a:gd name="connsiteX10" fmla="*/ 4621612 w 5838754"/>
              <a:gd name="connsiteY10" fmla="*/ 1323087 h 2626824"/>
              <a:gd name="connsiteX11" fmla="*/ 5838754 w 5838754"/>
              <a:gd name="connsiteY11" fmla="*/ 35283 h 2626824"/>
              <a:gd name="connsiteX12" fmla="*/ 4868568 w 5838754"/>
              <a:gd name="connsiteY12" fmla="*/ 88206 h 2626824"/>
              <a:gd name="connsiteX13" fmla="*/ 4162979 w 5838754"/>
              <a:gd name="connsiteY13" fmla="*/ 1058470 h 2626824"/>
              <a:gd name="connsiteX14" fmla="*/ 3351551 w 5838754"/>
              <a:gd name="connsiteY14" fmla="*/ 1940528 h 2626824"/>
              <a:gd name="connsiteX15" fmla="*/ 2610682 w 5838754"/>
              <a:gd name="connsiteY15" fmla="*/ 1746475 h 2626824"/>
              <a:gd name="connsiteX16" fmla="*/ 1552297 w 5838754"/>
              <a:gd name="connsiteY16" fmla="*/ 388106 h 2626824"/>
              <a:gd name="connsiteX17" fmla="*/ 917267 w 5838754"/>
              <a:gd name="connsiteY17" fmla="*/ 0 h 2626824"/>
              <a:gd name="connsiteX18" fmla="*/ 0 w 5838754"/>
              <a:gd name="connsiteY18"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4021861 w 5838754"/>
              <a:gd name="connsiteY8" fmla="*/ 1958169 h 2626824"/>
              <a:gd name="connsiteX9" fmla="*/ 3580867 w 5838754"/>
              <a:gd name="connsiteY9" fmla="*/ 1958169 h 2626824"/>
              <a:gd name="connsiteX10" fmla="*/ 4621612 w 5838754"/>
              <a:gd name="connsiteY10" fmla="*/ 1323087 h 2626824"/>
              <a:gd name="connsiteX11" fmla="*/ 5838754 w 5838754"/>
              <a:gd name="connsiteY11" fmla="*/ 35283 h 2626824"/>
              <a:gd name="connsiteX12" fmla="*/ 4868568 w 5838754"/>
              <a:gd name="connsiteY12" fmla="*/ 88206 h 2626824"/>
              <a:gd name="connsiteX13" fmla="*/ 4162979 w 5838754"/>
              <a:gd name="connsiteY13" fmla="*/ 1058470 h 2626824"/>
              <a:gd name="connsiteX14" fmla="*/ 3351551 w 5838754"/>
              <a:gd name="connsiteY14" fmla="*/ 1940528 h 2626824"/>
              <a:gd name="connsiteX15" fmla="*/ 2610682 w 5838754"/>
              <a:gd name="connsiteY15" fmla="*/ 1746475 h 2626824"/>
              <a:gd name="connsiteX16" fmla="*/ 1552297 w 5838754"/>
              <a:gd name="connsiteY16" fmla="*/ 388106 h 2626824"/>
              <a:gd name="connsiteX17" fmla="*/ 917267 w 5838754"/>
              <a:gd name="connsiteY17" fmla="*/ 0 h 2626824"/>
              <a:gd name="connsiteX18" fmla="*/ 0 w 5838754"/>
              <a:gd name="connsiteY18"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4021861 w 5838754"/>
              <a:gd name="connsiteY8" fmla="*/ 1958169 h 2626824"/>
              <a:gd name="connsiteX9" fmla="*/ 3580867 w 5838754"/>
              <a:gd name="connsiteY9" fmla="*/ 1958169 h 2626824"/>
              <a:gd name="connsiteX10" fmla="*/ 4621612 w 5838754"/>
              <a:gd name="connsiteY10" fmla="*/ 1323087 h 2626824"/>
              <a:gd name="connsiteX11" fmla="*/ 5838754 w 5838754"/>
              <a:gd name="connsiteY11" fmla="*/ 35283 h 2626824"/>
              <a:gd name="connsiteX12" fmla="*/ 4868568 w 5838754"/>
              <a:gd name="connsiteY12" fmla="*/ 88206 h 2626824"/>
              <a:gd name="connsiteX13" fmla="*/ 4162979 w 5838754"/>
              <a:gd name="connsiteY13" fmla="*/ 1058470 h 2626824"/>
              <a:gd name="connsiteX14" fmla="*/ 3351551 w 5838754"/>
              <a:gd name="connsiteY14" fmla="*/ 1940528 h 2626824"/>
              <a:gd name="connsiteX15" fmla="*/ 2610682 w 5838754"/>
              <a:gd name="connsiteY15" fmla="*/ 1746475 h 2626824"/>
              <a:gd name="connsiteX16" fmla="*/ 1552297 w 5838754"/>
              <a:gd name="connsiteY16" fmla="*/ 388106 h 2626824"/>
              <a:gd name="connsiteX17" fmla="*/ 917267 w 5838754"/>
              <a:gd name="connsiteY17" fmla="*/ 0 h 2626824"/>
              <a:gd name="connsiteX18" fmla="*/ 0 w 5838754"/>
              <a:gd name="connsiteY18"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868568 w 5838754"/>
              <a:gd name="connsiteY11" fmla="*/ 88206 h 2626824"/>
              <a:gd name="connsiteX12" fmla="*/ 4162979 w 5838754"/>
              <a:gd name="connsiteY12" fmla="*/ 1058470 h 2626824"/>
              <a:gd name="connsiteX13" fmla="*/ 3351551 w 5838754"/>
              <a:gd name="connsiteY13" fmla="*/ 1940528 h 2626824"/>
              <a:gd name="connsiteX14" fmla="*/ 2610682 w 5838754"/>
              <a:gd name="connsiteY14" fmla="*/ 1746475 h 2626824"/>
              <a:gd name="connsiteX15" fmla="*/ 1552297 w 5838754"/>
              <a:gd name="connsiteY15" fmla="*/ 388106 h 2626824"/>
              <a:gd name="connsiteX16" fmla="*/ 917267 w 5838754"/>
              <a:gd name="connsiteY16" fmla="*/ 0 h 2626824"/>
              <a:gd name="connsiteX17" fmla="*/ 0 w 5838754"/>
              <a:gd name="connsiteY17" fmla="*/ 141130 h 2626824"/>
              <a:gd name="connsiteX0" fmla="*/ 0 w 5838754"/>
              <a:gd name="connsiteY0" fmla="*/ 141130 h 2626824"/>
              <a:gd name="connsiteX1" fmla="*/ 529192 w 5838754"/>
              <a:gd name="connsiteY1" fmla="*/ 723288 h 2626824"/>
              <a:gd name="connsiteX2" fmla="*/ 1093664 w 5838754"/>
              <a:gd name="connsiteY2" fmla="*/ 1005546 h 2626824"/>
              <a:gd name="connsiteX3" fmla="*/ 1746335 w 5838754"/>
              <a:gd name="connsiteY3" fmla="*/ 1728834 h 2626824"/>
              <a:gd name="connsiteX4" fmla="*/ 3016396 w 5838754"/>
              <a:gd name="connsiteY4" fmla="*/ 2152222 h 2626824"/>
              <a:gd name="connsiteX5" fmla="*/ 2310806 w 5838754"/>
              <a:gd name="connsiteY5" fmla="*/ 2452121 h 2626824"/>
              <a:gd name="connsiteX6" fmla="*/ 3704346 w 5838754"/>
              <a:gd name="connsiteY6" fmla="*/ 2205145 h 2626824"/>
              <a:gd name="connsiteX7" fmla="*/ 4215898 w 5838754"/>
              <a:gd name="connsiteY7" fmla="*/ 2081657 h 2626824"/>
              <a:gd name="connsiteX8" fmla="*/ 3580867 w 5838754"/>
              <a:gd name="connsiteY8" fmla="*/ 1958169 h 2626824"/>
              <a:gd name="connsiteX9" fmla="*/ 4621612 w 5838754"/>
              <a:gd name="connsiteY9" fmla="*/ 1323087 h 2626824"/>
              <a:gd name="connsiteX10" fmla="*/ 5838754 w 5838754"/>
              <a:gd name="connsiteY10" fmla="*/ 35283 h 2626824"/>
              <a:gd name="connsiteX11" fmla="*/ 4162979 w 5838754"/>
              <a:gd name="connsiteY11" fmla="*/ 1058470 h 2626824"/>
              <a:gd name="connsiteX12" fmla="*/ 3351551 w 5838754"/>
              <a:gd name="connsiteY12" fmla="*/ 1940528 h 2626824"/>
              <a:gd name="connsiteX13" fmla="*/ 2610682 w 5838754"/>
              <a:gd name="connsiteY13" fmla="*/ 1746475 h 2626824"/>
              <a:gd name="connsiteX14" fmla="*/ 1552297 w 5838754"/>
              <a:gd name="connsiteY14" fmla="*/ 388106 h 2626824"/>
              <a:gd name="connsiteX15" fmla="*/ 917267 w 5838754"/>
              <a:gd name="connsiteY15" fmla="*/ 0 h 2626824"/>
              <a:gd name="connsiteX16" fmla="*/ 0 w 5838754"/>
              <a:gd name="connsiteY16" fmla="*/ 141130 h 2626824"/>
              <a:gd name="connsiteX0" fmla="*/ 0 w 5838754"/>
              <a:gd name="connsiteY0" fmla="*/ 149950 h 2635644"/>
              <a:gd name="connsiteX1" fmla="*/ 529192 w 5838754"/>
              <a:gd name="connsiteY1" fmla="*/ 732108 h 2635644"/>
              <a:gd name="connsiteX2" fmla="*/ 1093664 w 5838754"/>
              <a:gd name="connsiteY2" fmla="*/ 1014366 h 2635644"/>
              <a:gd name="connsiteX3" fmla="*/ 1746335 w 5838754"/>
              <a:gd name="connsiteY3" fmla="*/ 1737654 h 2635644"/>
              <a:gd name="connsiteX4" fmla="*/ 3016396 w 5838754"/>
              <a:gd name="connsiteY4" fmla="*/ 2161042 h 2635644"/>
              <a:gd name="connsiteX5" fmla="*/ 2310806 w 5838754"/>
              <a:gd name="connsiteY5" fmla="*/ 2460941 h 2635644"/>
              <a:gd name="connsiteX6" fmla="*/ 3704346 w 5838754"/>
              <a:gd name="connsiteY6" fmla="*/ 2213965 h 2635644"/>
              <a:gd name="connsiteX7" fmla="*/ 4215898 w 5838754"/>
              <a:gd name="connsiteY7" fmla="*/ 2090477 h 2635644"/>
              <a:gd name="connsiteX8" fmla="*/ 3580867 w 5838754"/>
              <a:gd name="connsiteY8" fmla="*/ 1966989 h 2635644"/>
              <a:gd name="connsiteX9" fmla="*/ 4621612 w 5838754"/>
              <a:gd name="connsiteY9" fmla="*/ 1331907 h 2635644"/>
              <a:gd name="connsiteX10" fmla="*/ 5838754 w 5838754"/>
              <a:gd name="connsiteY10" fmla="*/ 44103 h 2635644"/>
              <a:gd name="connsiteX11" fmla="*/ 4162979 w 5838754"/>
              <a:gd name="connsiteY11" fmla="*/ 1067290 h 2635644"/>
              <a:gd name="connsiteX12" fmla="*/ 3351551 w 5838754"/>
              <a:gd name="connsiteY12" fmla="*/ 1949348 h 2635644"/>
              <a:gd name="connsiteX13" fmla="*/ 2610682 w 5838754"/>
              <a:gd name="connsiteY13" fmla="*/ 1755295 h 2635644"/>
              <a:gd name="connsiteX14" fmla="*/ 1552297 w 5838754"/>
              <a:gd name="connsiteY14" fmla="*/ 396926 h 2635644"/>
              <a:gd name="connsiteX15" fmla="*/ 917267 w 5838754"/>
              <a:gd name="connsiteY15" fmla="*/ 8820 h 2635644"/>
              <a:gd name="connsiteX16" fmla="*/ 0 w 5838754"/>
              <a:gd name="connsiteY16" fmla="*/ 149950 h 2635644"/>
              <a:gd name="connsiteX0" fmla="*/ 0 w 5838754"/>
              <a:gd name="connsiteY0" fmla="*/ 149950 h 2635644"/>
              <a:gd name="connsiteX1" fmla="*/ 529192 w 5838754"/>
              <a:gd name="connsiteY1" fmla="*/ 732108 h 2635644"/>
              <a:gd name="connsiteX2" fmla="*/ 1093664 w 5838754"/>
              <a:gd name="connsiteY2" fmla="*/ 1014366 h 2635644"/>
              <a:gd name="connsiteX3" fmla="*/ 1746335 w 5838754"/>
              <a:gd name="connsiteY3" fmla="*/ 1737654 h 2635644"/>
              <a:gd name="connsiteX4" fmla="*/ 3016396 w 5838754"/>
              <a:gd name="connsiteY4" fmla="*/ 2161042 h 2635644"/>
              <a:gd name="connsiteX5" fmla="*/ 2310806 w 5838754"/>
              <a:gd name="connsiteY5" fmla="*/ 2460941 h 2635644"/>
              <a:gd name="connsiteX6" fmla="*/ 3704346 w 5838754"/>
              <a:gd name="connsiteY6" fmla="*/ 2213965 h 2635644"/>
              <a:gd name="connsiteX7" fmla="*/ 4215898 w 5838754"/>
              <a:gd name="connsiteY7" fmla="*/ 2090477 h 2635644"/>
              <a:gd name="connsiteX8" fmla="*/ 3580867 w 5838754"/>
              <a:gd name="connsiteY8" fmla="*/ 1966989 h 2635644"/>
              <a:gd name="connsiteX9" fmla="*/ 4621612 w 5838754"/>
              <a:gd name="connsiteY9" fmla="*/ 1331907 h 2635644"/>
              <a:gd name="connsiteX10" fmla="*/ 5838754 w 5838754"/>
              <a:gd name="connsiteY10" fmla="*/ 44103 h 2635644"/>
              <a:gd name="connsiteX11" fmla="*/ 4162979 w 5838754"/>
              <a:gd name="connsiteY11" fmla="*/ 1067290 h 2635644"/>
              <a:gd name="connsiteX12" fmla="*/ 3351551 w 5838754"/>
              <a:gd name="connsiteY12" fmla="*/ 1949348 h 2635644"/>
              <a:gd name="connsiteX13" fmla="*/ 2610682 w 5838754"/>
              <a:gd name="connsiteY13" fmla="*/ 1755295 h 2635644"/>
              <a:gd name="connsiteX14" fmla="*/ 1552297 w 5838754"/>
              <a:gd name="connsiteY14" fmla="*/ 396926 h 2635644"/>
              <a:gd name="connsiteX15" fmla="*/ 917267 w 5838754"/>
              <a:gd name="connsiteY15" fmla="*/ 8820 h 2635644"/>
              <a:gd name="connsiteX16" fmla="*/ 0 w 5838754"/>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9950 h 2635644"/>
              <a:gd name="connsiteX1" fmla="*/ 529192 w 5915193"/>
              <a:gd name="connsiteY1" fmla="*/ 732108 h 2635644"/>
              <a:gd name="connsiteX2" fmla="*/ 1093664 w 5915193"/>
              <a:gd name="connsiteY2" fmla="*/ 1014366 h 2635644"/>
              <a:gd name="connsiteX3" fmla="*/ 1746335 w 5915193"/>
              <a:gd name="connsiteY3" fmla="*/ 1737654 h 2635644"/>
              <a:gd name="connsiteX4" fmla="*/ 3016396 w 5915193"/>
              <a:gd name="connsiteY4" fmla="*/ 2161042 h 2635644"/>
              <a:gd name="connsiteX5" fmla="*/ 2310806 w 5915193"/>
              <a:gd name="connsiteY5" fmla="*/ 2460941 h 2635644"/>
              <a:gd name="connsiteX6" fmla="*/ 3704346 w 5915193"/>
              <a:gd name="connsiteY6" fmla="*/ 2213965 h 2635644"/>
              <a:gd name="connsiteX7" fmla="*/ 4215898 w 5915193"/>
              <a:gd name="connsiteY7" fmla="*/ 2090477 h 2635644"/>
              <a:gd name="connsiteX8" fmla="*/ 3580867 w 5915193"/>
              <a:gd name="connsiteY8" fmla="*/ 1966989 h 2635644"/>
              <a:gd name="connsiteX9" fmla="*/ 4621612 w 5915193"/>
              <a:gd name="connsiteY9" fmla="*/ 1331907 h 2635644"/>
              <a:gd name="connsiteX10" fmla="*/ 5838754 w 5915193"/>
              <a:gd name="connsiteY10" fmla="*/ 44103 h 2635644"/>
              <a:gd name="connsiteX11" fmla="*/ 4162979 w 5915193"/>
              <a:gd name="connsiteY11" fmla="*/ 1067290 h 2635644"/>
              <a:gd name="connsiteX12" fmla="*/ 3351551 w 5915193"/>
              <a:gd name="connsiteY12" fmla="*/ 1949348 h 2635644"/>
              <a:gd name="connsiteX13" fmla="*/ 2610682 w 5915193"/>
              <a:gd name="connsiteY13" fmla="*/ 1755295 h 2635644"/>
              <a:gd name="connsiteX14" fmla="*/ 1552297 w 5915193"/>
              <a:gd name="connsiteY14" fmla="*/ 396926 h 2635644"/>
              <a:gd name="connsiteX15" fmla="*/ 917267 w 5915193"/>
              <a:gd name="connsiteY15" fmla="*/ 8820 h 2635644"/>
              <a:gd name="connsiteX16" fmla="*/ 0 w 5915193"/>
              <a:gd name="connsiteY16" fmla="*/ 149950 h 2635644"/>
              <a:gd name="connsiteX0" fmla="*/ 0 w 5915193"/>
              <a:gd name="connsiteY0" fmla="*/ 141130 h 2626824"/>
              <a:gd name="connsiteX1" fmla="*/ 529192 w 5915193"/>
              <a:gd name="connsiteY1" fmla="*/ 723288 h 2626824"/>
              <a:gd name="connsiteX2" fmla="*/ 1093664 w 5915193"/>
              <a:gd name="connsiteY2" fmla="*/ 1005546 h 2626824"/>
              <a:gd name="connsiteX3" fmla="*/ 1746335 w 5915193"/>
              <a:gd name="connsiteY3" fmla="*/ 1728834 h 2626824"/>
              <a:gd name="connsiteX4" fmla="*/ 3016396 w 5915193"/>
              <a:gd name="connsiteY4" fmla="*/ 2152222 h 2626824"/>
              <a:gd name="connsiteX5" fmla="*/ 2310806 w 5915193"/>
              <a:gd name="connsiteY5" fmla="*/ 2452121 h 2626824"/>
              <a:gd name="connsiteX6" fmla="*/ 3704346 w 5915193"/>
              <a:gd name="connsiteY6" fmla="*/ 2205145 h 2626824"/>
              <a:gd name="connsiteX7" fmla="*/ 4215898 w 5915193"/>
              <a:gd name="connsiteY7" fmla="*/ 2081657 h 2626824"/>
              <a:gd name="connsiteX8" fmla="*/ 3580867 w 5915193"/>
              <a:gd name="connsiteY8" fmla="*/ 1958169 h 2626824"/>
              <a:gd name="connsiteX9" fmla="*/ 4621612 w 5915193"/>
              <a:gd name="connsiteY9" fmla="*/ 1323087 h 2626824"/>
              <a:gd name="connsiteX10" fmla="*/ 5838754 w 5915193"/>
              <a:gd name="connsiteY10" fmla="*/ 35283 h 2626824"/>
              <a:gd name="connsiteX11" fmla="*/ 4162979 w 5915193"/>
              <a:gd name="connsiteY11" fmla="*/ 1058470 h 2626824"/>
              <a:gd name="connsiteX12" fmla="*/ 3351551 w 5915193"/>
              <a:gd name="connsiteY12" fmla="*/ 1940528 h 2626824"/>
              <a:gd name="connsiteX13" fmla="*/ 2610682 w 5915193"/>
              <a:gd name="connsiteY13" fmla="*/ 1746475 h 2626824"/>
              <a:gd name="connsiteX14" fmla="*/ 1552297 w 5915193"/>
              <a:gd name="connsiteY14" fmla="*/ 388106 h 2626824"/>
              <a:gd name="connsiteX15" fmla="*/ 917267 w 5915193"/>
              <a:gd name="connsiteY15" fmla="*/ 0 h 2626824"/>
              <a:gd name="connsiteX16" fmla="*/ 0 w 5915193"/>
              <a:gd name="connsiteY16" fmla="*/ 141130 h 2626824"/>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915193"/>
              <a:gd name="connsiteY0" fmla="*/ 160446 h 2646140"/>
              <a:gd name="connsiteX1" fmla="*/ 529192 w 5915193"/>
              <a:gd name="connsiteY1" fmla="*/ 742604 h 2646140"/>
              <a:gd name="connsiteX2" fmla="*/ 1093664 w 5915193"/>
              <a:gd name="connsiteY2" fmla="*/ 1024862 h 2646140"/>
              <a:gd name="connsiteX3" fmla="*/ 1746335 w 5915193"/>
              <a:gd name="connsiteY3" fmla="*/ 1748150 h 2646140"/>
              <a:gd name="connsiteX4" fmla="*/ 3016396 w 5915193"/>
              <a:gd name="connsiteY4" fmla="*/ 2171538 h 2646140"/>
              <a:gd name="connsiteX5" fmla="*/ 2310806 w 5915193"/>
              <a:gd name="connsiteY5" fmla="*/ 2471437 h 2646140"/>
              <a:gd name="connsiteX6" fmla="*/ 3704346 w 5915193"/>
              <a:gd name="connsiteY6" fmla="*/ 2224461 h 2646140"/>
              <a:gd name="connsiteX7" fmla="*/ 4215898 w 5915193"/>
              <a:gd name="connsiteY7" fmla="*/ 2100973 h 2646140"/>
              <a:gd name="connsiteX8" fmla="*/ 3580867 w 5915193"/>
              <a:gd name="connsiteY8" fmla="*/ 1977485 h 2646140"/>
              <a:gd name="connsiteX9" fmla="*/ 4621612 w 5915193"/>
              <a:gd name="connsiteY9" fmla="*/ 1342403 h 2646140"/>
              <a:gd name="connsiteX10" fmla="*/ 5838754 w 5915193"/>
              <a:gd name="connsiteY10" fmla="*/ 54599 h 2646140"/>
              <a:gd name="connsiteX11" fmla="*/ 4162979 w 5915193"/>
              <a:gd name="connsiteY11" fmla="*/ 1077786 h 2646140"/>
              <a:gd name="connsiteX12" fmla="*/ 3351551 w 5915193"/>
              <a:gd name="connsiteY12" fmla="*/ 1959844 h 2646140"/>
              <a:gd name="connsiteX13" fmla="*/ 2610682 w 5915193"/>
              <a:gd name="connsiteY13" fmla="*/ 1765791 h 2646140"/>
              <a:gd name="connsiteX14" fmla="*/ 1552297 w 5915193"/>
              <a:gd name="connsiteY14" fmla="*/ 407422 h 2646140"/>
              <a:gd name="connsiteX15" fmla="*/ 917267 w 5915193"/>
              <a:gd name="connsiteY15" fmla="*/ 19316 h 2646140"/>
              <a:gd name="connsiteX16" fmla="*/ 0 w 5915193"/>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60446 h 2646140"/>
              <a:gd name="connsiteX1" fmla="*/ 529192 w 5838754"/>
              <a:gd name="connsiteY1" fmla="*/ 742604 h 2646140"/>
              <a:gd name="connsiteX2" fmla="*/ 1093664 w 5838754"/>
              <a:gd name="connsiteY2" fmla="*/ 1024862 h 2646140"/>
              <a:gd name="connsiteX3" fmla="*/ 1746335 w 5838754"/>
              <a:gd name="connsiteY3" fmla="*/ 1748150 h 2646140"/>
              <a:gd name="connsiteX4" fmla="*/ 3016396 w 5838754"/>
              <a:gd name="connsiteY4" fmla="*/ 2171538 h 2646140"/>
              <a:gd name="connsiteX5" fmla="*/ 2310806 w 5838754"/>
              <a:gd name="connsiteY5" fmla="*/ 2471437 h 2646140"/>
              <a:gd name="connsiteX6" fmla="*/ 3704346 w 5838754"/>
              <a:gd name="connsiteY6" fmla="*/ 2224461 h 2646140"/>
              <a:gd name="connsiteX7" fmla="*/ 4215898 w 5838754"/>
              <a:gd name="connsiteY7" fmla="*/ 2100973 h 2646140"/>
              <a:gd name="connsiteX8" fmla="*/ 3580867 w 5838754"/>
              <a:gd name="connsiteY8" fmla="*/ 1977485 h 2646140"/>
              <a:gd name="connsiteX9" fmla="*/ 4621612 w 5838754"/>
              <a:gd name="connsiteY9" fmla="*/ 1342403 h 2646140"/>
              <a:gd name="connsiteX10" fmla="*/ 5838754 w 5838754"/>
              <a:gd name="connsiteY10" fmla="*/ 54599 h 2646140"/>
              <a:gd name="connsiteX11" fmla="*/ 4162979 w 5838754"/>
              <a:gd name="connsiteY11" fmla="*/ 1077786 h 2646140"/>
              <a:gd name="connsiteX12" fmla="*/ 3351551 w 5838754"/>
              <a:gd name="connsiteY12" fmla="*/ 1959844 h 2646140"/>
              <a:gd name="connsiteX13" fmla="*/ 2610682 w 5838754"/>
              <a:gd name="connsiteY13" fmla="*/ 1765791 h 2646140"/>
              <a:gd name="connsiteX14" fmla="*/ 1552297 w 5838754"/>
              <a:gd name="connsiteY14" fmla="*/ 407422 h 2646140"/>
              <a:gd name="connsiteX15" fmla="*/ 917267 w 5838754"/>
              <a:gd name="connsiteY15" fmla="*/ 19316 h 2646140"/>
              <a:gd name="connsiteX16" fmla="*/ 0 w 5838754"/>
              <a:gd name="connsiteY16" fmla="*/ 160446 h 2646140"/>
              <a:gd name="connsiteX0" fmla="*/ 0 w 5838754"/>
              <a:gd name="connsiteY0" fmla="*/ 182293 h 2667987"/>
              <a:gd name="connsiteX1" fmla="*/ 529192 w 5838754"/>
              <a:gd name="connsiteY1" fmla="*/ 764451 h 2667987"/>
              <a:gd name="connsiteX2" fmla="*/ 1093664 w 5838754"/>
              <a:gd name="connsiteY2" fmla="*/ 1046709 h 2667987"/>
              <a:gd name="connsiteX3" fmla="*/ 1746335 w 5838754"/>
              <a:gd name="connsiteY3" fmla="*/ 1769997 h 2667987"/>
              <a:gd name="connsiteX4" fmla="*/ 3016396 w 5838754"/>
              <a:gd name="connsiteY4" fmla="*/ 2193385 h 2667987"/>
              <a:gd name="connsiteX5" fmla="*/ 2310806 w 5838754"/>
              <a:gd name="connsiteY5" fmla="*/ 2493284 h 2667987"/>
              <a:gd name="connsiteX6" fmla="*/ 3704346 w 5838754"/>
              <a:gd name="connsiteY6" fmla="*/ 2246308 h 2667987"/>
              <a:gd name="connsiteX7" fmla="*/ 4215898 w 5838754"/>
              <a:gd name="connsiteY7" fmla="*/ 2122820 h 2667987"/>
              <a:gd name="connsiteX8" fmla="*/ 3580867 w 5838754"/>
              <a:gd name="connsiteY8" fmla="*/ 1999332 h 2667987"/>
              <a:gd name="connsiteX9" fmla="*/ 4621612 w 5838754"/>
              <a:gd name="connsiteY9" fmla="*/ 1364250 h 2667987"/>
              <a:gd name="connsiteX10" fmla="*/ 5838754 w 5838754"/>
              <a:gd name="connsiteY10" fmla="*/ 76446 h 2667987"/>
              <a:gd name="connsiteX11" fmla="*/ 4162979 w 5838754"/>
              <a:gd name="connsiteY11" fmla="*/ 1099633 h 2667987"/>
              <a:gd name="connsiteX12" fmla="*/ 3351551 w 5838754"/>
              <a:gd name="connsiteY12" fmla="*/ 1981691 h 2667987"/>
              <a:gd name="connsiteX13" fmla="*/ 2610682 w 5838754"/>
              <a:gd name="connsiteY13" fmla="*/ 1787638 h 2667987"/>
              <a:gd name="connsiteX14" fmla="*/ 1552297 w 5838754"/>
              <a:gd name="connsiteY14" fmla="*/ 429269 h 2667987"/>
              <a:gd name="connsiteX15" fmla="*/ 917267 w 5838754"/>
              <a:gd name="connsiteY15" fmla="*/ 41163 h 2667987"/>
              <a:gd name="connsiteX16" fmla="*/ 0 w 5838754"/>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2675361 w 5903433"/>
              <a:gd name="connsiteY13" fmla="*/ 1787638 h 2667987"/>
              <a:gd name="connsiteX14" fmla="*/ 1616976 w 5903433"/>
              <a:gd name="connsiteY14" fmla="*/ 429269 h 2667987"/>
              <a:gd name="connsiteX15" fmla="*/ 981946 w 5903433"/>
              <a:gd name="connsiteY15" fmla="*/ 41163 h 2667987"/>
              <a:gd name="connsiteX16" fmla="*/ 64679 w 5903433"/>
              <a:gd name="connsiteY16"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64679 w 5903433"/>
              <a:gd name="connsiteY0" fmla="*/ 182293 h 2667987"/>
              <a:gd name="connsiteX1" fmla="*/ 593871 w 5903433"/>
              <a:gd name="connsiteY1" fmla="*/ 764451 h 2667987"/>
              <a:gd name="connsiteX2" fmla="*/ 1158343 w 5903433"/>
              <a:gd name="connsiteY2" fmla="*/ 1046709 h 2667987"/>
              <a:gd name="connsiteX3" fmla="*/ 1811014 w 5903433"/>
              <a:gd name="connsiteY3" fmla="*/ 1769997 h 2667987"/>
              <a:gd name="connsiteX4" fmla="*/ 3081075 w 5903433"/>
              <a:gd name="connsiteY4" fmla="*/ 2193385 h 2667987"/>
              <a:gd name="connsiteX5" fmla="*/ 2375485 w 5903433"/>
              <a:gd name="connsiteY5" fmla="*/ 2493284 h 2667987"/>
              <a:gd name="connsiteX6" fmla="*/ 3769025 w 5903433"/>
              <a:gd name="connsiteY6" fmla="*/ 2246308 h 2667987"/>
              <a:gd name="connsiteX7" fmla="*/ 4280577 w 5903433"/>
              <a:gd name="connsiteY7" fmla="*/ 2122820 h 2667987"/>
              <a:gd name="connsiteX8" fmla="*/ 3645546 w 5903433"/>
              <a:gd name="connsiteY8" fmla="*/ 1999332 h 2667987"/>
              <a:gd name="connsiteX9" fmla="*/ 4686291 w 5903433"/>
              <a:gd name="connsiteY9" fmla="*/ 1364250 h 2667987"/>
              <a:gd name="connsiteX10" fmla="*/ 5903433 w 5903433"/>
              <a:gd name="connsiteY10" fmla="*/ 76446 h 2667987"/>
              <a:gd name="connsiteX11" fmla="*/ 4227658 w 5903433"/>
              <a:gd name="connsiteY11" fmla="*/ 1099633 h 2667987"/>
              <a:gd name="connsiteX12" fmla="*/ 3416230 w 5903433"/>
              <a:gd name="connsiteY12" fmla="*/ 1981691 h 2667987"/>
              <a:gd name="connsiteX13" fmla="*/ 1616976 w 5903433"/>
              <a:gd name="connsiteY13" fmla="*/ 429269 h 2667987"/>
              <a:gd name="connsiteX14" fmla="*/ 981946 w 5903433"/>
              <a:gd name="connsiteY14" fmla="*/ 41163 h 2667987"/>
              <a:gd name="connsiteX15" fmla="*/ 64679 w 5903433"/>
              <a:gd name="connsiteY15" fmla="*/ 182293 h 2667987"/>
              <a:gd name="connsiteX0" fmla="*/ 170517 w 6009271"/>
              <a:gd name="connsiteY0" fmla="*/ 160446 h 2646140"/>
              <a:gd name="connsiteX1" fmla="*/ 699709 w 6009271"/>
              <a:gd name="connsiteY1" fmla="*/ 742604 h 2646140"/>
              <a:gd name="connsiteX2" fmla="*/ 1264181 w 6009271"/>
              <a:gd name="connsiteY2" fmla="*/ 1024862 h 2646140"/>
              <a:gd name="connsiteX3" fmla="*/ 1916852 w 6009271"/>
              <a:gd name="connsiteY3" fmla="*/ 1748150 h 2646140"/>
              <a:gd name="connsiteX4" fmla="*/ 3186913 w 6009271"/>
              <a:gd name="connsiteY4" fmla="*/ 2171538 h 2646140"/>
              <a:gd name="connsiteX5" fmla="*/ 2481323 w 6009271"/>
              <a:gd name="connsiteY5" fmla="*/ 2471437 h 2646140"/>
              <a:gd name="connsiteX6" fmla="*/ 3874863 w 6009271"/>
              <a:gd name="connsiteY6" fmla="*/ 2224461 h 2646140"/>
              <a:gd name="connsiteX7" fmla="*/ 4386415 w 6009271"/>
              <a:gd name="connsiteY7" fmla="*/ 2100973 h 2646140"/>
              <a:gd name="connsiteX8" fmla="*/ 3751384 w 6009271"/>
              <a:gd name="connsiteY8" fmla="*/ 1977485 h 2646140"/>
              <a:gd name="connsiteX9" fmla="*/ 4792129 w 6009271"/>
              <a:gd name="connsiteY9" fmla="*/ 1342403 h 2646140"/>
              <a:gd name="connsiteX10" fmla="*/ 6009271 w 6009271"/>
              <a:gd name="connsiteY10" fmla="*/ 54599 h 2646140"/>
              <a:gd name="connsiteX11" fmla="*/ 4333496 w 6009271"/>
              <a:gd name="connsiteY11" fmla="*/ 1077786 h 2646140"/>
              <a:gd name="connsiteX12" fmla="*/ 3522068 w 6009271"/>
              <a:gd name="connsiteY12" fmla="*/ 1959844 h 2646140"/>
              <a:gd name="connsiteX13" fmla="*/ 1722814 w 6009271"/>
              <a:gd name="connsiteY13" fmla="*/ 407422 h 2646140"/>
              <a:gd name="connsiteX14" fmla="*/ 170517 w 6009271"/>
              <a:gd name="connsiteY14" fmla="*/ 160446 h 2646140"/>
              <a:gd name="connsiteX0" fmla="*/ 170517 w 6009271"/>
              <a:gd name="connsiteY0" fmla="*/ 160446 h 2646140"/>
              <a:gd name="connsiteX1" fmla="*/ 699709 w 6009271"/>
              <a:gd name="connsiteY1" fmla="*/ 742604 h 2646140"/>
              <a:gd name="connsiteX2" fmla="*/ 1916852 w 6009271"/>
              <a:gd name="connsiteY2" fmla="*/ 1748150 h 2646140"/>
              <a:gd name="connsiteX3" fmla="*/ 3186913 w 6009271"/>
              <a:gd name="connsiteY3" fmla="*/ 2171538 h 2646140"/>
              <a:gd name="connsiteX4" fmla="*/ 2481323 w 6009271"/>
              <a:gd name="connsiteY4" fmla="*/ 2471437 h 2646140"/>
              <a:gd name="connsiteX5" fmla="*/ 3874863 w 6009271"/>
              <a:gd name="connsiteY5" fmla="*/ 2224461 h 2646140"/>
              <a:gd name="connsiteX6" fmla="*/ 4386415 w 6009271"/>
              <a:gd name="connsiteY6" fmla="*/ 2100973 h 2646140"/>
              <a:gd name="connsiteX7" fmla="*/ 3751384 w 6009271"/>
              <a:gd name="connsiteY7" fmla="*/ 1977485 h 2646140"/>
              <a:gd name="connsiteX8" fmla="*/ 4792129 w 6009271"/>
              <a:gd name="connsiteY8" fmla="*/ 1342403 h 2646140"/>
              <a:gd name="connsiteX9" fmla="*/ 6009271 w 6009271"/>
              <a:gd name="connsiteY9" fmla="*/ 54599 h 2646140"/>
              <a:gd name="connsiteX10" fmla="*/ 4333496 w 6009271"/>
              <a:gd name="connsiteY10" fmla="*/ 1077786 h 2646140"/>
              <a:gd name="connsiteX11" fmla="*/ 3522068 w 6009271"/>
              <a:gd name="connsiteY11" fmla="*/ 1959844 h 2646140"/>
              <a:gd name="connsiteX12" fmla="*/ 1722814 w 6009271"/>
              <a:gd name="connsiteY12" fmla="*/ 407422 h 2646140"/>
              <a:gd name="connsiteX13" fmla="*/ 170517 w 6009271"/>
              <a:gd name="connsiteY13" fmla="*/ 160446 h 2646140"/>
              <a:gd name="connsiteX0" fmla="*/ 32340 w 5871094"/>
              <a:gd name="connsiteY0" fmla="*/ 223455 h 2709149"/>
              <a:gd name="connsiteX1" fmla="*/ 1778675 w 5871094"/>
              <a:gd name="connsiteY1" fmla="*/ 1811159 h 2709149"/>
              <a:gd name="connsiteX2" fmla="*/ 3048736 w 5871094"/>
              <a:gd name="connsiteY2" fmla="*/ 2234547 h 2709149"/>
              <a:gd name="connsiteX3" fmla="*/ 2343146 w 5871094"/>
              <a:gd name="connsiteY3" fmla="*/ 2534446 h 2709149"/>
              <a:gd name="connsiteX4" fmla="*/ 3736686 w 5871094"/>
              <a:gd name="connsiteY4" fmla="*/ 2287470 h 2709149"/>
              <a:gd name="connsiteX5" fmla="*/ 4248238 w 5871094"/>
              <a:gd name="connsiteY5" fmla="*/ 2163982 h 2709149"/>
              <a:gd name="connsiteX6" fmla="*/ 3613207 w 5871094"/>
              <a:gd name="connsiteY6" fmla="*/ 2040494 h 2709149"/>
              <a:gd name="connsiteX7" fmla="*/ 4653952 w 5871094"/>
              <a:gd name="connsiteY7" fmla="*/ 1405412 h 2709149"/>
              <a:gd name="connsiteX8" fmla="*/ 5871094 w 5871094"/>
              <a:gd name="connsiteY8" fmla="*/ 117608 h 2709149"/>
              <a:gd name="connsiteX9" fmla="*/ 4195319 w 5871094"/>
              <a:gd name="connsiteY9" fmla="*/ 1140795 h 2709149"/>
              <a:gd name="connsiteX10" fmla="*/ 3383891 w 5871094"/>
              <a:gd name="connsiteY10" fmla="*/ 2022853 h 2709149"/>
              <a:gd name="connsiteX11" fmla="*/ 1584637 w 5871094"/>
              <a:gd name="connsiteY11" fmla="*/ 470431 h 2709149"/>
              <a:gd name="connsiteX12" fmla="*/ 32340 w 5871094"/>
              <a:gd name="connsiteY12" fmla="*/ 223455 h 2709149"/>
              <a:gd name="connsiteX0" fmla="*/ 32340 w 5871094"/>
              <a:gd name="connsiteY0" fmla="*/ 223455 h 2709149"/>
              <a:gd name="connsiteX1" fmla="*/ 1778675 w 5871094"/>
              <a:gd name="connsiteY1" fmla="*/ 1811159 h 2709149"/>
              <a:gd name="connsiteX2" fmla="*/ 3048736 w 5871094"/>
              <a:gd name="connsiteY2" fmla="*/ 2234547 h 2709149"/>
              <a:gd name="connsiteX3" fmla="*/ 2343146 w 5871094"/>
              <a:gd name="connsiteY3" fmla="*/ 2534446 h 2709149"/>
              <a:gd name="connsiteX4" fmla="*/ 3736686 w 5871094"/>
              <a:gd name="connsiteY4" fmla="*/ 2287470 h 2709149"/>
              <a:gd name="connsiteX5" fmla="*/ 4248238 w 5871094"/>
              <a:gd name="connsiteY5" fmla="*/ 2163982 h 2709149"/>
              <a:gd name="connsiteX6" fmla="*/ 3613207 w 5871094"/>
              <a:gd name="connsiteY6" fmla="*/ 2040494 h 2709149"/>
              <a:gd name="connsiteX7" fmla="*/ 4653952 w 5871094"/>
              <a:gd name="connsiteY7" fmla="*/ 1405412 h 2709149"/>
              <a:gd name="connsiteX8" fmla="*/ 5871094 w 5871094"/>
              <a:gd name="connsiteY8" fmla="*/ 117608 h 2709149"/>
              <a:gd name="connsiteX9" fmla="*/ 4195319 w 5871094"/>
              <a:gd name="connsiteY9" fmla="*/ 1140795 h 2709149"/>
              <a:gd name="connsiteX10" fmla="*/ 3383891 w 5871094"/>
              <a:gd name="connsiteY10" fmla="*/ 2022853 h 2709149"/>
              <a:gd name="connsiteX11" fmla="*/ 1584637 w 5871094"/>
              <a:gd name="connsiteY11" fmla="*/ 470431 h 2709149"/>
              <a:gd name="connsiteX12" fmla="*/ 32340 w 5871094"/>
              <a:gd name="connsiteY12" fmla="*/ 223455 h 2709149"/>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1604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160446 h 2646140"/>
              <a:gd name="connsiteX0" fmla="*/ 0 w 5838754"/>
              <a:gd name="connsiteY0" fmla="*/ 262046 h 2646140"/>
              <a:gd name="connsiteX1" fmla="*/ 1746335 w 5838754"/>
              <a:gd name="connsiteY1" fmla="*/ 1748150 h 2646140"/>
              <a:gd name="connsiteX2" fmla="*/ 3016396 w 5838754"/>
              <a:gd name="connsiteY2" fmla="*/ 2171538 h 2646140"/>
              <a:gd name="connsiteX3" fmla="*/ 2310806 w 5838754"/>
              <a:gd name="connsiteY3" fmla="*/ 2471437 h 2646140"/>
              <a:gd name="connsiteX4" fmla="*/ 3704346 w 5838754"/>
              <a:gd name="connsiteY4" fmla="*/ 2224461 h 2646140"/>
              <a:gd name="connsiteX5" fmla="*/ 4215898 w 5838754"/>
              <a:gd name="connsiteY5" fmla="*/ 2100973 h 2646140"/>
              <a:gd name="connsiteX6" fmla="*/ 3580867 w 5838754"/>
              <a:gd name="connsiteY6" fmla="*/ 1977485 h 2646140"/>
              <a:gd name="connsiteX7" fmla="*/ 4621612 w 5838754"/>
              <a:gd name="connsiteY7" fmla="*/ 1342403 h 2646140"/>
              <a:gd name="connsiteX8" fmla="*/ 5838754 w 5838754"/>
              <a:gd name="connsiteY8" fmla="*/ 54599 h 2646140"/>
              <a:gd name="connsiteX9" fmla="*/ 4162979 w 5838754"/>
              <a:gd name="connsiteY9" fmla="*/ 1077786 h 2646140"/>
              <a:gd name="connsiteX10" fmla="*/ 3351551 w 5838754"/>
              <a:gd name="connsiteY10" fmla="*/ 1959844 h 2646140"/>
              <a:gd name="connsiteX11" fmla="*/ 1552297 w 5838754"/>
              <a:gd name="connsiteY11" fmla="*/ 407422 h 2646140"/>
              <a:gd name="connsiteX12" fmla="*/ 0 w 5838754"/>
              <a:gd name="connsiteY12" fmla="*/ 262046 h 264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8754" h="2646140">
                <a:moveTo>
                  <a:pt x="0" y="262046"/>
                </a:moveTo>
                <a:cubicBezTo>
                  <a:pt x="1146518" y="854244"/>
                  <a:pt x="1185955" y="1335058"/>
                  <a:pt x="1746335" y="1748150"/>
                </a:cubicBezTo>
                <a:cubicBezTo>
                  <a:pt x="2287168" y="2146832"/>
                  <a:pt x="2642918" y="2101790"/>
                  <a:pt x="3016396" y="2171538"/>
                </a:cubicBezTo>
                <a:cubicBezTo>
                  <a:pt x="2850124" y="2304786"/>
                  <a:pt x="2713674" y="2360929"/>
                  <a:pt x="2310806" y="2471437"/>
                </a:cubicBezTo>
                <a:cubicBezTo>
                  <a:pt x="2567393" y="2646140"/>
                  <a:pt x="3170931" y="2514805"/>
                  <a:pt x="3704346" y="2224461"/>
                </a:cubicBezTo>
                <a:cubicBezTo>
                  <a:pt x="3901803" y="2111917"/>
                  <a:pt x="4044376" y="2146680"/>
                  <a:pt x="4215898" y="2100973"/>
                </a:cubicBezTo>
                <a:cubicBezTo>
                  <a:pt x="4070957" y="1869310"/>
                  <a:pt x="3805348" y="2051307"/>
                  <a:pt x="3580867" y="1977485"/>
                </a:cubicBezTo>
                <a:cubicBezTo>
                  <a:pt x="4061236" y="1806607"/>
                  <a:pt x="4374937" y="1643834"/>
                  <a:pt x="4621612" y="1342403"/>
                </a:cubicBezTo>
                <a:cubicBezTo>
                  <a:pt x="5182076" y="723472"/>
                  <a:pt x="5121028" y="518245"/>
                  <a:pt x="5838754" y="54599"/>
                </a:cubicBezTo>
                <a:cubicBezTo>
                  <a:pt x="4955865" y="0"/>
                  <a:pt x="4634663" y="49045"/>
                  <a:pt x="4162979" y="1077786"/>
                </a:cubicBezTo>
                <a:cubicBezTo>
                  <a:pt x="3932595" y="1433427"/>
                  <a:pt x="3610267" y="1845176"/>
                  <a:pt x="3351551" y="1959844"/>
                </a:cubicBezTo>
                <a:cubicBezTo>
                  <a:pt x="2363987" y="1949717"/>
                  <a:pt x="2256461" y="1092793"/>
                  <a:pt x="1552297" y="407422"/>
                </a:cubicBezTo>
                <a:cubicBezTo>
                  <a:pt x="1203255" y="37672"/>
                  <a:pt x="771278" y="152401"/>
                  <a:pt x="0" y="262046"/>
                </a:cubicBezTo>
                <a:close/>
              </a:path>
            </a:pathLst>
          </a:cu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6" rIns="91436" bIns="45716" anchor="ctr"/>
          <a:lstStyle/>
          <a:p>
            <a:pPr algn="ctr">
              <a:defRPr/>
            </a:pPr>
            <a:endParaRPr lang="en-US">
              <a:solidFill>
                <a:prstClr val="white"/>
              </a:solidFill>
            </a:endParaRPr>
          </a:p>
        </p:txBody>
      </p:sp>
      <p:pic>
        <p:nvPicPr>
          <p:cNvPr id="5" name="Picture 13" descr="Dept of Commerce Seal"/>
          <p:cNvPicPr>
            <a:picLocks noChangeAspect="1" noChangeArrowheads="1"/>
          </p:cNvPicPr>
          <p:nvPr/>
        </p:nvPicPr>
        <p:blipFill>
          <a:blip r:embed="rId2" cstate="print"/>
          <a:srcRect/>
          <a:stretch>
            <a:fillRect/>
          </a:stretch>
        </p:blipFill>
        <p:spPr bwMode="auto">
          <a:xfrm>
            <a:off x="278958" y="4514073"/>
            <a:ext cx="1636699" cy="1626749"/>
          </a:xfrm>
          <a:prstGeom prst="rect">
            <a:avLst/>
          </a:prstGeom>
          <a:noFill/>
          <a:ln w="9525">
            <a:noFill/>
            <a:miter lim="800000"/>
            <a:headEnd/>
            <a:tailEnd/>
          </a:ln>
          <a:effectLst>
            <a:reflection blurRad="6350" stA="25000" endA="300" endPos="40000" dist="63500" dir="5400000" sy="-100000" algn="bl" rotWithShape="0"/>
          </a:effectLst>
        </p:spPr>
      </p:pic>
      <p:pic>
        <p:nvPicPr>
          <p:cNvPr id="6" name="Picture 14" descr="NOAA"/>
          <p:cNvPicPr>
            <a:picLocks noChangeAspect="1" noChangeArrowheads="1"/>
          </p:cNvPicPr>
          <p:nvPr/>
        </p:nvPicPr>
        <p:blipFill>
          <a:blip r:embed="rId3" cstate="print"/>
          <a:srcRect/>
          <a:stretch>
            <a:fillRect/>
          </a:stretch>
        </p:blipFill>
        <p:spPr bwMode="auto">
          <a:xfrm>
            <a:off x="2025058" y="4514073"/>
            <a:ext cx="1656598" cy="1651623"/>
          </a:xfrm>
          <a:prstGeom prst="rect">
            <a:avLst/>
          </a:prstGeom>
          <a:noFill/>
          <a:ln w="9525">
            <a:noFill/>
            <a:miter lim="800000"/>
            <a:headEnd/>
            <a:tailEnd/>
          </a:ln>
          <a:effectLst>
            <a:reflection blurRad="6350" stA="25000" endA="300" endPos="40000" dist="63500" dir="5400000" sy="-100000" algn="bl" rotWithShape="0"/>
          </a:effectLst>
        </p:spPr>
      </p:pic>
      <p:sp>
        <p:nvSpPr>
          <p:cNvPr id="2" name="Title 1"/>
          <p:cNvSpPr>
            <a:spLocks noGrp="1"/>
          </p:cNvSpPr>
          <p:nvPr>
            <p:ph type="ctrTitle"/>
          </p:nvPr>
        </p:nvSpPr>
        <p:spPr>
          <a:xfrm>
            <a:off x="226371" y="2361763"/>
            <a:ext cx="4772554" cy="1862799"/>
          </a:xfrm>
        </p:spPr>
        <p:txBody>
          <a:bodyPr anchor="t"/>
          <a:lstStyle>
            <a:lvl1pPr algn="l">
              <a:defRPr sz="3200" cap="none">
                <a:solidFill>
                  <a:srgbClr val="0094BF"/>
                </a:solidFill>
                <a:effectLst>
                  <a:outerShdw blurRad="50800" dist="76200" dir="2700000" algn="tl" rotWithShape="0">
                    <a:schemeClr val="bg1">
                      <a:lumMod val="75000"/>
                      <a:alpha val="43000"/>
                    </a:schemeClr>
                  </a:outerShdw>
                </a:effectLst>
              </a:defRPr>
            </a:lvl1pPr>
          </a:lstStyle>
          <a:p>
            <a:r>
              <a:rPr lang="en-US" smtClean="0"/>
              <a:t>Click to edit Master title style</a:t>
            </a:r>
            <a:endParaRPr lang="en-US" dirty="0"/>
          </a:p>
        </p:txBody>
      </p:sp>
      <p:sp>
        <p:nvSpPr>
          <p:cNvPr id="16" name="Subtitle 2"/>
          <p:cNvSpPr>
            <a:spLocks noGrp="1"/>
          </p:cNvSpPr>
          <p:nvPr>
            <p:ph type="subTitle" idx="1"/>
          </p:nvPr>
        </p:nvSpPr>
        <p:spPr>
          <a:xfrm>
            <a:off x="233055" y="609157"/>
            <a:ext cx="4765312" cy="1752600"/>
          </a:xfrm>
        </p:spPr>
        <p:txBody>
          <a:bodyPr rtlCol="0" anchor="b">
            <a:normAutofit/>
          </a:bodyPr>
          <a:lstStyle>
            <a:lvl1pPr marL="0" indent="0" algn="l" defTabSz="457173" rtl="0" eaLnBrk="1" latinLnBrk="0" hangingPunct="1">
              <a:spcBef>
                <a:spcPct val="0"/>
              </a:spcBef>
              <a:buNone/>
              <a:defRPr lang="en-US" sz="4000" b="1" kern="1200" cap="none" spc="0" dirty="0">
                <a:ln w="9000" cmpd="sng">
                  <a:solidFill>
                    <a:schemeClr val="accent4">
                      <a:shade val="50000"/>
                      <a:satMod val="120000"/>
                    </a:schemeClr>
                  </a:solidFill>
                  <a:prstDash val="solid"/>
                </a:ln>
                <a:solidFill>
                  <a:srgbClr val="00818D"/>
                </a:solidFill>
                <a:effectLst>
                  <a:outerShdw blurRad="50800" dist="50800" dir="2700000" algn="tl" rotWithShape="0">
                    <a:schemeClr val="bg1">
                      <a:lumMod val="75000"/>
                      <a:alpha val="43000"/>
                    </a:schemeClr>
                  </a:outerShdw>
                </a:effectLst>
                <a:latin typeface="+mj-lt"/>
                <a:ea typeface="+mj-ea"/>
                <a:cs typeface="+mj-cs"/>
              </a:defRPr>
            </a:lvl1pPr>
            <a:lvl2pPr marL="457173" indent="0" algn="ctr">
              <a:buNone/>
              <a:defRPr>
                <a:solidFill>
                  <a:schemeClr val="tx1">
                    <a:tint val="75000"/>
                  </a:schemeClr>
                </a:solidFill>
              </a:defRPr>
            </a:lvl2pPr>
            <a:lvl3pPr marL="914346" indent="0" algn="ctr">
              <a:buNone/>
              <a:defRPr>
                <a:solidFill>
                  <a:schemeClr val="tx1">
                    <a:tint val="75000"/>
                  </a:schemeClr>
                </a:solidFill>
              </a:defRPr>
            </a:lvl3pPr>
            <a:lvl4pPr marL="1371519" indent="0" algn="ctr">
              <a:buNone/>
              <a:defRPr>
                <a:solidFill>
                  <a:schemeClr val="tx1">
                    <a:tint val="75000"/>
                  </a:schemeClr>
                </a:solidFill>
              </a:defRPr>
            </a:lvl4pPr>
            <a:lvl5pPr marL="1828692" indent="0" algn="ctr">
              <a:buNone/>
              <a:defRPr>
                <a:solidFill>
                  <a:schemeClr val="tx1">
                    <a:tint val="75000"/>
                  </a:schemeClr>
                </a:solidFill>
              </a:defRPr>
            </a:lvl5pPr>
            <a:lvl6pPr marL="2285865" indent="0" algn="ctr">
              <a:buNone/>
              <a:defRPr>
                <a:solidFill>
                  <a:schemeClr val="tx1">
                    <a:tint val="75000"/>
                  </a:schemeClr>
                </a:solidFill>
              </a:defRPr>
            </a:lvl6pPr>
            <a:lvl7pPr marL="2743038" indent="0" algn="ctr">
              <a:buNone/>
              <a:defRPr>
                <a:solidFill>
                  <a:schemeClr val="tx1">
                    <a:tint val="75000"/>
                  </a:schemeClr>
                </a:solidFill>
              </a:defRPr>
            </a:lvl7pPr>
            <a:lvl8pPr marL="3200208" indent="0" algn="ctr">
              <a:buNone/>
              <a:defRPr>
                <a:solidFill>
                  <a:schemeClr val="tx1">
                    <a:tint val="75000"/>
                  </a:schemeClr>
                </a:solidFill>
              </a:defRPr>
            </a:lvl8pPr>
            <a:lvl9pPr marL="365738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0322525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26" y="762002"/>
            <a:ext cx="8823158" cy="563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759058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ubtitle 2"/>
          <p:cNvSpPr>
            <a:spLocks noGrp="1"/>
          </p:cNvSpPr>
          <p:nvPr>
            <p:ph type="subTitle" idx="13"/>
          </p:nvPr>
        </p:nvSpPr>
        <p:spPr>
          <a:xfrm>
            <a:off x="160426" y="767641"/>
            <a:ext cx="8823158" cy="609599"/>
          </a:xfrm>
        </p:spPr>
        <p:txBody>
          <a:bodyPr tIns="0" rtlCol="0">
            <a:normAutofit/>
          </a:bodyPr>
          <a:lstStyle>
            <a:lvl1pPr marL="0" indent="0" algn="ctr" defTabSz="457173" rtl="0" eaLnBrk="1" latinLnBrk="0" hangingPunct="1">
              <a:spcBef>
                <a:spcPct val="0"/>
              </a:spcBef>
              <a:buNone/>
              <a:defRPr lang="en-US" sz="3200" b="1" kern="1200" cap="none" spc="0" dirty="0">
                <a:ln w="9000" cmpd="sng">
                  <a:solidFill>
                    <a:schemeClr val="accent4">
                      <a:shade val="50000"/>
                      <a:satMod val="120000"/>
                    </a:schemeClr>
                  </a:solidFill>
                  <a:prstDash val="solid"/>
                </a:ln>
                <a:solidFill>
                  <a:srgbClr val="00818D"/>
                </a:solidFill>
                <a:effectLst>
                  <a:outerShdw blurRad="50800" dist="50800" dir="2700000" algn="tl" rotWithShape="0">
                    <a:schemeClr val="bg1">
                      <a:lumMod val="75000"/>
                      <a:alpha val="43000"/>
                    </a:schemeClr>
                  </a:outerShdw>
                </a:effectLst>
                <a:latin typeface="+mj-lt"/>
                <a:ea typeface="+mj-ea"/>
                <a:cs typeface="+mj-cs"/>
              </a:defRPr>
            </a:lvl1pPr>
            <a:lvl2pPr marL="457173" indent="0" algn="ctr">
              <a:buNone/>
              <a:defRPr>
                <a:solidFill>
                  <a:schemeClr val="tx1">
                    <a:tint val="75000"/>
                  </a:schemeClr>
                </a:solidFill>
              </a:defRPr>
            </a:lvl2pPr>
            <a:lvl3pPr marL="914346" indent="0" algn="ctr">
              <a:buNone/>
              <a:defRPr>
                <a:solidFill>
                  <a:schemeClr val="tx1">
                    <a:tint val="75000"/>
                  </a:schemeClr>
                </a:solidFill>
              </a:defRPr>
            </a:lvl3pPr>
            <a:lvl4pPr marL="1371519" indent="0" algn="ctr">
              <a:buNone/>
              <a:defRPr>
                <a:solidFill>
                  <a:schemeClr val="tx1">
                    <a:tint val="75000"/>
                  </a:schemeClr>
                </a:solidFill>
              </a:defRPr>
            </a:lvl4pPr>
            <a:lvl5pPr marL="1828692" indent="0" algn="ctr">
              <a:buNone/>
              <a:defRPr>
                <a:solidFill>
                  <a:schemeClr val="tx1">
                    <a:tint val="75000"/>
                  </a:schemeClr>
                </a:solidFill>
              </a:defRPr>
            </a:lvl5pPr>
            <a:lvl6pPr marL="2285865" indent="0" algn="ctr">
              <a:buNone/>
              <a:defRPr>
                <a:solidFill>
                  <a:schemeClr val="tx1">
                    <a:tint val="75000"/>
                  </a:schemeClr>
                </a:solidFill>
              </a:defRPr>
            </a:lvl6pPr>
            <a:lvl7pPr marL="2743038" indent="0" algn="ctr">
              <a:buNone/>
              <a:defRPr>
                <a:solidFill>
                  <a:schemeClr val="tx1">
                    <a:tint val="75000"/>
                  </a:schemeClr>
                </a:solidFill>
              </a:defRPr>
            </a:lvl7pPr>
            <a:lvl8pPr marL="3200208" indent="0" algn="ctr">
              <a:buNone/>
              <a:defRPr>
                <a:solidFill>
                  <a:schemeClr val="tx1">
                    <a:tint val="75000"/>
                  </a:schemeClr>
                </a:solidFill>
              </a:defRPr>
            </a:lvl8pPr>
            <a:lvl9pPr marL="3657380" indent="0" algn="ctr">
              <a:buNone/>
              <a:defRPr>
                <a:solidFill>
                  <a:schemeClr val="tx1">
                    <a:tint val="75000"/>
                  </a:schemeClr>
                </a:solidFill>
              </a:defRPr>
            </a:lvl9pPr>
          </a:lstStyle>
          <a:p>
            <a:r>
              <a:rPr lang="en-US" smtClean="0"/>
              <a:t>Click to edit Master subtitle style</a:t>
            </a:r>
            <a:endParaRPr lang="en-US" dirty="0"/>
          </a:p>
        </p:txBody>
      </p:sp>
      <p:sp>
        <p:nvSpPr>
          <p:cNvPr id="5" name="Title 1"/>
          <p:cNvSpPr>
            <a:spLocks noGrp="1"/>
          </p:cNvSpPr>
          <p:nvPr>
            <p:ph type="title"/>
          </p:nvPr>
        </p:nvSpPr>
        <p:spPr>
          <a:xfrm>
            <a:off x="160426" y="125040"/>
            <a:ext cx="8823158" cy="636960"/>
          </a:xfrm>
        </p:spPr>
        <p:txBody>
          <a:bodyPr/>
          <a:lstStyle>
            <a:lvl1pPr algn="ctr">
              <a:defRPr/>
            </a:lvl1pPr>
          </a:lstStyle>
          <a:p>
            <a:r>
              <a:rPr lang="en-US" smtClean="0"/>
              <a:t>Click to edit Master title style</a:t>
            </a:r>
            <a:endParaRPr lang="en-US" dirty="0"/>
          </a:p>
        </p:txBody>
      </p:sp>
      <p:sp>
        <p:nvSpPr>
          <p:cNvPr id="6" name="Content Placeholder 2"/>
          <p:cNvSpPr>
            <a:spLocks noGrp="1"/>
          </p:cNvSpPr>
          <p:nvPr>
            <p:ph idx="1"/>
          </p:nvPr>
        </p:nvSpPr>
        <p:spPr>
          <a:xfrm>
            <a:off x="160426" y="1377242"/>
            <a:ext cx="8823158" cy="51148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2340242"/>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5"/>
          <p:cNvSpPr txBox="1">
            <a:spLocks/>
          </p:cNvSpPr>
          <p:nvPr userDrawn="1"/>
        </p:nvSpPr>
        <p:spPr bwMode="auto">
          <a:xfrm>
            <a:off x="914400" y="6507163"/>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fld id="{DA94299D-CEDC-4520-A4C2-F6167749DC96}" type="slidenum">
              <a:rPr lang="en-US" sz="1200" smtClean="0">
                <a:solidFill>
                  <a:srgbClr val="7D3C4A"/>
                </a:solidFill>
                <a:latin typeface="Calibri" pitchFamily="34" charset="0"/>
              </a:rPr>
              <a:pPr algn="ctr" eaLnBrk="1" hangingPunct="1">
                <a:defRPr/>
              </a:pPr>
              <a:t>‹#›</a:t>
            </a:fld>
            <a:endParaRPr lang="en-US" sz="1200" smtClean="0">
              <a:solidFill>
                <a:srgbClr val="7D3C4A"/>
              </a:solidFill>
              <a:latin typeface="Calibri" pitchFamily="34" charset="0"/>
            </a:endParaRPr>
          </a:p>
        </p:txBody>
      </p:sp>
      <p:sp>
        <p:nvSpPr>
          <p:cNvPr id="2" name="Title 1"/>
          <p:cNvSpPr>
            <a:spLocks noGrp="1"/>
          </p:cNvSpPr>
          <p:nvPr>
            <p:ph type="title"/>
          </p:nvPr>
        </p:nvSpPr>
        <p:spPr>
          <a:xfrm>
            <a:off x="722313" y="1544644"/>
            <a:ext cx="7772400" cy="1362075"/>
          </a:xfrm>
        </p:spPr>
        <p:txBody>
          <a:bodyPr/>
          <a:lstStyle>
            <a:lvl1pPr algn="l">
              <a:defRPr sz="4000" b="1" cap="none">
                <a:solidFill>
                  <a:srgbClr val="0094B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3279732"/>
          </a:xfrm>
        </p:spPr>
        <p:txBody>
          <a:bodyPr>
            <a:normAutofit/>
          </a:bodyPr>
          <a:lstStyle>
            <a:lvl1pPr marL="228586" indent="-228586">
              <a:buFont typeface="Arial"/>
              <a:buChar char="•"/>
              <a:defRPr sz="2400">
                <a:solidFill>
                  <a:srgbClr val="0A7D87"/>
                </a:solidFill>
              </a:defRPr>
            </a:lvl1pPr>
            <a:lvl2pPr marL="457173" indent="0">
              <a:buNone/>
              <a:defRPr sz="1800">
                <a:solidFill>
                  <a:schemeClr val="tx1">
                    <a:tint val="75000"/>
                  </a:schemeClr>
                </a:solidFill>
              </a:defRPr>
            </a:lvl2pPr>
            <a:lvl3pPr marL="914346" indent="0">
              <a:buNone/>
              <a:defRPr sz="1600">
                <a:solidFill>
                  <a:schemeClr val="tx1">
                    <a:tint val="75000"/>
                  </a:schemeClr>
                </a:solidFill>
              </a:defRPr>
            </a:lvl3pPr>
            <a:lvl4pPr marL="1371519" indent="0">
              <a:buNone/>
              <a:defRPr sz="1400">
                <a:solidFill>
                  <a:schemeClr val="tx1">
                    <a:tint val="75000"/>
                  </a:schemeClr>
                </a:solidFill>
              </a:defRPr>
            </a:lvl4pPr>
            <a:lvl5pPr marL="1828692" indent="0">
              <a:buNone/>
              <a:defRPr sz="1400">
                <a:solidFill>
                  <a:schemeClr val="tx1">
                    <a:tint val="75000"/>
                  </a:schemeClr>
                </a:solidFill>
              </a:defRPr>
            </a:lvl5pPr>
            <a:lvl6pPr marL="2285865" indent="0">
              <a:buNone/>
              <a:defRPr sz="1400">
                <a:solidFill>
                  <a:schemeClr val="tx1">
                    <a:tint val="75000"/>
                  </a:schemeClr>
                </a:solidFill>
              </a:defRPr>
            </a:lvl6pPr>
            <a:lvl7pPr marL="2743038" indent="0">
              <a:buNone/>
              <a:defRPr sz="1400">
                <a:solidFill>
                  <a:schemeClr val="tx1">
                    <a:tint val="75000"/>
                  </a:schemeClr>
                </a:solidFill>
              </a:defRPr>
            </a:lvl7pPr>
            <a:lvl8pPr marL="3200208" indent="0">
              <a:buNone/>
              <a:defRPr sz="1400">
                <a:solidFill>
                  <a:schemeClr val="tx1">
                    <a:tint val="75000"/>
                  </a:schemeClr>
                </a:solidFill>
              </a:defRPr>
            </a:lvl8pPr>
            <a:lvl9pPr marL="365738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1048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427" y="838200"/>
            <a:ext cx="4335378" cy="5626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838200"/>
            <a:ext cx="4335380" cy="5626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80882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425" y="838203"/>
            <a:ext cx="4336966" cy="696913"/>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08" indent="0">
              <a:buNone/>
              <a:defRPr sz="1600" b="1"/>
            </a:lvl8pPr>
            <a:lvl9pPr marL="36573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425" y="1535113"/>
            <a:ext cx="4336966" cy="4843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1" y="838203"/>
            <a:ext cx="4338555" cy="696913"/>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08" indent="0">
              <a:buNone/>
              <a:defRPr sz="1600" b="1"/>
            </a:lvl8pPr>
            <a:lvl9pPr marL="36573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535113"/>
            <a:ext cx="4338555" cy="4843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361521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59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52AFAD-0EB1-4A02-BB30-A7ED3FBA9FD8}" type="datetimeFigureOut">
              <a:rPr lang="en-US"/>
              <a:pPr>
                <a:defRPr/>
              </a:pPr>
              <a:t>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DBE7E-8C8E-4C05-9CCD-CF5E796E60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52123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7173" indent="0">
              <a:buNone/>
              <a:defRPr sz="1200"/>
            </a:lvl2pPr>
            <a:lvl3pPr marL="914346" indent="0">
              <a:buNone/>
              <a:defRPr sz="1000"/>
            </a:lvl3pPr>
            <a:lvl4pPr marL="1371519" indent="0">
              <a:buNone/>
              <a:defRPr sz="900"/>
            </a:lvl4pPr>
            <a:lvl5pPr marL="1828692" indent="0">
              <a:buNone/>
              <a:defRPr sz="900"/>
            </a:lvl5pPr>
            <a:lvl6pPr marL="2285865" indent="0">
              <a:buNone/>
              <a:defRPr sz="900"/>
            </a:lvl6pPr>
            <a:lvl7pPr marL="2743038" indent="0">
              <a:buNone/>
              <a:defRPr sz="900"/>
            </a:lvl7pPr>
            <a:lvl8pPr marL="3200208" indent="0">
              <a:buNone/>
              <a:defRPr sz="900"/>
            </a:lvl8pPr>
            <a:lvl9pPr marL="3657380" indent="0">
              <a:buNone/>
              <a:defRPr sz="900"/>
            </a:lvl9pPr>
          </a:lstStyle>
          <a:p>
            <a:pPr lvl="0"/>
            <a:r>
              <a:rPr lang="en-US" smtClean="0"/>
              <a:t>Click to edit Master text styles</a:t>
            </a:r>
          </a:p>
        </p:txBody>
      </p:sp>
    </p:spTree>
    <p:extLst>
      <p:ext uri="{BB962C8B-B14F-4D97-AF65-F5344CB8AC3E}">
        <p14:creationId xmlns:p14="http://schemas.microsoft.com/office/powerpoint/2010/main" val="250227917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3" indent="0">
              <a:buNone/>
              <a:defRPr sz="2800"/>
            </a:lvl2pPr>
            <a:lvl3pPr marL="914346" indent="0">
              <a:buNone/>
              <a:defRPr sz="2400"/>
            </a:lvl3pPr>
            <a:lvl4pPr marL="1371519" indent="0">
              <a:buNone/>
              <a:defRPr sz="2000"/>
            </a:lvl4pPr>
            <a:lvl5pPr marL="1828692" indent="0">
              <a:buNone/>
              <a:defRPr sz="2000"/>
            </a:lvl5pPr>
            <a:lvl6pPr marL="2285865" indent="0">
              <a:buNone/>
              <a:defRPr sz="2000"/>
            </a:lvl6pPr>
            <a:lvl7pPr marL="2743038" indent="0">
              <a:buNone/>
              <a:defRPr sz="2000"/>
            </a:lvl7pPr>
            <a:lvl8pPr marL="3200208" indent="0">
              <a:buNone/>
              <a:defRPr sz="2000"/>
            </a:lvl8pPr>
            <a:lvl9pPr marL="365738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3" indent="0">
              <a:buNone/>
              <a:defRPr sz="1200"/>
            </a:lvl2pPr>
            <a:lvl3pPr marL="914346" indent="0">
              <a:buNone/>
              <a:defRPr sz="1000"/>
            </a:lvl3pPr>
            <a:lvl4pPr marL="1371519" indent="0">
              <a:buNone/>
              <a:defRPr sz="900"/>
            </a:lvl4pPr>
            <a:lvl5pPr marL="1828692" indent="0">
              <a:buNone/>
              <a:defRPr sz="900"/>
            </a:lvl5pPr>
            <a:lvl6pPr marL="2285865" indent="0">
              <a:buNone/>
              <a:defRPr sz="900"/>
            </a:lvl6pPr>
            <a:lvl7pPr marL="2743038" indent="0">
              <a:buNone/>
              <a:defRPr sz="900"/>
            </a:lvl7pPr>
            <a:lvl8pPr marL="3200208" indent="0">
              <a:buNone/>
              <a:defRPr sz="900"/>
            </a:lvl8pPr>
            <a:lvl9pPr marL="3657380" indent="0">
              <a:buNone/>
              <a:defRPr sz="900"/>
            </a:lvl9pPr>
          </a:lstStyle>
          <a:p>
            <a:pPr lvl="0"/>
            <a:r>
              <a:rPr lang="en-US" smtClean="0"/>
              <a:t>Click to edit Master text styles</a:t>
            </a:r>
          </a:p>
        </p:txBody>
      </p:sp>
    </p:spTree>
    <p:extLst>
      <p:ext uri="{BB962C8B-B14F-4D97-AF65-F5344CB8AC3E}">
        <p14:creationId xmlns:p14="http://schemas.microsoft.com/office/powerpoint/2010/main" val="224832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023127"/>
      </p:ext>
    </p:extLst>
  </p:cSld>
  <p:clrMapOvr>
    <a:masterClrMapping/>
  </p:clrMapOvr>
  <p:transition>
    <p:wipe dir="r"/>
  </p:transition>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923656"/>
      </p:ext>
    </p:extLst>
  </p:cSld>
  <p:clrMapOvr>
    <a:masterClrMapping/>
  </p:clrMapOvr>
  <p:transition>
    <p:wipe dir="r"/>
  </p:transition>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60427" y="838200"/>
            <a:ext cx="4335378" cy="5597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4" y="838200"/>
            <a:ext cx="4335380" cy="2619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4" y="3609750"/>
            <a:ext cx="4335380" cy="28261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0426" y="125040"/>
            <a:ext cx="8823158" cy="713160"/>
          </a:xfrm>
        </p:spPr>
        <p:txBody>
          <a:bodyPr/>
          <a:lstStyle/>
          <a:p>
            <a:r>
              <a:rPr lang="en-US" smtClean="0"/>
              <a:t>Click to edit Master title style</a:t>
            </a:r>
            <a:endParaRPr lang="en-US"/>
          </a:p>
        </p:txBody>
      </p:sp>
    </p:spTree>
    <p:extLst>
      <p:ext uri="{BB962C8B-B14F-4D97-AF65-F5344CB8AC3E}">
        <p14:creationId xmlns:p14="http://schemas.microsoft.com/office/powerpoint/2010/main" val="1188288648"/>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Title Slide">
    <p:bg>
      <p:bgPr>
        <a:gradFill flip="none" rotWithShape="1">
          <a:gsLst>
            <a:gs pos="0">
              <a:schemeClr val="bg1">
                <a:tint val="40000"/>
                <a:satMod val="350000"/>
                <a:alpha val="0"/>
              </a:schemeClr>
            </a:gs>
            <a:gs pos="7000">
              <a:schemeClr val="bg1">
                <a:tint val="45000"/>
                <a:shade val="99000"/>
                <a:satMod val="350000"/>
                <a:alpha val="50000"/>
              </a:schemeClr>
            </a:gs>
            <a:gs pos="13000">
              <a:schemeClr val="accent1">
                <a:lumMod val="60000"/>
                <a:lumOff val="40000"/>
                <a:alpha val="50000"/>
              </a:schemeClr>
            </a:gs>
            <a:gs pos="16000">
              <a:schemeClr val="bg1">
                <a:alpha val="50000"/>
              </a:schemeClr>
            </a:gs>
            <a:gs pos="38000">
              <a:schemeClr val="accent1">
                <a:lumMod val="40000"/>
                <a:lumOff val="60000"/>
                <a:alpha val="30000"/>
              </a:schemeClr>
            </a:gs>
          </a:gsLst>
          <a:lin ang="16200000" scaled="0"/>
          <a:tileRect/>
        </a:gradFill>
        <a:effectLst/>
      </p:bgPr>
    </p:bg>
    <p:spTree>
      <p:nvGrpSpPr>
        <p:cNvPr id="1" name=""/>
        <p:cNvGrpSpPr/>
        <p:nvPr/>
      </p:nvGrpSpPr>
      <p:grpSpPr>
        <a:xfrm>
          <a:off x="0" y="0"/>
          <a:ext cx="0" cy="0"/>
          <a:chOff x="0" y="0"/>
          <a:chExt cx="0" cy="0"/>
        </a:xfrm>
      </p:grpSpPr>
      <p:pic>
        <p:nvPicPr>
          <p:cNvPr id="2" name="Picture 1" descr="Skiway_At_Byrd.JPG"/>
          <p:cNvPicPr>
            <a:picLocks noChangeAspect="1"/>
          </p:cNvPicPr>
          <p:nvPr/>
        </p:nvPicPr>
        <p:blipFill>
          <a:blip r:embed="rId2" cstate="print">
            <a:duotone>
              <a:schemeClr val="accent1">
                <a:shade val="45000"/>
                <a:satMod val="135000"/>
              </a:schemeClr>
              <a:prstClr val="white"/>
            </a:duotone>
            <a:alphaModFix amt="75000"/>
            <a:lum bright="23000"/>
          </a:blip>
          <a:stretch>
            <a:fillRect/>
          </a:stretch>
        </p:blipFill>
        <p:spPr>
          <a:xfrm>
            <a:off x="5" y="0"/>
            <a:ext cx="9194799" cy="6858000"/>
          </a:xfrm>
          <a:prstGeom prst="rect">
            <a:avLst/>
          </a:prstGeom>
        </p:spPr>
      </p:pic>
      <p:pic>
        <p:nvPicPr>
          <p:cNvPr id="3" name="Picture 2" descr="globe2.jpg"/>
          <p:cNvPicPr>
            <a:picLocks noChangeAspect="1"/>
          </p:cNvPicPr>
          <p:nvPr/>
        </p:nvPicPr>
        <p:blipFill>
          <a:blip r:embed="rId3" cstate="print">
            <a:clrChange>
              <a:clrFrom>
                <a:srgbClr val="FEFEFE"/>
              </a:clrFrom>
              <a:clrTo>
                <a:srgbClr val="FEFEFE">
                  <a:alpha val="0"/>
                </a:srgbClr>
              </a:clrTo>
            </a:clrChange>
            <a:alphaModFix amt="21000"/>
            <a:lum bright="15000"/>
          </a:blip>
          <a:srcRect b="2422"/>
          <a:stretch>
            <a:fillRect/>
          </a:stretch>
        </p:blipFill>
        <p:spPr>
          <a:xfrm>
            <a:off x="3251199" y="-3918"/>
            <a:ext cx="5943600" cy="5799640"/>
          </a:xfrm>
          <a:prstGeom prst="rect">
            <a:avLst/>
          </a:prstGeom>
          <a:effectLst>
            <a:reflection blurRad="6350" stA="52000" endA="300" endPos="35000" dir="5400000" sy="-100000" algn="bl" rotWithShape="0"/>
          </a:effectLst>
        </p:spPr>
      </p:pic>
      <p:sp>
        <p:nvSpPr>
          <p:cNvPr id="4" name="Rectangle 3"/>
          <p:cNvSpPr/>
          <p:nvPr/>
        </p:nvSpPr>
        <p:spPr>
          <a:xfrm>
            <a:off x="5812059" y="-437807"/>
            <a:ext cx="2741089" cy="5293757"/>
          </a:xfrm>
          <a:prstGeom prst="rect">
            <a:avLst/>
          </a:prstGeom>
          <a:noFill/>
          <a:effectLst>
            <a:reflection stA="50000" endPos="75000" dist="12700" dir="5400000" sy="-100000" algn="bl" rotWithShape="0"/>
          </a:effectLst>
        </p:spPr>
        <p:txBody>
          <a:bodyPr lIns="0" tIns="0" rIns="0" bIns="0" anchor="ctr" anchorCtr="1">
            <a:spAutoFit/>
          </a:bodyPr>
          <a:lstStyle/>
          <a:p>
            <a:pPr algn="ctr">
              <a:defRPr/>
            </a:pPr>
            <a:r>
              <a:rPr lang="en-US" sz="34400" b="1" dirty="0">
                <a:ln w="17780" cmpd="sng">
                  <a:solidFill>
                    <a:srgbClr val="FFFFFF"/>
                  </a:solidFill>
                  <a:prstDash val="solid"/>
                  <a:miter lim="800000"/>
                </a:ln>
                <a:gradFill rotWithShape="1">
                  <a:gsLst>
                    <a:gs pos="0">
                      <a:srgbClr val="1F497D">
                        <a:lumMod val="20000"/>
                        <a:lumOff val="80000"/>
                        <a:alpha val="10000"/>
                      </a:srgbClr>
                    </a:gs>
                    <a:gs pos="49000">
                      <a:srgbClr val="1F497D">
                        <a:lumMod val="75000"/>
                        <a:alpha val="10000"/>
                      </a:srgbClr>
                    </a:gs>
                    <a:gs pos="52000">
                      <a:srgbClr val="1F497D">
                        <a:lumMod val="50000"/>
                        <a:alpha val="10000"/>
                      </a:srgbClr>
                    </a:gs>
                    <a:gs pos="95000">
                      <a:srgbClr val="1F497D">
                        <a:lumMod val="50000"/>
                        <a:alpha val="10000"/>
                      </a:srgbClr>
                    </a:gs>
                    <a:gs pos="100000">
                      <a:srgbClr val="1F497D">
                        <a:lumMod val="50000"/>
                        <a:alpha val="10000"/>
                      </a:srgbClr>
                    </a:gs>
                  </a:gsLst>
                  <a:lin ang="5400000"/>
                </a:gradFill>
                <a:effectLst>
                  <a:outerShdw blurRad="50800" algn="tl" rotWithShape="0">
                    <a:srgbClr val="000000"/>
                  </a:outerShdw>
                  <a:reflection blurRad="6350" stA="55000" endA="300" endPos="45500" dir="5400000" sy="-100000" algn="bl" rotWithShape="0"/>
                </a:effectLst>
                <a:latin typeface="Arial" charset="0"/>
                <a:ea typeface="ＭＳ Ｐゴシック" pitchFamily="34" charset="-128"/>
              </a:rPr>
              <a:t>?</a:t>
            </a:r>
          </a:p>
        </p:txBody>
      </p:sp>
      <p:sp>
        <p:nvSpPr>
          <p:cNvPr id="5" name="Content Placeholder 1"/>
          <p:cNvSpPr txBox="1">
            <a:spLocks/>
          </p:cNvSpPr>
          <p:nvPr/>
        </p:nvSpPr>
        <p:spPr bwMode="auto">
          <a:xfrm>
            <a:off x="457200" y="3333750"/>
            <a:ext cx="83820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spcBef>
                <a:spcPct val="20000"/>
              </a:spcBef>
              <a:buFont typeface="Arial" charset="0"/>
              <a:buNone/>
              <a:defRPr/>
            </a:pPr>
            <a:r>
              <a:rPr lang="en-US" sz="2400" b="1" dirty="0" smtClean="0">
                <a:solidFill>
                  <a:srgbClr val="3342A0"/>
                </a:solidFill>
                <a:latin typeface="Calibri" pitchFamily="34" charset="0"/>
              </a:rPr>
              <a:t>Scott </a:t>
            </a:r>
            <a:r>
              <a:rPr lang="en-US" sz="2400" b="1" dirty="0" err="1" smtClean="0">
                <a:solidFill>
                  <a:srgbClr val="3342A0"/>
                </a:solidFill>
                <a:latin typeface="Calibri" pitchFamily="34" charset="0"/>
              </a:rPr>
              <a:t>Hausman</a:t>
            </a:r>
            <a:endParaRPr lang="en-US" sz="2400" b="1" dirty="0" smtClean="0">
              <a:solidFill>
                <a:srgbClr val="3342A0"/>
              </a:solidFill>
              <a:latin typeface="Calibri" pitchFamily="34" charset="0"/>
            </a:endParaRPr>
          </a:p>
          <a:p>
            <a:pPr>
              <a:lnSpc>
                <a:spcPct val="90000"/>
              </a:lnSpc>
              <a:spcBef>
                <a:spcPct val="20000"/>
              </a:spcBef>
              <a:buFont typeface="Arial" charset="0"/>
              <a:buNone/>
              <a:defRPr/>
            </a:pPr>
            <a:r>
              <a:rPr lang="en-US" sz="1600" b="1" dirty="0" smtClean="0">
                <a:solidFill>
                  <a:srgbClr val="3342A0"/>
                </a:solidFill>
                <a:latin typeface="Calibri" pitchFamily="34" charset="0"/>
              </a:rPr>
              <a:t>Acting Director</a:t>
            </a:r>
          </a:p>
          <a:p>
            <a:pPr>
              <a:lnSpc>
                <a:spcPct val="90000"/>
              </a:lnSpc>
              <a:spcBef>
                <a:spcPct val="20000"/>
              </a:spcBef>
              <a:buFont typeface="Arial" charset="0"/>
              <a:buNone/>
              <a:defRPr/>
            </a:pPr>
            <a:r>
              <a:rPr lang="en-US" sz="1600" b="1" dirty="0" smtClean="0">
                <a:solidFill>
                  <a:srgbClr val="3342A0"/>
                </a:solidFill>
                <a:latin typeface="Calibri" pitchFamily="34" charset="0"/>
              </a:rPr>
              <a:t>NOAA’s National Climatic Data Center (NCDC)</a:t>
            </a:r>
          </a:p>
          <a:p>
            <a:pPr>
              <a:lnSpc>
                <a:spcPct val="90000"/>
              </a:lnSpc>
              <a:spcBef>
                <a:spcPct val="20000"/>
              </a:spcBef>
              <a:buFont typeface="Arial" charset="0"/>
              <a:buNone/>
              <a:defRPr/>
            </a:pPr>
            <a:r>
              <a:rPr lang="en-US" sz="1600" dirty="0" smtClean="0">
                <a:solidFill>
                  <a:srgbClr val="3342A0"/>
                </a:solidFill>
                <a:latin typeface="Calibri" pitchFamily="34" charset="0"/>
              </a:rPr>
              <a:t>151 Patton Avenue, Room 557</a:t>
            </a:r>
          </a:p>
          <a:p>
            <a:pPr>
              <a:lnSpc>
                <a:spcPct val="90000"/>
              </a:lnSpc>
              <a:spcBef>
                <a:spcPct val="20000"/>
              </a:spcBef>
              <a:buFont typeface="Arial" charset="0"/>
              <a:buNone/>
              <a:defRPr/>
            </a:pPr>
            <a:r>
              <a:rPr lang="en-US" sz="1600" dirty="0" smtClean="0">
                <a:solidFill>
                  <a:srgbClr val="3342A0"/>
                </a:solidFill>
                <a:latin typeface="Calibri" pitchFamily="34" charset="0"/>
              </a:rPr>
              <a:t>Asheville, NC 28807-5002</a:t>
            </a:r>
          </a:p>
          <a:p>
            <a:pPr>
              <a:lnSpc>
                <a:spcPct val="90000"/>
              </a:lnSpc>
              <a:spcBef>
                <a:spcPct val="20000"/>
              </a:spcBef>
              <a:buFont typeface="Webdings" pitchFamily="18" charset="2"/>
              <a:buChar char="É"/>
              <a:defRPr/>
            </a:pPr>
            <a:r>
              <a:rPr lang="en-US" sz="1600" dirty="0" smtClean="0">
                <a:solidFill>
                  <a:srgbClr val="3342A0"/>
                </a:solidFill>
                <a:latin typeface="Calibri" pitchFamily="34" charset="0"/>
              </a:rPr>
              <a:t>828-271-4848</a:t>
            </a:r>
          </a:p>
          <a:p>
            <a:pPr>
              <a:lnSpc>
                <a:spcPct val="90000"/>
              </a:lnSpc>
              <a:spcBef>
                <a:spcPct val="20000"/>
              </a:spcBef>
              <a:buFont typeface="Arial" charset="0"/>
              <a:buNone/>
              <a:defRPr/>
            </a:pPr>
            <a:r>
              <a:rPr lang="en-US" sz="1600" dirty="0" smtClean="0">
                <a:solidFill>
                  <a:srgbClr val="3342A0"/>
                </a:solidFill>
                <a:latin typeface="Calibri" pitchFamily="34" charset="0"/>
                <a:sym typeface="Webdings" pitchFamily="18" charset="2"/>
              </a:rPr>
              <a:t>	</a:t>
            </a:r>
            <a:r>
              <a:rPr lang="en-US" sz="1600" dirty="0" smtClean="0">
                <a:solidFill>
                  <a:srgbClr val="3342A0"/>
                </a:solidFill>
                <a:latin typeface="Calibri" pitchFamily="34" charset="0"/>
              </a:rPr>
              <a:t>828-271-4246</a:t>
            </a:r>
          </a:p>
          <a:p>
            <a:pPr>
              <a:lnSpc>
                <a:spcPct val="90000"/>
              </a:lnSpc>
              <a:spcBef>
                <a:spcPct val="20000"/>
              </a:spcBef>
              <a:buFont typeface="Arial" charset="0"/>
              <a:buNone/>
              <a:defRPr/>
            </a:pPr>
            <a:r>
              <a:rPr lang="en-US" sz="1600" dirty="0" smtClean="0">
                <a:solidFill>
                  <a:srgbClr val="3342A0"/>
                </a:solidFill>
                <a:latin typeface="Calibri" pitchFamily="34" charset="0"/>
                <a:sym typeface="Webdings" pitchFamily="18" charset="2"/>
              </a:rPr>
              <a:t>	</a:t>
            </a:r>
            <a:r>
              <a:rPr lang="en-US" sz="1600" dirty="0" smtClean="0">
                <a:solidFill>
                  <a:srgbClr val="3342A0"/>
                </a:solidFill>
                <a:latin typeface="Calibri" pitchFamily="34" charset="0"/>
              </a:rPr>
              <a:t>828-450-9188</a:t>
            </a:r>
          </a:p>
          <a:p>
            <a:pPr>
              <a:lnSpc>
                <a:spcPct val="90000"/>
              </a:lnSpc>
              <a:spcBef>
                <a:spcPct val="20000"/>
              </a:spcBef>
              <a:buFont typeface="Arial" charset="0"/>
              <a:buNone/>
              <a:defRPr/>
            </a:pPr>
            <a:endParaRPr lang="en-US" sz="1600" dirty="0" smtClean="0">
              <a:solidFill>
                <a:srgbClr val="3342A0"/>
              </a:solidFill>
              <a:latin typeface="Calibri" pitchFamily="34" charset="0"/>
              <a:hlinkClick r:id="rId4"/>
            </a:endParaRPr>
          </a:p>
          <a:p>
            <a:pPr>
              <a:lnSpc>
                <a:spcPct val="90000"/>
              </a:lnSpc>
              <a:spcBef>
                <a:spcPct val="20000"/>
              </a:spcBef>
              <a:buFont typeface="Arial" charset="0"/>
              <a:buNone/>
              <a:defRPr/>
            </a:pPr>
            <a:endParaRPr lang="en-US" sz="1600" dirty="0" smtClean="0">
              <a:solidFill>
                <a:srgbClr val="3342A0"/>
              </a:solidFill>
              <a:hlinkClick r:id="rId4"/>
            </a:endParaRPr>
          </a:p>
          <a:p>
            <a:pPr>
              <a:lnSpc>
                <a:spcPct val="90000"/>
              </a:lnSpc>
              <a:spcBef>
                <a:spcPct val="20000"/>
              </a:spcBef>
              <a:buFont typeface="Arial" charset="0"/>
              <a:buNone/>
              <a:defRPr/>
            </a:pPr>
            <a:r>
              <a:rPr lang="en-US" sz="1600" dirty="0" smtClean="0">
                <a:solidFill>
                  <a:srgbClr val="3342A0"/>
                </a:solidFill>
                <a:latin typeface="Calibri" pitchFamily="34" charset="0"/>
              </a:rPr>
              <a:t>Scott.Hausman@noaa.gov</a:t>
            </a:r>
          </a:p>
          <a:p>
            <a:pPr>
              <a:lnSpc>
                <a:spcPct val="90000"/>
              </a:lnSpc>
              <a:spcBef>
                <a:spcPct val="20000"/>
              </a:spcBef>
              <a:buFont typeface="Arial" charset="0"/>
              <a:buNone/>
              <a:defRPr/>
            </a:pPr>
            <a:r>
              <a:rPr lang="en-US" sz="1600" dirty="0" smtClean="0">
                <a:solidFill>
                  <a:srgbClr val="3342A0"/>
                </a:solidFill>
                <a:latin typeface="Calibri" pitchFamily="34" charset="0"/>
              </a:rPr>
              <a:t>www.ncdc.noaa.gov</a:t>
            </a:r>
          </a:p>
        </p:txBody>
      </p:sp>
      <p:pic>
        <p:nvPicPr>
          <p:cNvPr id="6" name="Picture 13" descr="Dept of Commerce Seal"/>
          <p:cNvPicPr>
            <a:picLocks noChangeAspect="1" noChangeArrowheads="1"/>
          </p:cNvPicPr>
          <p:nvPr/>
        </p:nvPicPr>
        <p:blipFill>
          <a:blip r:embed="rId5" cstate="print">
            <a:alphaModFix amt="76000"/>
          </a:blip>
          <a:srcRect/>
          <a:stretch>
            <a:fillRect/>
          </a:stretch>
        </p:blipFill>
        <p:spPr bwMode="auto">
          <a:xfrm>
            <a:off x="5396394" y="4514073"/>
            <a:ext cx="1636699" cy="1626749"/>
          </a:xfrm>
          <a:prstGeom prst="rect">
            <a:avLst/>
          </a:prstGeom>
          <a:noFill/>
          <a:ln w="9525">
            <a:noFill/>
            <a:miter lim="800000"/>
            <a:headEnd/>
            <a:tailEnd/>
          </a:ln>
          <a:effectLst>
            <a:reflection blurRad="6350" stA="25000" endA="300" endPos="40000" dist="63500" dir="5400000" sy="-100000" algn="bl" rotWithShape="0"/>
          </a:effectLst>
        </p:spPr>
      </p:pic>
      <p:pic>
        <p:nvPicPr>
          <p:cNvPr id="7" name="Picture 6" descr="NOAA"/>
          <p:cNvPicPr>
            <a:picLocks noChangeAspect="1" noChangeArrowheads="1"/>
          </p:cNvPicPr>
          <p:nvPr/>
        </p:nvPicPr>
        <p:blipFill>
          <a:blip r:embed="rId6" cstate="print">
            <a:alphaModFix amt="76000"/>
          </a:blip>
          <a:srcRect/>
          <a:stretch>
            <a:fillRect/>
          </a:stretch>
        </p:blipFill>
        <p:spPr bwMode="auto">
          <a:xfrm>
            <a:off x="7142498" y="4514073"/>
            <a:ext cx="1656598" cy="1651623"/>
          </a:xfrm>
          <a:prstGeom prst="rect">
            <a:avLst/>
          </a:prstGeom>
          <a:noFill/>
          <a:ln w="9525">
            <a:noFill/>
            <a:miter lim="800000"/>
            <a:headEnd/>
            <a:tailEnd/>
          </a:ln>
          <a:effectLst>
            <a:reflection blurRad="6350" stA="25000" endA="300" endPos="40000" dist="63500" dir="5400000" sy="-100000" algn="bl" rotWithShape="0"/>
          </a:effectLst>
        </p:spPr>
      </p:pic>
    </p:spTree>
    <p:extLst>
      <p:ext uri="{BB962C8B-B14F-4D97-AF65-F5344CB8AC3E}">
        <p14:creationId xmlns:p14="http://schemas.microsoft.com/office/powerpoint/2010/main" val="4221789962"/>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128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617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46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73" indent="0">
              <a:buNone/>
              <a:defRPr sz="1800">
                <a:solidFill>
                  <a:schemeClr val="tx1">
                    <a:tint val="75000"/>
                  </a:schemeClr>
                </a:solidFill>
              </a:defRPr>
            </a:lvl2pPr>
            <a:lvl3pPr marL="914346" indent="0">
              <a:buNone/>
              <a:defRPr sz="1600">
                <a:solidFill>
                  <a:schemeClr val="tx1">
                    <a:tint val="75000"/>
                  </a:schemeClr>
                </a:solidFill>
              </a:defRPr>
            </a:lvl3pPr>
            <a:lvl4pPr marL="1371519" indent="0">
              <a:buNone/>
              <a:defRPr sz="1400">
                <a:solidFill>
                  <a:schemeClr val="tx1">
                    <a:tint val="75000"/>
                  </a:schemeClr>
                </a:solidFill>
              </a:defRPr>
            </a:lvl4pPr>
            <a:lvl5pPr marL="1828692" indent="0">
              <a:buNone/>
              <a:defRPr sz="1400">
                <a:solidFill>
                  <a:schemeClr val="tx1">
                    <a:tint val="75000"/>
                  </a:schemeClr>
                </a:solidFill>
              </a:defRPr>
            </a:lvl5pPr>
            <a:lvl6pPr marL="2285865" indent="0">
              <a:buNone/>
              <a:defRPr sz="1400">
                <a:solidFill>
                  <a:schemeClr val="tx1">
                    <a:tint val="75000"/>
                  </a:schemeClr>
                </a:solidFill>
              </a:defRPr>
            </a:lvl6pPr>
            <a:lvl7pPr marL="2743038" indent="0">
              <a:buNone/>
              <a:defRPr sz="1400">
                <a:solidFill>
                  <a:schemeClr val="tx1">
                    <a:tint val="75000"/>
                  </a:schemeClr>
                </a:solidFill>
              </a:defRPr>
            </a:lvl7pPr>
            <a:lvl8pPr marL="3200208" indent="0">
              <a:buNone/>
              <a:defRPr sz="1400">
                <a:solidFill>
                  <a:schemeClr val="tx1">
                    <a:tint val="75000"/>
                  </a:schemeClr>
                </a:solidFill>
              </a:defRPr>
            </a:lvl8pPr>
            <a:lvl9pPr marL="365738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CF2A52-DC19-4017-8D8C-6ABE926EBC01}" type="datetimeFigureOut">
              <a:rPr lang="en-US"/>
              <a:pPr>
                <a:defRPr/>
              </a:pPr>
              <a:t>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4C7BB-FEB2-460D-BD2C-105F0DF10DC0}"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08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032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938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143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729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37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571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582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3A17D-C8A1-4513-AD7D-A7F1CC05BE08}" type="datetimeFigureOut">
              <a:rPr lang="en-US" smtClean="0">
                <a:solidFill>
                  <a:prstClr val="black">
                    <a:tint val="75000"/>
                  </a:prstClr>
                </a:solidFill>
              </a:rPr>
              <a:pPr/>
              <a:t>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2F1903-EBF9-47D5-969B-D635ECE8A0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394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9"/>
          <p:cNvSpPr>
            <a:spLocks noGrp="1"/>
          </p:cNvSpPr>
          <p:nvPr>
            <p:ph type="dt" sz="half" idx="14"/>
          </p:nvPr>
        </p:nvSpPr>
        <p:spPr/>
        <p:txBody>
          <a:bodyPr/>
          <a:lstStyle>
            <a:lvl1pPr>
              <a:defRPr/>
            </a:lvl1pPr>
          </a:lstStyle>
          <a:p>
            <a:pPr>
              <a:defRPr/>
            </a:pPr>
            <a:fld id="{4058D6F1-7120-40B3-80D3-2B8A21474C28}" type="datetime1">
              <a:rPr lang="en-US">
                <a:solidFill>
                  <a:srgbClr val="04617B">
                    <a:shade val="90000"/>
                  </a:srgbClr>
                </a:solidFill>
              </a:rPr>
              <a:pPr>
                <a:defRPr/>
              </a:pPr>
              <a:t>3/20/18</a:t>
            </a:fld>
            <a:endParaRPr lang="en-US" dirty="0">
              <a:solidFill>
                <a:srgbClr val="04617B">
                  <a:shade val="90000"/>
                </a:srgbClr>
              </a:solidFill>
            </a:endParaRPr>
          </a:p>
        </p:txBody>
      </p:sp>
      <p:sp>
        <p:nvSpPr>
          <p:cNvPr id="4" name="Footer Placeholder 21"/>
          <p:cNvSpPr>
            <a:spLocks noGrp="1"/>
          </p:cNvSpPr>
          <p:nvPr>
            <p:ph type="ftr" sz="quarter" idx="15"/>
          </p:nvPr>
        </p:nvSpPr>
        <p:spPr/>
        <p:txBody>
          <a:bodyPr/>
          <a:lstStyle>
            <a:lvl1pPr>
              <a:defRPr/>
            </a:lvl1pPr>
          </a:lstStyle>
          <a:p>
            <a:pPr>
              <a:defRPr/>
            </a:pPr>
            <a:r>
              <a:rPr lang="en-US">
                <a:solidFill>
                  <a:srgbClr val="04617B">
                    <a:shade val="90000"/>
                  </a:srgbClr>
                </a:solidFill>
              </a:rPr>
              <a:t>Air Resources Laboratory</a:t>
            </a:r>
          </a:p>
        </p:txBody>
      </p:sp>
      <p:sp>
        <p:nvSpPr>
          <p:cNvPr id="5" name="Slide Number Placeholder 17"/>
          <p:cNvSpPr>
            <a:spLocks noGrp="1"/>
          </p:cNvSpPr>
          <p:nvPr>
            <p:ph type="sldNum" sz="quarter" idx="16"/>
          </p:nvPr>
        </p:nvSpPr>
        <p:spPr/>
        <p:txBody>
          <a:bodyPr/>
          <a:lstStyle>
            <a:lvl1pPr>
              <a:defRPr/>
            </a:lvl1pPr>
          </a:lstStyle>
          <a:p>
            <a:pPr>
              <a:defRPr/>
            </a:pPr>
            <a:fld id="{3BED9D63-A62D-4118-9FE6-2B21567FAC49}"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91116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EC1619-73EC-4661-84E7-1AF798098EBD}" type="datetimeFigureOut">
              <a:rPr lang="en-US"/>
              <a:pPr>
                <a:defRPr/>
              </a:pPr>
              <a:t>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912B63-5BF7-4E67-808C-FD82215B32D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BAA130E7-667B-4314-9A7D-5657C5C30678}" type="datetime1">
              <a:rPr lang="en-US">
                <a:solidFill>
                  <a:srgbClr val="04617B">
                    <a:shade val="90000"/>
                  </a:srgbClr>
                </a:solidFill>
              </a:rPr>
              <a:pPr>
                <a:defRPr/>
              </a:pPr>
              <a:t>3/20/18</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6425D7CF-D5FB-4DC7-865C-83C60FA77F1E}"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830384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B520B08-BC64-499C-BF6F-FB76E0C53B43}" type="datetime1">
              <a:rPr lang="en-US">
                <a:solidFill>
                  <a:srgbClr val="04617B">
                    <a:shade val="90000"/>
                  </a:srgbClr>
                </a:solidFill>
              </a:rPr>
              <a:pPr>
                <a:defRPr/>
              </a:pPr>
              <a:t>3/20/18</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14AF417A-DAFF-402F-A701-1D58BDDCD79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92436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21E2809-5A8C-4948-A9DF-431E7C111221}" type="datetime1">
              <a:rPr lang="en-US">
                <a:solidFill>
                  <a:srgbClr val="04617B">
                    <a:shade val="90000"/>
                  </a:srgbClr>
                </a:solidFill>
              </a:rPr>
              <a:pPr>
                <a:defRPr/>
              </a:pPr>
              <a:t>3/20/18</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9" name="Slide Number Placeholder 17"/>
          <p:cNvSpPr>
            <a:spLocks noGrp="1"/>
          </p:cNvSpPr>
          <p:nvPr>
            <p:ph type="sldNum" sz="quarter" idx="12"/>
          </p:nvPr>
        </p:nvSpPr>
        <p:spPr/>
        <p:txBody>
          <a:bodyPr/>
          <a:lstStyle>
            <a:lvl1pPr>
              <a:defRPr/>
            </a:lvl1pPr>
          </a:lstStyle>
          <a:p>
            <a:pPr>
              <a:defRPr/>
            </a:pPr>
            <a:fld id="{D0E3ABDA-9433-45BB-82DA-4AA62DCB2B45}"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213082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2392E8F-EA6A-47AD-B496-C3660676CA91}" type="datetime1">
              <a:rPr lang="en-US">
                <a:solidFill>
                  <a:srgbClr val="04617B">
                    <a:shade val="90000"/>
                  </a:srgbClr>
                </a:solidFill>
              </a:rPr>
              <a:pPr>
                <a:defRPr/>
              </a:pPr>
              <a:t>3/20/18</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4" name="Slide Number Placeholder 17"/>
          <p:cNvSpPr>
            <a:spLocks noGrp="1"/>
          </p:cNvSpPr>
          <p:nvPr>
            <p:ph type="sldNum" sz="quarter" idx="12"/>
          </p:nvPr>
        </p:nvSpPr>
        <p:spPr/>
        <p:txBody>
          <a:bodyPr/>
          <a:lstStyle>
            <a:lvl1pPr>
              <a:defRPr/>
            </a:lvl1pPr>
          </a:lstStyle>
          <a:p>
            <a:pPr>
              <a:defRPr/>
            </a:pPr>
            <a:fld id="{B65A3145-889E-434A-98D8-ABCDFA6900D5}"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08317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E443938-3AC9-4DBB-AFDF-41AB558D78A9}" type="datetime1">
              <a:rPr lang="en-US">
                <a:solidFill>
                  <a:srgbClr val="04617B">
                    <a:shade val="90000"/>
                  </a:srgbClr>
                </a:solidFill>
              </a:rPr>
              <a:pPr>
                <a:defRPr/>
              </a:pPr>
              <a:t>3/20/18</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AEC2C789-621E-4D20-9360-A7A384FC3A2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69907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alibri"/>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alibri"/>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406137-6F92-461A-9D74-E51E889397C9}" type="datetime1">
              <a:rPr lang="en-US">
                <a:solidFill>
                  <a:srgbClr val="04617B">
                    <a:shade val="90000"/>
                  </a:srgbClr>
                </a:solidFill>
              </a:rPr>
              <a:pPr>
                <a:defRPr/>
              </a:pPr>
              <a:t>3/20/18</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95F7274-68FE-4B41-BDAB-8467C6FC540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52948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62ACC1-944E-4B7B-8BE4-76B1C9FB8B9C}" type="datetime1">
              <a:rPr lang="en-US">
                <a:solidFill>
                  <a:srgbClr val="04617B">
                    <a:shade val="90000"/>
                  </a:srgbClr>
                </a:solidFill>
              </a:rPr>
              <a:pPr>
                <a:defRPr/>
              </a:pPr>
              <a:t>3/20/18</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6C51270F-128F-4473-9B46-041E7B78D22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526401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7873B4D-3C2D-48C8-B74D-B555375654D8}" type="datetime1">
              <a:rPr lang="en-US">
                <a:solidFill>
                  <a:srgbClr val="04617B">
                    <a:shade val="90000"/>
                  </a:srgbClr>
                </a:solidFill>
              </a:rPr>
              <a:pPr>
                <a:defRPr/>
              </a:pPr>
              <a:t>3/20/18</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2B6A0B5F-01DA-4B86-A261-22B232265F35}"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45763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96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D501CB-7956-4FEB-A636-09C20CD5146A}" type="datetimeFigureOut">
              <a:rPr lang="en-US">
                <a:solidFill>
                  <a:srgbClr val="04617B">
                    <a:shade val="90000"/>
                  </a:srgbClr>
                </a:solidFill>
              </a:rPr>
              <a:pPr>
                <a:defRPr/>
              </a:pPr>
              <a:t>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54EF1E1-E707-4D84-9766-A4C2F643306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2784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08" indent="0">
              <a:buNone/>
              <a:defRPr sz="1600" b="1"/>
            </a:lvl8pPr>
            <a:lvl9pPr marL="36573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08" indent="0">
              <a:buNone/>
              <a:defRPr sz="1600" b="1"/>
            </a:lvl8pPr>
            <a:lvl9pPr marL="36573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D4D240-752A-425A-A075-139FB2C96E31}" type="datetimeFigureOut">
              <a:rPr lang="en-US"/>
              <a:pPr>
                <a:defRPr/>
              </a:pPr>
              <a:t>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3EC6A4-3E45-4D2F-A068-7947D13CE1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BA2937-2165-43EB-B511-A200E3C3AE89}" type="datetimeFigureOut">
              <a:rPr lang="en-US"/>
              <a:pPr>
                <a:defRPr/>
              </a:pPr>
              <a:t>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211BA8-38D2-49E0-97C1-A3546417C6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60069A-A257-4A2C-9552-BDDC6E9ECAAB}" type="datetimeFigureOut">
              <a:rPr lang="en-US"/>
              <a:pPr>
                <a:defRPr/>
              </a:pPr>
              <a:t>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29B5EB-46E9-424C-B05B-8582E056F8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7173" indent="0">
              <a:buNone/>
              <a:defRPr sz="1200"/>
            </a:lvl2pPr>
            <a:lvl3pPr marL="914346" indent="0">
              <a:buNone/>
              <a:defRPr sz="1000"/>
            </a:lvl3pPr>
            <a:lvl4pPr marL="1371519" indent="0">
              <a:buNone/>
              <a:defRPr sz="900"/>
            </a:lvl4pPr>
            <a:lvl5pPr marL="1828692" indent="0">
              <a:buNone/>
              <a:defRPr sz="900"/>
            </a:lvl5pPr>
            <a:lvl6pPr marL="2285865" indent="0">
              <a:buNone/>
              <a:defRPr sz="900"/>
            </a:lvl6pPr>
            <a:lvl7pPr marL="2743038" indent="0">
              <a:buNone/>
              <a:defRPr sz="900"/>
            </a:lvl7pPr>
            <a:lvl8pPr marL="3200208" indent="0">
              <a:buNone/>
              <a:defRPr sz="900"/>
            </a:lvl8pPr>
            <a:lvl9pPr marL="365738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7670DB-1822-491E-A356-04E6DB46A63B}" type="datetimeFigureOut">
              <a:rPr lang="en-US"/>
              <a:pPr>
                <a:defRPr/>
              </a:pPr>
              <a:t>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B62951-CDBC-4137-9744-34ACB57707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3" indent="0">
              <a:buNone/>
              <a:defRPr sz="2800"/>
            </a:lvl2pPr>
            <a:lvl3pPr marL="914346" indent="0">
              <a:buNone/>
              <a:defRPr sz="2400"/>
            </a:lvl3pPr>
            <a:lvl4pPr marL="1371519" indent="0">
              <a:buNone/>
              <a:defRPr sz="2000"/>
            </a:lvl4pPr>
            <a:lvl5pPr marL="1828692" indent="0">
              <a:buNone/>
              <a:defRPr sz="2000"/>
            </a:lvl5pPr>
            <a:lvl6pPr marL="2285865" indent="0">
              <a:buNone/>
              <a:defRPr sz="2000"/>
            </a:lvl6pPr>
            <a:lvl7pPr marL="2743038" indent="0">
              <a:buNone/>
              <a:defRPr sz="2000"/>
            </a:lvl7pPr>
            <a:lvl8pPr marL="3200208" indent="0">
              <a:buNone/>
              <a:defRPr sz="2000"/>
            </a:lvl8pPr>
            <a:lvl9pPr marL="365738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3" indent="0">
              <a:buNone/>
              <a:defRPr sz="1200"/>
            </a:lvl2pPr>
            <a:lvl3pPr marL="914346" indent="0">
              <a:buNone/>
              <a:defRPr sz="1000"/>
            </a:lvl3pPr>
            <a:lvl4pPr marL="1371519" indent="0">
              <a:buNone/>
              <a:defRPr sz="900"/>
            </a:lvl4pPr>
            <a:lvl5pPr marL="1828692" indent="0">
              <a:buNone/>
              <a:defRPr sz="900"/>
            </a:lvl5pPr>
            <a:lvl6pPr marL="2285865" indent="0">
              <a:buNone/>
              <a:defRPr sz="900"/>
            </a:lvl6pPr>
            <a:lvl7pPr marL="2743038" indent="0">
              <a:buNone/>
              <a:defRPr sz="900"/>
            </a:lvl7pPr>
            <a:lvl8pPr marL="3200208" indent="0">
              <a:buNone/>
              <a:defRPr sz="900"/>
            </a:lvl8pPr>
            <a:lvl9pPr marL="365738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69667F-A529-400B-BB21-0C2FDE724BE3}" type="datetimeFigureOut">
              <a:rPr lang="en-US"/>
              <a:pPr>
                <a:defRPr/>
              </a:pPr>
              <a:t>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D00029-1483-4618-8F88-4E55F44800D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3" Type="http://schemas.openxmlformats.org/officeDocument/2006/relationships/image" Target="../media/image6.pn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6" rIns="91436"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6" tIns="45716" rIns="91436" bIns="45716"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75E1746-2B04-4CF3-81C3-E43F3D41E04D}" type="datetimeFigureOut">
              <a:rPr lang="en-US"/>
              <a:pPr>
                <a:defRPr/>
              </a:pPr>
              <a:t>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6" rIns="91436" bIns="45716"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6" rIns="91436" bIns="45716"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0293A59-594A-4797-A060-A36F52D6DE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010" r:id="rId1"/>
    <p:sldLayoutId id="2147487011" r:id="rId2"/>
    <p:sldLayoutId id="2147487012" r:id="rId3"/>
    <p:sldLayoutId id="2147487013" r:id="rId4"/>
    <p:sldLayoutId id="2147487014" r:id="rId5"/>
    <p:sldLayoutId id="2147487015" r:id="rId6"/>
    <p:sldLayoutId id="2147487016" r:id="rId7"/>
    <p:sldLayoutId id="2147487017" r:id="rId8"/>
    <p:sldLayoutId id="2147487018" r:id="rId9"/>
    <p:sldLayoutId id="2147487019" r:id="rId10"/>
    <p:sldLayoutId id="21474870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3" algn="ctr" rtl="0" fontAlgn="base">
        <a:spcBef>
          <a:spcPct val="0"/>
        </a:spcBef>
        <a:spcAft>
          <a:spcPct val="0"/>
        </a:spcAft>
        <a:defRPr sz="4400">
          <a:solidFill>
            <a:schemeClr val="tx1"/>
          </a:solidFill>
          <a:latin typeface="Calibri" pitchFamily="34" charset="0"/>
        </a:defRPr>
      </a:lvl6pPr>
      <a:lvl7pPr marL="914346" algn="ctr" rtl="0" fontAlgn="base">
        <a:spcBef>
          <a:spcPct val="0"/>
        </a:spcBef>
        <a:spcAft>
          <a:spcPct val="0"/>
        </a:spcAft>
        <a:defRPr sz="4400">
          <a:solidFill>
            <a:schemeClr val="tx1"/>
          </a:solidFill>
          <a:latin typeface="Calibri" pitchFamily="34" charset="0"/>
        </a:defRPr>
      </a:lvl7pPr>
      <a:lvl8pPr marL="1371519" algn="ctr" rtl="0" fontAlgn="base">
        <a:spcBef>
          <a:spcPct val="0"/>
        </a:spcBef>
        <a:spcAft>
          <a:spcPct val="0"/>
        </a:spcAft>
        <a:defRPr sz="4400">
          <a:solidFill>
            <a:schemeClr val="tx1"/>
          </a:solidFill>
          <a:latin typeface="Calibri" pitchFamily="34" charset="0"/>
        </a:defRPr>
      </a:lvl8pPr>
      <a:lvl9pPr marL="182869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50" indent="-228586"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23" indent="-228586"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94" indent="-228586"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66" indent="-228586"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2" algn="l" defTabSz="914346" rtl="0" eaLnBrk="1" latinLnBrk="0" hangingPunct="1">
        <a:defRPr sz="1800" kern="1200">
          <a:solidFill>
            <a:schemeClr val="tx1"/>
          </a:solidFill>
          <a:latin typeface="+mn-lt"/>
          <a:ea typeface="+mn-ea"/>
          <a:cs typeface="+mn-cs"/>
        </a:defRPr>
      </a:lvl5pPr>
      <a:lvl6pPr marL="2285865" algn="l" defTabSz="914346" rtl="0" eaLnBrk="1" latinLnBrk="0" hangingPunct="1">
        <a:defRPr sz="1800" kern="1200">
          <a:solidFill>
            <a:schemeClr val="tx1"/>
          </a:solidFill>
          <a:latin typeface="+mn-lt"/>
          <a:ea typeface="+mn-ea"/>
          <a:cs typeface="+mn-cs"/>
        </a:defRPr>
      </a:lvl6pPr>
      <a:lvl7pPr marL="2743038" algn="l" defTabSz="914346" rtl="0" eaLnBrk="1" latinLnBrk="0" hangingPunct="1">
        <a:defRPr sz="1800" kern="1200">
          <a:solidFill>
            <a:schemeClr val="tx1"/>
          </a:solidFill>
          <a:latin typeface="+mn-lt"/>
          <a:ea typeface="+mn-ea"/>
          <a:cs typeface="+mn-cs"/>
        </a:defRPr>
      </a:lvl7pPr>
      <a:lvl8pPr marL="3200208" algn="l" defTabSz="914346" rtl="0" eaLnBrk="1" latinLnBrk="0" hangingPunct="1">
        <a:defRPr sz="1800" kern="1200">
          <a:solidFill>
            <a:schemeClr val="tx1"/>
          </a:solidFill>
          <a:latin typeface="+mn-lt"/>
          <a:ea typeface="+mn-ea"/>
          <a:cs typeface="+mn-cs"/>
        </a:defRPr>
      </a:lvl8pPr>
      <a:lvl9pPr marL="3657380" algn="l" defTabSz="9143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alpha val="0"/>
              </a:schemeClr>
            </a:gs>
            <a:gs pos="54000">
              <a:schemeClr val="bg1">
                <a:tint val="45000"/>
                <a:shade val="99000"/>
                <a:satMod val="350000"/>
                <a:alpha val="50000"/>
              </a:schemeClr>
            </a:gs>
            <a:gs pos="95000">
              <a:schemeClr val="accent1">
                <a:lumMod val="60000"/>
                <a:lumOff val="40000"/>
                <a:alpha val="50000"/>
              </a:schemeClr>
            </a:gs>
            <a:gs pos="96000">
              <a:schemeClr val="bg1">
                <a:alpha val="50000"/>
              </a:schemeClr>
            </a:gs>
            <a:gs pos="98000">
              <a:schemeClr val="accent1">
                <a:lumMod val="40000"/>
                <a:lumOff val="60000"/>
                <a:alpha val="3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338" y="125413"/>
            <a:ext cx="8823325" cy="636587"/>
          </a:xfrm>
          <a:prstGeom prst="rect">
            <a:avLst/>
          </a:prstGeom>
        </p:spPr>
        <p:txBody>
          <a:bodyPr vert="horz" wrap="square" lIns="91436" tIns="45716" rIns="91436" bIns="0" numCol="1" anchor="b"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160338" y="762000"/>
            <a:ext cx="8823325" cy="5730875"/>
          </a:xfrm>
          <a:prstGeom prst="rect">
            <a:avLst/>
          </a:prstGeom>
          <a:noFill/>
          <a:ln w="9525">
            <a:noFill/>
            <a:miter lim="800000"/>
            <a:headEnd/>
            <a:tailEnd/>
          </a:ln>
        </p:spPr>
        <p:txBody>
          <a:bodyPr vert="horz" wrap="square" lIns="91436" tIns="45716" rIns="91436"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7" name="Picture 13" descr="Dept of Commerce Seal"/>
          <p:cNvPicPr>
            <a:picLocks noChangeAspect="1" noChangeArrowheads="1"/>
          </p:cNvPicPr>
          <p:nvPr/>
        </p:nvPicPr>
        <p:blipFill>
          <a:blip r:embed="rId18" cstate="print"/>
          <a:srcRect/>
          <a:stretch>
            <a:fillRect/>
          </a:stretch>
        </p:blipFill>
        <p:spPr bwMode="auto">
          <a:xfrm>
            <a:off x="120323" y="6394509"/>
            <a:ext cx="335681" cy="333640"/>
          </a:xfrm>
          <a:prstGeom prst="rect">
            <a:avLst/>
          </a:prstGeom>
          <a:noFill/>
          <a:ln w="9525">
            <a:noFill/>
            <a:miter lim="800000"/>
            <a:headEnd/>
            <a:tailEnd/>
          </a:ln>
          <a:effectLst>
            <a:reflection blurRad="6350" stA="25000" endA="300" endPos="40000" dist="25400" dir="5400000" sy="-100000" algn="bl" rotWithShape="0"/>
          </a:effectLst>
        </p:spPr>
      </p:pic>
      <p:pic>
        <p:nvPicPr>
          <p:cNvPr id="8" name="Picture 14" descr="NOAA"/>
          <p:cNvPicPr>
            <a:picLocks noChangeAspect="1" noChangeArrowheads="1"/>
          </p:cNvPicPr>
          <p:nvPr/>
        </p:nvPicPr>
        <p:blipFill>
          <a:blip r:embed="rId19" cstate="print"/>
          <a:srcRect/>
          <a:stretch>
            <a:fillRect/>
          </a:stretch>
        </p:blipFill>
        <p:spPr bwMode="auto">
          <a:xfrm>
            <a:off x="496004" y="6394509"/>
            <a:ext cx="334645" cy="333640"/>
          </a:xfrm>
          <a:prstGeom prst="rect">
            <a:avLst/>
          </a:prstGeom>
          <a:noFill/>
          <a:ln w="9525">
            <a:noFill/>
            <a:miter lim="800000"/>
            <a:headEnd/>
            <a:tailEnd/>
          </a:ln>
          <a:effectLst>
            <a:reflection blurRad="6350" stA="25000" endA="300" endPos="40000" dist="25400" dir="5400000" sy="-100000" algn="bl" rotWithShape="0"/>
          </a:effectLst>
        </p:spPr>
      </p:pic>
      <p:sp>
        <p:nvSpPr>
          <p:cNvPr id="2054" name="Slide Number Placeholder 5"/>
          <p:cNvSpPr txBox="1">
            <a:spLocks/>
          </p:cNvSpPr>
          <p:nvPr/>
        </p:nvSpPr>
        <p:spPr bwMode="auto">
          <a:xfrm>
            <a:off x="868045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defRPr/>
            </a:pPr>
            <a:fld id="{A7969EE5-E354-43F6-8497-26EEAA3DADF9}" type="slidenum">
              <a:rPr lang="en-US" sz="1000" smtClean="0">
                <a:solidFill>
                  <a:srgbClr val="00818D"/>
                </a:solidFill>
                <a:latin typeface="Calibri" pitchFamily="34" charset="0"/>
              </a:rPr>
              <a:pPr algn="r" eaLnBrk="1" hangingPunct="1">
                <a:defRPr/>
              </a:pPr>
              <a:t>‹#›</a:t>
            </a:fld>
            <a:endParaRPr lang="en-US" sz="1000" dirty="0" smtClean="0">
              <a:solidFill>
                <a:srgbClr val="00818D"/>
              </a:solidFill>
              <a:latin typeface="Calibri" pitchFamily="34" charset="0"/>
            </a:endParaRPr>
          </a:p>
        </p:txBody>
      </p:sp>
      <p:cxnSp>
        <p:nvCxnSpPr>
          <p:cNvPr id="14" name="Straight Connector 13"/>
          <p:cNvCxnSpPr/>
          <p:nvPr/>
        </p:nvCxnSpPr>
        <p:spPr>
          <a:xfrm rot="5400000">
            <a:off x="7488238" y="6707188"/>
            <a:ext cx="228600" cy="0"/>
          </a:xfrm>
          <a:prstGeom prst="line">
            <a:avLst/>
          </a:prstGeom>
          <a:ln w="19050" cap="rnd" cmpd="sng" algn="ctr">
            <a:solidFill>
              <a:schemeClr val="accent5">
                <a:lumMod val="60000"/>
                <a:lumOff val="4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692865"/>
      </p:ext>
    </p:extLst>
  </p:cSld>
  <p:clrMap bg1="lt1" tx1="dk1" bg2="lt2" tx2="dk2" accent1="accent1" accent2="accent2" accent3="accent3" accent4="accent4" accent5="accent5" accent6="accent6" hlink="hlink" folHlink="folHlink"/>
  <p:sldLayoutIdLst>
    <p:sldLayoutId id="2147487062" r:id="rId1"/>
    <p:sldLayoutId id="2147487063" r:id="rId2"/>
    <p:sldLayoutId id="2147487064" r:id="rId3"/>
    <p:sldLayoutId id="2147487065" r:id="rId4"/>
    <p:sldLayoutId id="2147487066" r:id="rId5"/>
    <p:sldLayoutId id="2147487067" r:id="rId6"/>
    <p:sldLayoutId id="2147487068" r:id="rId7"/>
    <p:sldLayoutId id="2147487069" r:id="rId8"/>
    <p:sldLayoutId id="2147487070" r:id="rId9"/>
    <p:sldLayoutId id="2147487071" r:id="rId10"/>
    <p:sldLayoutId id="2147487072" r:id="rId11"/>
    <p:sldLayoutId id="2147487073" r:id="rId12"/>
    <p:sldLayoutId id="2147487074" r:id="rId13"/>
    <p:sldLayoutId id="2147487075" r:id="rId14"/>
    <p:sldLayoutId id="2147487076" r:id="rId15"/>
    <p:sldLayoutId id="2147487077" r:id="rId16"/>
  </p:sldLayoutIdLst>
  <p:transition>
    <p:wipe dir="r"/>
  </p:transition>
  <p:timing>
    <p:tnLst>
      <p:par>
        <p:cTn id="1" dur="indefinite" restart="never" nodeType="tmRoot"/>
      </p:par>
    </p:tnLst>
  </p:timing>
  <p:hf sldNum="0" hdr="0" ftr="0"/>
  <p:txStyles>
    <p:titleStyle>
      <a:lvl1pPr algn="ctr" defTabSz="455613" rtl="0" eaLnBrk="0" fontAlgn="base" hangingPunct="0">
        <a:lnSpc>
          <a:spcPts val="3500"/>
        </a:lnSpc>
        <a:spcBef>
          <a:spcPct val="0"/>
        </a:spcBef>
        <a:spcAft>
          <a:spcPct val="0"/>
        </a:spcAft>
        <a:defRPr sz="4400" b="1" kern="1200">
          <a:ln w="9000" cmpd="sng">
            <a:solidFill>
              <a:schemeClr val="accent4">
                <a:shade val="50000"/>
                <a:satMod val="120000"/>
              </a:schemeClr>
            </a:solidFill>
            <a:prstDash val="solid"/>
          </a:ln>
          <a:solidFill>
            <a:schemeClr val="accent1"/>
          </a:solidFill>
          <a:latin typeface="+mj-lt"/>
          <a:ea typeface="ＭＳ Ｐゴシック" pitchFamily="34" charset="-128"/>
          <a:cs typeface="ＭＳ Ｐゴシック" charset="-128"/>
        </a:defRPr>
      </a:lvl1pPr>
      <a:lvl2pPr algn="ctr" defTabSz="455613" rtl="0" eaLnBrk="0" fontAlgn="base" hangingPunct="0">
        <a:lnSpc>
          <a:spcPts val="3500"/>
        </a:lnSpc>
        <a:spcBef>
          <a:spcPct val="0"/>
        </a:spcBef>
        <a:spcAft>
          <a:spcPct val="0"/>
        </a:spcAft>
        <a:defRPr sz="4400" b="1">
          <a:solidFill>
            <a:schemeClr val="accent1"/>
          </a:solidFill>
          <a:latin typeface="Calibri" charset="0"/>
          <a:ea typeface="ＭＳ Ｐゴシック" pitchFamily="34" charset="-128"/>
          <a:cs typeface="ＭＳ Ｐゴシック" charset="-128"/>
        </a:defRPr>
      </a:lvl2pPr>
      <a:lvl3pPr algn="ctr" defTabSz="455613" rtl="0" eaLnBrk="0" fontAlgn="base" hangingPunct="0">
        <a:lnSpc>
          <a:spcPts val="3500"/>
        </a:lnSpc>
        <a:spcBef>
          <a:spcPct val="0"/>
        </a:spcBef>
        <a:spcAft>
          <a:spcPct val="0"/>
        </a:spcAft>
        <a:defRPr sz="4400" b="1">
          <a:solidFill>
            <a:schemeClr val="accent1"/>
          </a:solidFill>
          <a:latin typeface="Calibri" charset="0"/>
          <a:ea typeface="ＭＳ Ｐゴシック" pitchFamily="34" charset="-128"/>
          <a:cs typeface="ＭＳ Ｐゴシック" charset="-128"/>
        </a:defRPr>
      </a:lvl3pPr>
      <a:lvl4pPr algn="ctr" defTabSz="455613" rtl="0" eaLnBrk="0" fontAlgn="base" hangingPunct="0">
        <a:lnSpc>
          <a:spcPts val="3500"/>
        </a:lnSpc>
        <a:spcBef>
          <a:spcPct val="0"/>
        </a:spcBef>
        <a:spcAft>
          <a:spcPct val="0"/>
        </a:spcAft>
        <a:defRPr sz="4400" b="1">
          <a:solidFill>
            <a:schemeClr val="accent1"/>
          </a:solidFill>
          <a:latin typeface="Calibri" charset="0"/>
          <a:ea typeface="ＭＳ Ｐゴシック" pitchFamily="34" charset="-128"/>
          <a:cs typeface="ＭＳ Ｐゴシック" charset="-128"/>
        </a:defRPr>
      </a:lvl4pPr>
      <a:lvl5pPr algn="ctr" defTabSz="455613" rtl="0" eaLnBrk="0" fontAlgn="base" hangingPunct="0">
        <a:lnSpc>
          <a:spcPts val="3500"/>
        </a:lnSpc>
        <a:spcBef>
          <a:spcPct val="0"/>
        </a:spcBef>
        <a:spcAft>
          <a:spcPct val="0"/>
        </a:spcAft>
        <a:defRPr sz="4400" b="1">
          <a:solidFill>
            <a:schemeClr val="accent1"/>
          </a:solidFill>
          <a:latin typeface="Calibri" charset="0"/>
          <a:ea typeface="ＭＳ Ｐゴシック" pitchFamily="34" charset="-128"/>
          <a:cs typeface="ＭＳ Ｐゴシック" charset="-128"/>
        </a:defRPr>
      </a:lvl5pPr>
      <a:lvl6pPr marL="457173" algn="ctr" defTabSz="457173" rtl="0" eaLnBrk="1" fontAlgn="base" hangingPunct="1">
        <a:lnSpc>
          <a:spcPts val="3500"/>
        </a:lnSpc>
        <a:spcBef>
          <a:spcPct val="0"/>
        </a:spcBef>
        <a:spcAft>
          <a:spcPct val="0"/>
        </a:spcAft>
        <a:defRPr sz="4400" b="1">
          <a:solidFill>
            <a:schemeClr val="accent1"/>
          </a:solidFill>
          <a:latin typeface="Calibri" charset="0"/>
          <a:ea typeface="ＭＳ Ｐゴシック" charset="-128"/>
          <a:cs typeface="ＭＳ Ｐゴシック" charset="-128"/>
        </a:defRPr>
      </a:lvl6pPr>
      <a:lvl7pPr marL="914346" algn="ctr" defTabSz="457173" rtl="0" eaLnBrk="1" fontAlgn="base" hangingPunct="1">
        <a:lnSpc>
          <a:spcPts val="3500"/>
        </a:lnSpc>
        <a:spcBef>
          <a:spcPct val="0"/>
        </a:spcBef>
        <a:spcAft>
          <a:spcPct val="0"/>
        </a:spcAft>
        <a:defRPr sz="4400" b="1">
          <a:solidFill>
            <a:schemeClr val="accent1"/>
          </a:solidFill>
          <a:latin typeface="Calibri" charset="0"/>
          <a:ea typeface="ＭＳ Ｐゴシック" charset="-128"/>
          <a:cs typeface="ＭＳ Ｐゴシック" charset="-128"/>
        </a:defRPr>
      </a:lvl7pPr>
      <a:lvl8pPr marL="1371519" algn="ctr" defTabSz="457173" rtl="0" eaLnBrk="1" fontAlgn="base" hangingPunct="1">
        <a:lnSpc>
          <a:spcPts val="3500"/>
        </a:lnSpc>
        <a:spcBef>
          <a:spcPct val="0"/>
        </a:spcBef>
        <a:spcAft>
          <a:spcPct val="0"/>
        </a:spcAft>
        <a:defRPr sz="4400" b="1">
          <a:solidFill>
            <a:schemeClr val="accent1"/>
          </a:solidFill>
          <a:latin typeface="Calibri" charset="0"/>
          <a:ea typeface="ＭＳ Ｐゴシック" charset="-128"/>
          <a:cs typeface="ＭＳ Ｐゴシック" charset="-128"/>
        </a:defRPr>
      </a:lvl8pPr>
      <a:lvl9pPr marL="1828692" algn="ctr" defTabSz="457173" rtl="0" eaLnBrk="1" fontAlgn="base" hangingPunct="1">
        <a:lnSpc>
          <a:spcPts val="3500"/>
        </a:lnSpc>
        <a:spcBef>
          <a:spcPct val="0"/>
        </a:spcBef>
        <a:spcAft>
          <a:spcPct val="0"/>
        </a:spcAft>
        <a:defRPr sz="4400" b="1">
          <a:solidFill>
            <a:schemeClr val="accent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rgbClr val="00808B"/>
          </a:solidFill>
          <a:latin typeface="+mn-lt"/>
          <a:ea typeface="ＭＳ Ｐゴシック" pitchFamily="34"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rgbClr val="00808B"/>
          </a:solidFill>
          <a:latin typeface="+mn-lt"/>
          <a:ea typeface="ＭＳ Ｐゴシック" pitchFamily="34" charset="-128"/>
          <a:cs typeface="ＭＳ Ｐゴシック"/>
        </a:defRPr>
      </a:lvl2pPr>
      <a:lvl3pPr marL="1141413" indent="-227013" algn="l" defTabSz="455613" rtl="0" eaLnBrk="0" fontAlgn="base" hangingPunct="0">
        <a:spcBef>
          <a:spcPct val="20000"/>
        </a:spcBef>
        <a:spcAft>
          <a:spcPct val="0"/>
        </a:spcAft>
        <a:buFont typeface="Arial" pitchFamily="34" charset="0"/>
        <a:buChar char="•"/>
        <a:defRPr sz="2400" kern="1200">
          <a:solidFill>
            <a:srgbClr val="00808B"/>
          </a:solidFill>
          <a:latin typeface="+mn-lt"/>
          <a:ea typeface="ＭＳ Ｐゴシック" pitchFamily="34" charset="-128"/>
          <a:cs typeface="ＭＳ Ｐゴシック"/>
        </a:defRPr>
      </a:lvl3pPr>
      <a:lvl4pPr marL="1598613" indent="-227013" algn="l" defTabSz="455613" rtl="0" eaLnBrk="0" fontAlgn="base" hangingPunct="0">
        <a:spcBef>
          <a:spcPct val="20000"/>
        </a:spcBef>
        <a:spcAft>
          <a:spcPct val="0"/>
        </a:spcAft>
        <a:buFont typeface="Arial" pitchFamily="34" charset="0"/>
        <a:buChar char="•"/>
        <a:defRPr sz="2000" kern="1200">
          <a:solidFill>
            <a:srgbClr val="00808B"/>
          </a:solidFill>
          <a:latin typeface="+mn-lt"/>
          <a:ea typeface="ＭＳ Ｐゴシック" pitchFamily="34" charset="-128"/>
          <a:cs typeface="ＭＳ Ｐゴシック"/>
        </a:defRPr>
      </a:lvl4pPr>
      <a:lvl5pPr marL="2055813" indent="-227013" algn="l" defTabSz="455613" rtl="0" eaLnBrk="0" fontAlgn="base" hangingPunct="0">
        <a:spcBef>
          <a:spcPct val="20000"/>
        </a:spcBef>
        <a:spcAft>
          <a:spcPct val="0"/>
        </a:spcAft>
        <a:buFont typeface="Arial" pitchFamily="34" charset="0"/>
        <a:buChar char="•"/>
        <a:defRPr sz="2000" kern="1200">
          <a:solidFill>
            <a:srgbClr val="00808B"/>
          </a:solidFill>
          <a:latin typeface="+mn-lt"/>
          <a:ea typeface="ＭＳ Ｐゴシック" pitchFamily="34" charset="-128"/>
          <a:cs typeface="ＭＳ Ｐゴシック"/>
        </a:defRPr>
      </a:lvl5pPr>
      <a:lvl6pPr marL="2514450" indent="-228586" algn="l" defTabSz="457173" rtl="0" eaLnBrk="1" latinLnBrk="0" hangingPunct="1">
        <a:spcBef>
          <a:spcPct val="20000"/>
        </a:spcBef>
        <a:buFont typeface="Arial"/>
        <a:buChar char="•"/>
        <a:defRPr sz="2000" kern="1200">
          <a:solidFill>
            <a:schemeClr val="tx1"/>
          </a:solidFill>
          <a:latin typeface="+mn-lt"/>
          <a:ea typeface="+mn-ea"/>
          <a:cs typeface="+mn-cs"/>
        </a:defRPr>
      </a:lvl6pPr>
      <a:lvl7pPr marL="2971623" indent="-228586" algn="l" defTabSz="457173" rtl="0" eaLnBrk="1" latinLnBrk="0" hangingPunct="1">
        <a:spcBef>
          <a:spcPct val="20000"/>
        </a:spcBef>
        <a:buFont typeface="Arial"/>
        <a:buChar char="•"/>
        <a:defRPr sz="2000" kern="1200">
          <a:solidFill>
            <a:schemeClr val="tx1"/>
          </a:solidFill>
          <a:latin typeface="+mn-lt"/>
          <a:ea typeface="+mn-ea"/>
          <a:cs typeface="+mn-cs"/>
        </a:defRPr>
      </a:lvl7pPr>
      <a:lvl8pPr marL="3428794" indent="-228586" algn="l" defTabSz="457173" rtl="0" eaLnBrk="1" latinLnBrk="0" hangingPunct="1">
        <a:spcBef>
          <a:spcPct val="20000"/>
        </a:spcBef>
        <a:buFont typeface="Arial"/>
        <a:buChar char="•"/>
        <a:defRPr sz="2000" kern="1200">
          <a:solidFill>
            <a:schemeClr val="tx1"/>
          </a:solidFill>
          <a:latin typeface="+mn-lt"/>
          <a:ea typeface="+mn-ea"/>
          <a:cs typeface="+mn-cs"/>
        </a:defRPr>
      </a:lvl8pPr>
      <a:lvl9pPr marL="3885966" indent="-228586" algn="l" defTabSz="45717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6" algn="l" defTabSz="457173" rtl="0" eaLnBrk="1" latinLnBrk="0" hangingPunct="1">
        <a:defRPr sz="1800" kern="1200">
          <a:solidFill>
            <a:schemeClr val="tx1"/>
          </a:solidFill>
          <a:latin typeface="+mn-lt"/>
          <a:ea typeface="+mn-ea"/>
          <a:cs typeface="+mn-cs"/>
        </a:defRPr>
      </a:lvl3pPr>
      <a:lvl4pPr marL="1371519" algn="l" defTabSz="457173" rtl="0" eaLnBrk="1" latinLnBrk="0" hangingPunct="1">
        <a:defRPr sz="1800" kern="1200">
          <a:solidFill>
            <a:schemeClr val="tx1"/>
          </a:solidFill>
          <a:latin typeface="+mn-lt"/>
          <a:ea typeface="+mn-ea"/>
          <a:cs typeface="+mn-cs"/>
        </a:defRPr>
      </a:lvl4pPr>
      <a:lvl5pPr marL="1828692" algn="l" defTabSz="457173" rtl="0" eaLnBrk="1" latinLnBrk="0" hangingPunct="1">
        <a:defRPr sz="1800" kern="1200">
          <a:solidFill>
            <a:schemeClr val="tx1"/>
          </a:solidFill>
          <a:latin typeface="+mn-lt"/>
          <a:ea typeface="+mn-ea"/>
          <a:cs typeface="+mn-cs"/>
        </a:defRPr>
      </a:lvl5pPr>
      <a:lvl6pPr marL="2285865" algn="l" defTabSz="457173" rtl="0" eaLnBrk="1" latinLnBrk="0" hangingPunct="1">
        <a:defRPr sz="1800" kern="1200">
          <a:solidFill>
            <a:schemeClr val="tx1"/>
          </a:solidFill>
          <a:latin typeface="+mn-lt"/>
          <a:ea typeface="+mn-ea"/>
          <a:cs typeface="+mn-cs"/>
        </a:defRPr>
      </a:lvl6pPr>
      <a:lvl7pPr marL="2743038" algn="l" defTabSz="457173" rtl="0" eaLnBrk="1" latinLnBrk="0" hangingPunct="1">
        <a:defRPr sz="1800" kern="1200">
          <a:solidFill>
            <a:schemeClr val="tx1"/>
          </a:solidFill>
          <a:latin typeface="+mn-lt"/>
          <a:ea typeface="+mn-ea"/>
          <a:cs typeface="+mn-cs"/>
        </a:defRPr>
      </a:lvl7pPr>
      <a:lvl8pPr marL="3200208" algn="l" defTabSz="457173" rtl="0" eaLnBrk="1" latinLnBrk="0" hangingPunct="1">
        <a:defRPr sz="1800" kern="1200">
          <a:solidFill>
            <a:schemeClr val="tx1"/>
          </a:solidFill>
          <a:latin typeface="+mn-lt"/>
          <a:ea typeface="+mn-ea"/>
          <a:cs typeface="+mn-cs"/>
        </a:defRPr>
      </a:lvl8pPr>
      <a:lvl9pPr marL="3657380" algn="l" defTabSz="45717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E3A17D-C8A1-4513-AD7D-A7F1CC05BE08}" type="datetimeFigureOut">
              <a:rPr lang="en-US" smtClean="0">
                <a:solidFill>
                  <a:prstClr val="black">
                    <a:tint val="75000"/>
                  </a:prstClr>
                </a:solidFill>
                <a:latin typeface="Calibri"/>
                <a:cs typeface="+mn-cs"/>
              </a:rPr>
              <a:pPr fontAlgn="auto">
                <a:spcBef>
                  <a:spcPts val="0"/>
                </a:spcBef>
                <a:spcAft>
                  <a:spcPts val="0"/>
                </a:spcAft>
              </a:pPr>
              <a:t>3/20/18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F2F1903-EBF9-47D5-969B-D635ECE8A0F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052589829"/>
      </p:ext>
    </p:extLst>
  </p:cSld>
  <p:clrMap bg1="lt1" tx1="dk1" bg2="lt2" tx2="dk2" accent1="accent1" accent2="accent2" accent3="accent3" accent4="accent4" accent5="accent5" accent6="accent6" hlink="hlink" folHlink="folHlink"/>
  <p:sldLayoutIdLst>
    <p:sldLayoutId id="2147487122" r:id="rId1"/>
    <p:sldLayoutId id="2147487123" r:id="rId2"/>
    <p:sldLayoutId id="2147487124" r:id="rId3"/>
    <p:sldLayoutId id="2147487125" r:id="rId4"/>
    <p:sldLayoutId id="2147487126" r:id="rId5"/>
    <p:sldLayoutId id="2147487127" r:id="rId6"/>
    <p:sldLayoutId id="2147487128" r:id="rId7"/>
    <p:sldLayoutId id="2147487129" r:id="rId8"/>
    <p:sldLayoutId id="2147487130" r:id="rId9"/>
    <p:sldLayoutId id="2147487131" r:id="rId10"/>
    <p:sldLayoutId id="21474871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16"/>
          <p:cNvSpPr txBox="1">
            <a:spLocks noChangeArrowheads="1"/>
          </p:cNvSpPr>
          <p:nvPr/>
        </p:nvSpPr>
        <p:spPr bwMode="auto">
          <a:xfrm>
            <a:off x="0" y="6488113"/>
            <a:ext cx="9144000" cy="369887"/>
          </a:xfrm>
          <a:prstGeom prst="rect">
            <a:avLst/>
          </a:prstGeom>
          <a:gradFill rotWithShape="1">
            <a:gsLst>
              <a:gs pos="0">
                <a:srgbClr val="90F1F1"/>
              </a:gs>
              <a:gs pos="25000">
                <a:srgbClr val="90F1F1"/>
              </a:gs>
              <a:gs pos="50000">
                <a:srgbClr val="BCF5F5"/>
              </a:gs>
              <a:gs pos="100000">
                <a:srgbClr val="DFF9F9"/>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dirty="0" smtClean="0">
              <a:solidFill>
                <a:prstClr val="black"/>
              </a:solidFill>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alibri"/>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alibri"/>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b="1">
                <a:solidFill>
                  <a:schemeClr val="tx2">
                    <a:shade val="90000"/>
                  </a:schemeClr>
                </a:solidFill>
                <a:latin typeface="+mn-lt"/>
                <a:cs typeface="+mn-cs"/>
              </a:defRPr>
            </a:lvl1pPr>
          </a:lstStyle>
          <a:p>
            <a:pPr>
              <a:defRPr/>
            </a:pPr>
            <a:fld id="{1DDD4B41-B2A4-4468-B0FF-26AEDE76216C}" type="datetime1">
              <a:rPr lang="en-US">
                <a:solidFill>
                  <a:srgbClr val="04617B">
                    <a:shade val="90000"/>
                  </a:srgbClr>
                </a:solidFill>
              </a:rPr>
              <a:pPr>
                <a:defRPr/>
              </a:pPr>
              <a:t>3/20/18</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fontAlgn="auto" latinLnBrk="0" hangingPunct="1">
              <a:spcBef>
                <a:spcPts val="0"/>
              </a:spcBef>
              <a:spcAft>
                <a:spcPts val="0"/>
              </a:spcAft>
              <a:defRPr kumimoji="0" sz="1200" b="1">
                <a:solidFill>
                  <a:schemeClr val="tx2">
                    <a:shade val="90000"/>
                  </a:schemeClr>
                </a:solidFill>
                <a:latin typeface="+mn-lt"/>
                <a:cs typeface="+mn-cs"/>
              </a:defRPr>
            </a:lvl1pPr>
          </a:lstStyle>
          <a:p>
            <a:pPr>
              <a:defRPr/>
            </a:pPr>
            <a:r>
              <a:rPr lang="en-US" dirty="0">
                <a:solidFill>
                  <a:srgbClr val="04617B">
                    <a:shade val="90000"/>
                  </a:srgbClr>
                </a:solidFill>
              </a:rPr>
              <a:t>Air Resources Laboratory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b="1">
                <a:solidFill>
                  <a:schemeClr val="tx2">
                    <a:shade val="90000"/>
                  </a:schemeClr>
                </a:solidFill>
                <a:latin typeface="+mn-lt"/>
                <a:cs typeface="+mn-cs"/>
              </a:defRPr>
            </a:lvl1pPr>
          </a:lstStyle>
          <a:p>
            <a:pPr>
              <a:defRPr/>
            </a:pPr>
            <a:fld id="{96118888-A565-4E86-B760-5FA414C36CE3}" type="slidenum">
              <a:rPr lang="en-US">
                <a:solidFill>
                  <a:srgbClr val="04617B">
                    <a:shade val="90000"/>
                  </a:srgbClr>
                </a:solidFill>
              </a:rPr>
              <a:pPr>
                <a:defRPr/>
              </a:pPr>
              <a:t>‹#›</a:t>
            </a:fld>
            <a:endParaRPr lang="en-US" dirty="0">
              <a:solidFill>
                <a:srgbClr val="04617B">
                  <a:shade val="90000"/>
                </a:srgbClr>
              </a:solidFill>
            </a:endParaRPr>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alibri"/>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alibri"/>
              </a:endParaRPr>
            </a:p>
          </p:txBody>
        </p:sp>
      </p:grpSp>
      <p:pic>
        <p:nvPicPr>
          <p:cNvPr id="1033" name="Picture 7" descr="NOA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76200"/>
            <a:ext cx="762000" cy="762000"/>
          </a:xfrm>
          <a:prstGeom prst="rect">
            <a:avLst/>
          </a:prstGeom>
          <a:noFill/>
          <a:ln>
            <a:noFill/>
          </a:ln>
          <a:effectLst>
            <a:outerShdw dist="45791" dir="2021404" algn="ctr" rotWithShape="0">
              <a:srgbClr val="00006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8"/>
          <p:cNvSpPr>
            <a:spLocks noGrp="1"/>
          </p:cNvSpPr>
          <p:nvPr>
            <p:ph type="title"/>
          </p:nvPr>
        </p:nvSpPr>
        <p:spPr bwMode="auto">
          <a:xfrm>
            <a:off x="1447800" y="251460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730735436"/>
      </p:ext>
    </p:extLst>
  </p:cSld>
  <p:clrMap bg1="lt1" tx1="dk1" bg2="lt2" tx2="dk2" accent1="accent1" accent2="accent2" accent3="accent3" accent4="accent4" accent5="accent5" accent6="accent6" hlink="hlink" folHlink="folHlink"/>
  <p:sldLayoutIdLst>
    <p:sldLayoutId id="2147487151" r:id="rId1"/>
    <p:sldLayoutId id="2147487152" r:id="rId2"/>
    <p:sldLayoutId id="2147487153" r:id="rId3"/>
    <p:sldLayoutId id="2147487154" r:id="rId4"/>
    <p:sldLayoutId id="2147487155" r:id="rId5"/>
    <p:sldLayoutId id="2147487156" r:id="rId6"/>
    <p:sldLayoutId id="2147487157" r:id="rId7"/>
    <p:sldLayoutId id="2147487158" r:id="rId8"/>
    <p:sldLayoutId id="2147487159" r:id="rId9"/>
    <p:sldLayoutId id="2147487160" r:id="rId10"/>
    <p:sldLayoutId id="2147487162" r:id="rId11"/>
  </p:sldLayoutIdLst>
  <p:hf hd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4DEFF"/>
            </a:gs>
            <a:gs pos="82001">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4299647" y="5334000"/>
            <a:ext cx="4800600" cy="8659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fontAlgn="auto">
              <a:spcAft>
                <a:spcPts val="0"/>
              </a:spcAft>
              <a:buFont typeface="Arial" charset="0"/>
              <a:buNone/>
              <a:defRPr/>
            </a:pPr>
            <a:endParaRPr lang="en-US" sz="1800" dirty="0" smtClean="0">
              <a:solidFill>
                <a:srgbClr val="7030A0"/>
              </a:solidFill>
              <a:latin typeface="Arial Rounded MT Bold" pitchFamily="34" charset="0"/>
            </a:endParaRPr>
          </a:p>
          <a:p>
            <a:pPr fontAlgn="auto">
              <a:spcAft>
                <a:spcPts val="0"/>
              </a:spcAft>
              <a:buFont typeface="Arial" charset="0"/>
              <a:buNone/>
              <a:defRPr/>
            </a:pPr>
            <a:r>
              <a:rPr lang="en-US" sz="1800" dirty="0" smtClean="0">
                <a:solidFill>
                  <a:srgbClr val="7030A0"/>
                </a:solidFill>
                <a:latin typeface="Arial Rounded MT Bold" pitchFamily="34" charset="0"/>
              </a:rPr>
              <a:t>GSRN Task Team Co-Chairs – Howard Diamond (NOAA </a:t>
            </a:r>
            <a:r>
              <a:rPr lang="mr-IN" sz="1800" dirty="0" smtClean="0">
                <a:solidFill>
                  <a:srgbClr val="7030A0"/>
                </a:solidFill>
                <a:latin typeface="Arial Rounded MT Bold" pitchFamily="34" charset="0"/>
              </a:rPr>
              <a:t>–</a:t>
            </a:r>
            <a:r>
              <a:rPr lang="en-US" sz="1800" dirty="0" smtClean="0">
                <a:solidFill>
                  <a:srgbClr val="7030A0"/>
                </a:solidFill>
                <a:latin typeface="Arial Rounded MT Bold" pitchFamily="34" charset="0"/>
              </a:rPr>
              <a:t> USA) and Nigel Tapper,</a:t>
            </a:r>
          </a:p>
          <a:p>
            <a:pPr fontAlgn="auto">
              <a:spcAft>
                <a:spcPts val="0"/>
              </a:spcAft>
              <a:buFont typeface="Arial" charset="0"/>
              <a:buNone/>
              <a:defRPr/>
            </a:pPr>
            <a:r>
              <a:rPr lang="en-US" sz="1800" dirty="0" smtClean="0">
                <a:solidFill>
                  <a:srgbClr val="7030A0"/>
                </a:solidFill>
                <a:latin typeface="Arial Rounded MT Bold" pitchFamily="34" charset="0"/>
              </a:rPr>
              <a:t>(Monash University, Australia)</a:t>
            </a:r>
            <a:endParaRPr lang="en-US" sz="1800" dirty="0">
              <a:solidFill>
                <a:srgbClr val="7030A0"/>
              </a:solidFill>
              <a:latin typeface="Arial Rounded MT Bold" pitchFamily="34" charset="0"/>
            </a:endParaRPr>
          </a:p>
          <a:p>
            <a:pPr fontAlgn="auto">
              <a:spcAft>
                <a:spcPts val="0"/>
              </a:spcAft>
              <a:buFont typeface="Arial" charset="0"/>
              <a:buNone/>
              <a:defRPr/>
            </a:pPr>
            <a:endParaRPr sz="1800" dirty="0">
              <a:solidFill>
                <a:srgbClr val="7030A0"/>
              </a:solidFill>
              <a:latin typeface="Arial Rounded MT Bold" pitchFamily="34" charset="0"/>
            </a:endParaRPr>
          </a:p>
        </p:txBody>
      </p:sp>
      <p:sp>
        <p:nvSpPr>
          <p:cNvPr id="8" name="Title 1"/>
          <p:cNvSpPr txBox="1">
            <a:spLocks/>
          </p:cNvSpPr>
          <p:nvPr/>
        </p:nvSpPr>
        <p:spPr bwMode="auto">
          <a:xfrm>
            <a:off x="-43754" y="381000"/>
            <a:ext cx="91440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2400" b="1" dirty="0" smtClean="0">
                <a:solidFill>
                  <a:srgbClr val="7030A0"/>
                </a:solidFill>
                <a:latin typeface="Arial Rounded MT Bold" pitchFamily="34" charset="0"/>
                <a:ea typeface="DotumChe" pitchFamily="49" charset="-127"/>
                <a:cs typeface="Aharoni" pitchFamily="2" charset="-79"/>
              </a:rPr>
              <a:t>GCOS Surface Reference Network (GSRN) Task Team Brief Report to the TOPC-20 Meeting </a:t>
            </a:r>
          </a:p>
          <a:p>
            <a:pPr fontAlgn="auto">
              <a:spcAft>
                <a:spcPts val="0"/>
              </a:spcAft>
              <a:defRPr/>
            </a:pPr>
            <a:r>
              <a:rPr lang="en-US" sz="2400" b="1" dirty="0" smtClean="0">
                <a:solidFill>
                  <a:srgbClr val="7030A0"/>
                </a:solidFill>
                <a:latin typeface="Arial Rounded MT Bold" pitchFamily="34" charset="0"/>
                <a:ea typeface="DotumChe" pitchFamily="49" charset="-127"/>
                <a:cs typeface="Aharoni" pitchFamily="2" charset="-79"/>
              </a:rPr>
              <a:t>21-March-2018; Geneva, Switzerland</a:t>
            </a:r>
            <a:endParaRPr lang="en-US" sz="2400" b="1" dirty="0">
              <a:solidFill>
                <a:srgbClr val="7030A0"/>
              </a:solidFill>
              <a:latin typeface="Arial Rounded MT Bold" pitchFamily="34" charset="0"/>
              <a:ea typeface="DotumChe" pitchFamily="49" charset="-127"/>
              <a:cs typeface="Aharoni" pitchFamily="2" charset="-79"/>
            </a:endParaRPr>
          </a:p>
          <a:p>
            <a:pPr fontAlgn="auto">
              <a:spcAft>
                <a:spcPts val="0"/>
              </a:spcAft>
              <a:defRPr/>
            </a:pPr>
            <a:endParaRPr lang="en-US" sz="2400" b="1" dirty="0">
              <a:solidFill>
                <a:srgbClr val="7030A0"/>
              </a:solidFill>
              <a:latin typeface="Arial Rounded MT Bold" pitchFamily="34" charset="0"/>
              <a:ea typeface="DotumChe" pitchFamily="49" charset="-127"/>
              <a:cs typeface="Aharoni" pitchFamily="2" charset="-79"/>
            </a:endParaRPr>
          </a:p>
        </p:txBody>
      </p:sp>
      <p:sp>
        <p:nvSpPr>
          <p:cNvPr id="3" name="TextBox 2"/>
          <p:cNvSpPr txBox="1"/>
          <p:nvPr/>
        </p:nvSpPr>
        <p:spPr>
          <a:xfrm>
            <a:off x="0" y="4261217"/>
            <a:ext cx="4114800" cy="338554"/>
          </a:xfrm>
          <a:prstGeom prst="rect">
            <a:avLst/>
          </a:prstGeom>
          <a:gradFill flip="none" rotWithShape="1">
            <a:gsLst>
              <a:gs pos="24000">
                <a:srgbClr val="A4DDFA"/>
              </a:gs>
              <a:gs pos="100000">
                <a:srgbClr val="7FCCEB"/>
              </a:gs>
            </a:gsLst>
            <a:lin ang="4680000" scaled="0"/>
            <a:tileRect/>
          </a:gradFill>
          <a:ln>
            <a:headEnd type="none" w="med" len="med"/>
            <a:tailEnd type="none" w="med" len="med"/>
          </a:ln>
          <a:effectLst>
            <a:outerShdw blurRad="63500" dist="38100" dir="366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R="0" algn="ctr" fontAlgn="auto">
              <a:lnSpc>
                <a:spcPct val="100000"/>
              </a:lnSpc>
              <a:spcBef>
                <a:spcPct val="20000"/>
              </a:spcBef>
              <a:spcAft>
                <a:spcPts val="0"/>
              </a:spcAft>
              <a:buClrTx/>
              <a:buSzTx/>
              <a:tabLst/>
            </a:pPr>
            <a:r>
              <a:rPr lang="en-US" sz="1600" b="1" dirty="0" smtClean="0">
                <a:solidFill>
                  <a:srgbClr val="00818D"/>
                </a:solidFill>
                <a:latin typeface="Calibri" pitchFamily="34" charset="0"/>
              </a:rPr>
              <a:t>USCRN Station in Denali National Park Alaska</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420" y="1024270"/>
            <a:ext cx="4577652" cy="299982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 y="4574991"/>
            <a:ext cx="4105940" cy="2245435"/>
          </a:xfrm>
          <a:prstGeom prst="rect">
            <a:avLst/>
          </a:prstGeom>
        </p:spPr>
      </p:pic>
      <p:sp>
        <p:nvSpPr>
          <p:cNvPr id="2" name="TextBox 1"/>
          <p:cNvSpPr txBox="1"/>
          <p:nvPr/>
        </p:nvSpPr>
        <p:spPr>
          <a:xfrm>
            <a:off x="2468526" y="1024270"/>
            <a:ext cx="4267200" cy="584775"/>
          </a:xfrm>
          <a:prstGeom prst="rect">
            <a:avLst/>
          </a:prstGeom>
          <a:gradFill flip="none" rotWithShape="1">
            <a:gsLst>
              <a:gs pos="24000">
                <a:srgbClr val="A4DDFA"/>
              </a:gs>
              <a:gs pos="100000">
                <a:srgbClr val="7FCCEB"/>
              </a:gs>
            </a:gsLst>
            <a:lin ang="4680000" scaled="0"/>
            <a:tileRect/>
          </a:gradFill>
          <a:ln>
            <a:headEnd type="none" w="med" len="med"/>
            <a:tailEnd type="none" w="med" len="med"/>
          </a:ln>
          <a:effectLst>
            <a:outerShdw blurRad="63500" dist="38100" dir="366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R="0" algn="ctr" fontAlgn="auto">
              <a:lnSpc>
                <a:spcPct val="100000"/>
              </a:lnSpc>
              <a:spcBef>
                <a:spcPct val="20000"/>
              </a:spcBef>
              <a:spcAft>
                <a:spcPts val="0"/>
              </a:spcAft>
              <a:buClrTx/>
              <a:buSzTx/>
              <a:tabLst/>
            </a:pPr>
            <a:r>
              <a:rPr lang="en-US" sz="1600" b="1" dirty="0" smtClean="0">
                <a:solidFill>
                  <a:srgbClr val="00818D"/>
                </a:solidFill>
                <a:latin typeface="Calibri" pitchFamily="34" charset="0"/>
              </a:rPr>
              <a:t>GSRN TT Initial Meeting from 1-3 Nov 2017; </a:t>
            </a:r>
            <a:r>
              <a:rPr lang="en-US" sz="1600" b="1" dirty="0" err="1" smtClean="0">
                <a:solidFill>
                  <a:srgbClr val="00818D"/>
                </a:solidFill>
                <a:latin typeface="Calibri" pitchFamily="34" charset="0"/>
              </a:rPr>
              <a:t>Maynooth</a:t>
            </a:r>
            <a:r>
              <a:rPr lang="en-US" sz="1600" b="1" dirty="0" smtClean="0">
                <a:solidFill>
                  <a:srgbClr val="00818D"/>
                </a:solidFill>
                <a:latin typeface="Calibri" pitchFamily="34" charset="0"/>
              </a:rPr>
              <a:t> University</a:t>
            </a:r>
            <a:r>
              <a:rPr lang="en-US" sz="1600" b="1" dirty="0">
                <a:solidFill>
                  <a:srgbClr val="00818D"/>
                </a:solidFill>
                <a:latin typeface="Calibri" pitchFamily="34" charset="0"/>
              </a:rPr>
              <a:t>;</a:t>
            </a:r>
            <a:r>
              <a:rPr lang="en-US" sz="1600" b="1" dirty="0" smtClean="0">
                <a:solidFill>
                  <a:srgbClr val="00818D"/>
                </a:solidFill>
                <a:latin typeface="Calibri" pitchFamily="34" charset="0"/>
              </a:rPr>
              <a:t> Dublin, Ireland</a:t>
            </a:r>
          </a:p>
        </p:txBody>
      </p:sp>
    </p:spTree>
    <p:extLst>
      <p:ext uri="{BB962C8B-B14F-4D97-AF65-F5344CB8AC3E}">
        <p14:creationId xmlns:p14="http://schemas.microsoft.com/office/powerpoint/2010/main" val="354116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0" y="3810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533400" y="-46059"/>
            <a:ext cx="7848600" cy="584775"/>
          </a:xfrm>
          <a:prstGeom prst="rect">
            <a:avLst/>
          </a:prstGeom>
          <a:noFill/>
        </p:spPr>
        <p:txBody>
          <a:bodyPr wrap="square" rtlCol="0">
            <a:spAutoFit/>
          </a:bodyPr>
          <a:lstStyle/>
          <a:p>
            <a:pPr algn="ctr"/>
            <a:r>
              <a:rPr lang="en-US" sz="3200" b="1" dirty="0" smtClean="0">
                <a:solidFill>
                  <a:srgbClr val="7030A0"/>
                </a:solidFill>
                <a:latin typeface="Calibri"/>
              </a:rPr>
              <a:t>Summary</a:t>
            </a:r>
            <a:endParaRPr lang="en-US" sz="3200" b="1" dirty="0">
              <a:solidFill>
                <a:srgbClr val="7030A0"/>
              </a:solidFill>
              <a:latin typeface="Calibri"/>
            </a:endParaRPr>
          </a:p>
        </p:txBody>
      </p:sp>
      <p:sp>
        <p:nvSpPr>
          <p:cNvPr id="2" name="TextBox 1"/>
          <p:cNvSpPr txBox="1"/>
          <p:nvPr/>
        </p:nvSpPr>
        <p:spPr>
          <a:xfrm>
            <a:off x="5316" y="381000"/>
            <a:ext cx="9128050" cy="7294305"/>
          </a:xfrm>
          <a:prstGeom prst="rect">
            <a:avLst/>
          </a:prstGeom>
          <a:noFill/>
        </p:spPr>
        <p:txBody>
          <a:bodyPr wrap="square" rtlCol="0">
            <a:spAutoFit/>
          </a:bodyPr>
          <a:lstStyle/>
          <a:p>
            <a:pPr marL="285750" indent="-285750">
              <a:buFont typeface="Arial" panose="020B0604020202020204" pitchFamily="34" charset="0"/>
              <a:buChar char="•"/>
            </a:pPr>
            <a:r>
              <a:rPr lang="en-US" sz="1750" dirty="0" smtClean="0">
                <a:solidFill>
                  <a:prstClr val="black"/>
                </a:solidFill>
                <a:latin typeface="Calibri"/>
              </a:rPr>
              <a:t>First Task Team Meeting was a successful meeting of the minds with some basic agreements to requirements, design principles, diversity of areas observed, and ECVs.</a:t>
            </a:r>
          </a:p>
          <a:p>
            <a:pPr marL="285750" indent="-285750">
              <a:buFont typeface="Arial" panose="020B0604020202020204" pitchFamily="34" charset="0"/>
              <a:buChar char="•"/>
            </a:pPr>
            <a:endParaRPr lang="en-US" sz="1750" dirty="0" smtClean="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Builds on an initial whitepaper, now Thorne et al. (2018) accepted for publication that gives us a firm underlying scientific foundation.</a:t>
            </a: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Use existing reference observing systems (GRUAN and USCRN) as a model to begin from.</a:t>
            </a: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Draft a “GCOS-112-like” document to give the GSRN a firm technical foundation – this was successful for the GRUAN and we believe will serve a possible GSRN very well.  May also help to consider regular in-person meetings on an annual basis once we have that in hand.</a:t>
            </a: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A number of related near-term activities over the next year, to be reported out at APOC-24, will be undertaken.</a:t>
            </a: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This is not a small effort, nor is there any thought that this will be easy to do.  There are many obstacles in the way.</a:t>
            </a: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The job of this Task Team is to provide the documentation and work necessary to WMO members to decide if this is indeed something that the global climate community wants to take on.</a:t>
            </a: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r>
              <a:rPr lang="en-US" sz="1750" dirty="0" smtClean="0">
                <a:solidFill>
                  <a:prstClr val="black"/>
                </a:solidFill>
                <a:latin typeface="Calibri"/>
              </a:rPr>
              <a:t>The Task Team will do its best to deliver on the charter for the Task Team as laid out by the AOPC with a final deliverable by AOPC-25 in 2020. </a:t>
            </a:r>
            <a:endParaRPr lang="en-US" sz="1750" dirty="0">
              <a:solidFill>
                <a:prstClr val="black"/>
              </a:solidFill>
              <a:latin typeface="Calibri"/>
            </a:endParaRPr>
          </a:p>
          <a:p>
            <a:pPr marL="285750" indent="-285750">
              <a:buFont typeface="Arial" panose="020B0604020202020204" pitchFamily="34" charset="0"/>
              <a:buChar char="•"/>
            </a:pPr>
            <a:endParaRPr lang="en-US" sz="1750" dirty="0">
              <a:solidFill>
                <a:prstClr val="black"/>
              </a:solidFill>
              <a:latin typeface="Calibri"/>
            </a:endParaRPr>
          </a:p>
          <a:p>
            <a:pPr marL="285750" indent="-285750">
              <a:buFont typeface="Arial" panose="020B0604020202020204" pitchFamily="34" charset="0"/>
              <a:buChar char="•"/>
            </a:pPr>
            <a:endParaRPr lang="en-US" sz="1750" dirty="0">
              <a:solidFill>
                <a:prstClr val="black"/>
              </a:solidFill>
              <a:latin typeface="Calibri"/>
            </a:endParaRPr>
          </a:p>
        </p:txBody>
      </p:sp>
    </p:spTree>
    <p:extLst>
      <p:ext uri="{BB962C8B-B14F-4D97-AF65-F5344CB8AC3E}">
        <p14:creationId xmlns:p14="http://schemas.microsoft.com/office/powerpoint/2010/main" val="1861301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685800"/>
            <a:ext cx="9159874" cy="6001643"/>
          </a:xfrm>
          <a:prstGeom prst="rect">
            <a:avLst/>
          </a:prstGeom>
        </p:spPr>
        <p:txBody>
          <a:bodyPr wrap="square">
            <a:spAutoFit/>
          </a:bodyPr>
          <a:lstStyle/>
          <a:p>
            <a:pPr fontAlgn="auto">
              <a:spcBef>
                <a:spcPts val="0"/>
              </a:spcBef>
              <a:spcAft>
                <a:spcPts val="0"/>
              </a:spcAft>
            </a:pPr>
            <a:r>
              <a:rPr lang="en-US" sz="2400" b="1" dirty="0" smtClean="0">
                <a:solidFill>
                  <a:prstClr val="black"/>
                </a:solidFill>
                <a:latin typeface="Calibri"/>
                <a:cs typeface="+mn-cs"/>
              </a:rPr>
              <a:t>Background</a:t>
            </a:r>
            <a:endParaRPr lang="en-US" sz="2400" b="1" dirty="0">
              <a:solidFill>
                <a:prstClr val="black"/>
              </a:solidFill>
              <a:latin typeface="Calibri"/>
              <a:cs typeface="+mn-cs"/>
            </a:endParaRPr>
          </a:p>
          <a:p>
            <a:pPr marL="285750" indent="-285750" fontAlgn="auto">
              <a:spcBef>
                <a:spcPts val="0"/>
              </a:spcBef>
              <a:spcAft>
                <a:spcPts val="0"/>
              </a:spcAft>
              <a:buFont typeface="Arial" panose="020B0604020202020204" pitchFamily="34" charset="0"/>
              <a:buChar char="•"/>
            </a:pPr>
            <a:r>
              <a:rPr lang="en-US" sz="2400" dirty="0" smtClean="0">
                <a:solidFill>
                  <a:srgbClr val="000000"/>
                </a:solidFill>
                <a:latin typeface="Calibri"/>
                <a:ea typeface="Times New Roman"/>
                <a:cs typeface="Times New Roman"/>
              </a:rPr>
              <a:t>AOPC-22 </a:t>
            </a:r>
            <a:r>
              <a:rPr lang="en-US" sz="2400" dirty="0">
                <a:solidFill>
                  <a:srgbClr val="000000"/>
                </a:solidFill>
                <a:latin typeface="Calibri"/>
                <a:ea typeface="Times New Roman"/>
                <a:cs typeface="Times New Roman"/>
              </a:rPr>
              <a:t>(Exeter, UK, March 2017) agreed on the creation of a dedicated task-team to scope a potential GCOS global surface reference network. </a:t>
            </a:r>
            <a:endParaRPr lang="en-US" sz="2400" dirty="0" smtClean="0">
              <a:solidFill>
                <a:srgbClr val="000000"/>
              </a:solidFill>
              <a:latin typeface="Calibri"/>
              <a:ea typeface="Times New Roman"/>
              <a:cs typeface="Times New Roman"/>
            </a:endParaRPr>
          </a:p>
          <a:p>
            <a:pPr marL="285750" indent="-285750" fontAlgn="auto">
              <a:spcBef>
                <a:spcPts val="0"/>
              </a:spcBef>
              <a:spcAft>
                <a:spcPts val="0"/>
              </a:spcAft>
              <a:buFont typeface="Arial" panose="020B0604020202020204" pitchFamily="34" charset="0"/>
              <a:buChar char="•"/>
            </a:pPr>
            <a:r>
              <a:rPr lang="en-US" sz="2400" dirty="0" smtClean="0">
                <a:solidFill>
                  <a:srgbClr val="000000"/>
                </a:solidFill>
                <a:latin typeface="Calibri"/>
                <a:ea typeface="Times New Roman"/>
                <a:cs typeface="Times New Roman"/>
              </a:rPr>
              <a:t>The </a:t>
            </a:r>
            <a:r>
              <a:rPr lang="en-US" sz="2400" dirty="0">
                <a:solidFill>
                  <a:srgbClr val="000000"/>
                </a:solidFill>
                <a:latin typeface="Calibri"/>
                <a:ea typeface="Times New Roman"/>
                <a:cs typeface="Times New Roman"/>
              </a:rPr>
              <a:t>potential for such a network has been proposed by GCOS AOPC and by the Commission for Climatology. </a:t>
            </a:r>
            <a:endParaRPr lang="en-US" sz="2400" dirty="0" smtClean="0">
              <a:solidFill>
                <a:srgbClr val="000000"/>
              </a:solidFill>
              <a:latin typeface="Calibri"/>
              <a:ea typeface="Times New Roman"/>
              <a:cs typeface="Times New Roman"/>
            </a:endParaRPr>
          </a:p>
          <a:p>
            <a:pPr marL="285750" indent="-285750" fontAlgn="auto">
              <a:spcBef>
                <a:spcPts val="0"/>
              </a:spcBef>
              <a:spcAft>
                <a:spcPts val="0"/>
              </a:spcAft>
              <a:buFont typeface="Arial" panose="020B0604020202020204" pitchFamily="34" charset="0"/>
              <a:buChar char="•"/>
            </a:pPr>
            <a:r>
              <a:rPr lang="en-US" sz="2400" dirty="0">
                <a:solidFill>
                  <a:srgbClr val="000000"/>
                </a:solidFill>
                <a:latin typeface="Calibri"/>
                <a:ea typeface="Times New Roman"/>
                <a:cs typeface="Times New Roman"/>
              </a:rPr>
              <a:t>Build on paper </a:t>
            </a:r>
            <a:r>
              <a:rPr lang="en-US" sz="2400" dirty="0" smtClean="0">
                <a:solidFill>
                  <a:srgbClr val="000000"/>
                </a:solidFill>
                <a:latin typeface="Calibri"/>
                <a:ea typeface="Times New Roman"/>
                <a:cs typeface="Times New Roman"/>
              </a:rPr>
              <a:t>accepted in the Intl Journal of Climatology, </a:t>
            </a:r>
            <a:r>
              <a:rPr lang="en-US" sz="2400" dirty="0">
                <a:solidFill>
                  <a:srgbClr val="000000"/>
                </a:solidFill>
                <a:latin typeface="Calibri"/>
                <a:ea typeface="Times New Roman"/>
                <a:cs typeface="Times New Roman"/>
              </a:rPr>
              <a:t>"Towards a global land surface climate fiducial reference measurements network"; DOI:10.1002/joc.5458; Thorne et </a:t>
            </a:r>
            <a:r>
              <a:rPr lang="en-US" sz="2400" dirty="0" smtClean="0">
                <a:solidFill>
                  <a:srgbClr val="000000"/>
                </a:solidFill>
                <a:latin typeface="Calibri"/>
                <a:ea typeface="Times New Roman"/>
                <a:cs typeface="Times New Roman"/>
              </a:rPr>
              <a:t>al. (2018)] – Accepted February</a:t>
            </a:r>
            <a:endParaRPr lang="en-US" sz="2400" dirty="0">
              <a:solidFill>
                <a:srgbClr val="000000"/>
              </a:solidFill>
              <a:latin typeface="Calibri"/>
              <a:ea typeface="Times New Roman"/>
              <a:cs typeface="Times New Roman"/>
            </a:endParaRPr>
          </a:p>
          <a:p>
            <a:pPr marL="285750" indent="-285750" fontAlgn="auto">
              <a:spcBef>
                <a:spcPts val="0"/>
              </a:spcBef>
              <a:spcAft>
                <a:spcPts val="0"/>
              </a:spcAft>
              <a:buFont typeface="Arial" panose="020B0604020202020204" pitchFamily="34" charset="0"/>
              <a:buChar char="•"/>
            </a:pPr>
            <a:r>
              <a:rPr lang="en-US" sz="2400" dirty="0" smtClean="0">
                <a:solidFill>
                  <a:srgbClr val="000000"/>
                </a:solidFill>
                <a:latin typeface="Calibri"/>
                <a:ea typeface="Times New Roman"/>
                <a:cs typeface="Times New Roman"/>
              </a:rPr>
              <a:t>This </a:t>
            </a:r>
            <a:r>
              <a:rPr lang="en-US" sz="2400" dirty="0">
                <a:solidFill>
                  <a:srgbClr val="000000"/>
                </a:solidFill>
                <a:latin typeface="Calibri"/>
                <a:ea typeface="Times New Roman"/>
                <a:cs typeface="Times New Roman"/>
              </a:rPr>
              <a:t>Task Team is charged with taking this forwards towards practical implementation providing a concrete roadmap as to what would be required and to canvas stakeholders</a:t>
            </a:r>
            <a:r>
              <a:rPr lang="en-US" sz="2400" dirty="0" smtClean="0">
                <a:solidFill>
                  <a:srgbClr val="000000"/>
                </a:solidFill>
                <a:latin typeface="Calibri"/>
                <a:ea typeface="Times New Roman"/>
                <a:cs typeface="Times New Roman"/>
              </a:rPr>
              <a:t>.</a:t>
            </a:r>
          </a:p>
          <a:p>
            <a:pPr marL="285750" indent="-285750" fontAlgn="auto">
              <a:spcBef>
                <a:spcPts val="0"/>
              </a:spcBef>
              <a:spcAft>
                <a:spcPts val="0"/>
              </a:spcAft>
              <a:buFont typeface="Arial" panose="020B0604020202020204" pitchFamily="34" charset="0"/>
              <a:buChar char="•"/>
            </a:pPr>
            <a:r>
              <a:rPr lang="en-US" sz="2400" dirty="0" smtClean="0">
                <a:solidFill>
                  <a:srgbClr val="000000"/>
                </a:solidFill>
                <a:latin typeface="Calibri"/>
                <a:ea typeface="Times New Roman"/>
                <a:cs typeface="Times New Roman"/>
              </a:rPr>
              <a:t>Working </a:t>
            </a:r>
            <a:r>
              <a:rPr lang="en-US" sz="2400" dirty="0">
                <a:solidFill>
                  <a:srgbClr val="000000"/>
                </a:solidFill>
                <a:latin typeface="Calibri"/>
                <a:ea typeface="Times New Roman"/>
                <a:cs typeface="Times New Roman"/>
              </a:rPr>
              <a:t>models on which to base deliberations include the GCOS Reference Upper Air Network, US Climate Reference Network, and Global </a:t>
            </a:r>
            <a:r>
              <a:rPr lang="en-US" sz="2400" dirty="0" err="1">
                <a:solidFill>
                  <a:srgbClr val="000000"/>
                </a:solidFill>
                <a:latin typeface="Calibri"/>
                <a:ea typeface="Times New Roman"/>
                <a:cs typeface="Times New Roman"/>
              </a:rPr>
              <a:t>Cryospheric</a:t>
            </a:r>
            <a:r>
              <a:rPr lang="en-US" sz="2400" dirty="0">
                <a:solidFill>
                  <a:srgbClr val="000000"/>
                </a:solidFill>
                <a:latin typeface="Calibri"/>
                <a:ea typeface="Times New Roman"/>
                <a:cs typeface="Times New Roman"/>
              </a:rPr>
              <a:t> Watch.</a:t>
            </a:r>
            <a:endParaRPr lang="en-US" sz="2400" dirty="0">
              <a:solidFill>
                <a:prstClr val="black"/>
              </a:solidFill>
              <a:latin typeface="Calibri"/>
              <a:ea typeface="Calibri"/>
              <a:cs typeface="Aria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083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95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3490"/>
            <a:ext cx="8610600" cy="523220"/>
          </a:xfrm>
          <a:prstGeom prst="rect">
            <a:avLst/>
          </a:prstGeom>
          <a:gradFill flip="none" rotWithShape="1">
            <a:gsLst>
              <a:gs pos="24000">
                <a:srgbClr val="A4DDFA"/>
              </a:gs>
              <a:gs pos="100000">
                <a:srgbClr val="7FCCEB"/>
              </a:gs>
            </a:gsLst>
            <a:lin ang="4680000" scaled="0"/>
            <a:tileRect/>
          </a:gradFill>
          <a:ln>
            <a:headEnd type="none" w="med" len="med"/>
            <a:tailEnd type="none" w="med" len="med"/>
          </a:ln>
          <a:effectLst>
            <a:outerShdw blurRad="63500" dist="38100" dir="366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R="0" algn="ctr" fontAlgn="auto">
              <a:lnSpc>
                <a:spcPct val="100000"/>
              </a:lnSpc>
              <a:spcBef>
                <a:spcPct val="20000"/>
              </a:spcBef>
              <a:spcAft>
                <a:spcPts val="0"/>
              </a:spcAft>
              <a:buClrTx/>
              <a:buSzTx/>
              <a:tabLst/>
            </a:pPr>
            <a:r>
              <a:rPr lang="en-US" sz="2800" b="1" dirty="0" smtClean="0">
                <a:solidFill>
                  <a:srgbClr val="00818D"/>
                </a:solidFill>
                <a:latin typeface="Calibri" pitchFamily="34" charset="0"/>
              </a:rPr>
              <a:t>GSRN Task Team Membership</a:t>
            </a:r>
          </a:p>
        </p:txBody>
      </p:sp>
      <p:sp>
        <p:nvSpPr>
          <p:cNvPr id="5" name="TextBox 4"/>
          <p:cNvSpPr txBox="1"/>
          <p:nvPr/>
        </p:nvSpPr>
        <p:spPr>
          <a:xfrm>
            <a:off x="14177" y="990600"/>
            <a:ext cx="9067800" cy="5780044"/>
          </a:xfrm>
          <a:prstGeom prst="rect">
            <a:avLst/>
          </a:prstGeom>
          <a:gradFill flip="none" rotWithShape="1">
            <a:gsLst>
              <a:gs pos="24000">
                <a:srgbClr val="A4DDFA"/>
              </a:gs>
              <a:gs pos="100000">
                <a:srgbClr val="7FCCEB"/>
              </a:gs>
            </a:gsLst>
            <a:lin ang="4680000" scaled="0"/>
            <a:tileRect/>
          </a:gradFill>
          <a:ln>
            <a:headEnd type="none" w="med" len="med"/>
            <a:tailEnd type="none" w="med" len="med"/>
          </a:ln>
          <a:effectLst>
            <a:outerShdw blurRad="63500" dist="38100" dir="366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marR="0" indent="-285750" fontAlgn="auto">
              <a:lnSpc>
                <a:spcPct val="100000"/>
              </a:lnSpc>
              <a:spcBef>
                <a:spcPct val="20000"/>
              </a:spcBef>
              <a:spcAft>
                <a:spcPts val="0"/>
              </a:spcAft>
              <a:buClrTx/>
              <a:buSzTx/>
              <a:buFont typeface="Arial"/>
              <a:buChar char="•"/>
              <a:tabLst/>
            </a:pPr>
            <a:r>
              <a:rPr lang="en-US" sz="2400" dirty="0" smtClean="0">
                <a:solidFill>
                  <a:srgbClr val="00818D"/>
                </a:solidFill>
                <a:latin typeface="Calibri" pitchFamily="34" charset="0"/>
              </a:rPr>
              <a:t>Co- Chair </a:t>
            </a:r>
            <a:r>
              <a:rPr lang="en-US" sz="2400" dirty="0">
                <a:solidFill>
                  <a:srgbClr val="00818D"/>
                </a:solidFill>
                <a:latin typeface="Calibri" pitchFamily="34" charset="0"/>
              </a:rPr>
              <a:t>– Howard Diamond – </a:t>
            </a:r>
            <a:r>
              <a:rPr lang="en-US" sz="2400" dirty="0" smtClean="0">
                <a:solidFill>
                  <a:srgbClr val="00818D"/>
                </a:solidFill>
                <a:latin typeface="Calibri" pitchFamily="34" charset="0"/>
              </a:rPr>
              <a:t>USA</a:t>
            </a:r>
          </a:p>
          <a:p>
            <a:pPr marL="285750" marR="0" indent="-285750" fontAlgn="auto">
              <a:lnSpc>
                <a:spcPct val="100000"/>
              </a:lnSpc>
              <a:spcBef>
                <a:spcPct val="20000"/>
              </a:spcBef>
              <a:spcAft>
                <a:spcPts val="0"/>
              </a:spcAft>
              <a:buClrTx/>
              <a:buSzTx/>
              <a:buFont typeface="Arial"/>
              <a:buChar char="•"/>
              <a:tabLst/>
            </a:pPr>
            <a:r>
              <a:rPr lang="en-US" sz="2400" dirty="0" smtClean="0">
                <a:solidFill>
                  <a:srgbClr val="00818D"/>
                </a:solidFill>
                <a:latin typeface="Calibri" pitchFamily="34" charset="0"/>
              </a:rPr>
              <a:t>Co-Chair and TOPC Rep – Nigel Tapper - Australia</a:t>
            </a:r>
            <a:endParaRPr lang="en-US" sz="2400" dirty="0">
              <a:solidFill>
                <a:srgbClr val="00818D"/>
              </a:solidFill>
              <a:latin typeface="Calibri" pitchFamily="34" charset="0"/>
            </a:endParaRP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AOPC Representative – Phil Jones – UK</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GRUAN Representative – Peter Thorne – Ireland</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GSN Representative – Tim Oakley – UK</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CBS/WIGOS/CIMO Representative – Andrew Harper – New Zealand</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NMHS Representative – </a:t>
            </a:r>
            <a:r>
              <a:rPr lang="en-US" sz="2400" dirty="0" err="1">
                <a:solidFill>
                  <a:srgbClr val="00818D"/>
                </a:solidFill>
                <a:latin typeface="Calibri" pitchFamily="34" charset="0"/>
              </a:rPr>
              <a:t>Jiankai</a:t>
            </a:r>
            <a:r>
              <a:rPr lang="en-US" sz="2400" dirty="0">
                <a:solidFill>
                  <a:srgbClr val="00818D"/>
                </a:solidFill>
                <a:latin typeface="Calibri" pitchFamily="34" charset="0"/>
              </a:rPr>
              <a:t> WANG – China</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BIPM R</a:t>
            </a:r>
            <a:r>
              <a:rPr lang="en-US" sz="2400" dirty="0" smtClean="0">
                <a:solidFill>
                  <a:srgbClr val="00818D"/>
                </a:solidFill>
                <a:latin typeface="Calibri" pitchFamily="34" charset="0"/>
              </a:rPr>
              <a:t>epresentative </a:t>
            </a:r>
            <a:r>
              <a:rPr lang="en-US" sz="2400" dirty="0">
                <a:solidFill>
                  <a:srgbClr val="00818D"/>
                </a:solidFill>
                <a:latin typeface="Calibri" pitchFamily="34" charset="0"/>
              </a:rPr>
              <a:t>– Andrea </a:t>
            </a:r>
            <a:r>
              <a:rPr lang="en-US" sz="2400" dirty="0" err="1">
                <a:solidFill>
                  <a:srgbClr val="00818D"/>
                </a:solidFill>
                <a:latin typeface="Calibri" pitchFamily="34" charset="0"/>
              </a:rPr>
              <a:t>Merlone</a:t>
            </a:r>
            <a:r>
              <a:rPr lang="en-US" sz="2400" dirty="0">
                <a:solidFill>
                  <a:srgbClr val="00818D"/>
                </a:solidFill>
                <a:latin typeface="Calibri" pitchFamily="34" charset="0"/>
              </a:rPr>
              <a:t> – Italy</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Climate </a:t>
            </a:r>
            <a:r>
              <a:rPr lang="en-US" sz="2400" dirty="0" smtClean="0">
                <a:solidFill>
                  <a:srgbClr val="00818D"/>
                </a:solidFill>
                <a:latin typeface="Calibri" pitchFamily="34" charset="0"/>
              </a:rPr>
              <a:t>Scientist Representative </a:t>
            </a:r>
            <a:r>
              <a:rPr lang="en-US" sz="2400" dirty="0">
                <a:solidFill>
                  <a:srgbClr val="00818D"/>
                </a:solidFill>
                <a:latin typeface="Calibri" pitchFamily="34" charset="0"/>
              </a:rPr>
              <a:t>– Victor </a:t>
            </a:r>
            <a:r>
              <a:rPr lang="en-US" sz="2400" dirty="0" err="1">
                <a:solidFill>
                  <a:srgbClr val="00818D"/>
                </a:solidFill>
                <a:latin typeface="Calibri" pitchFamily="34" charset="0"/>
              </a:rPr>
              <a:t>Venema</a:t>
            </a:r>
            <a:r>
              <a:rPr lang="en-US" sz="2400" dirty="0">
                <a:solidFill>
                  <a:srgbClr val="00818D"/>
                </a:solidFill>
                <a:latin typeface="Calibri" pitchFamily="34" charset="0"/>
              </a:rPr>
              <a:t> – </a:t>
            </a:r>
            <a:r>
              <a:rPr lang="en-US" sz="2400" dirty="0" smtClean="0">
                <a:solidFill>
                  <a:srgbClr val="00818D"/>
                </a:solidFill>
                <a:latin typeface="Calibri" pitchFamily="34" charset="0"/>
              </a:rPr>
              <a:t>Germany</a:t>
            </a:r>
            <a:endParaRPr lang="en-US" sz="2400" dirty="0">
              <a:solidFill>
                <a:srgbClr val="00818D"/>
              </a:solidFill>
              <a:latin typeface="Calibri" pitchFamily="34" charset="0"/>
            </a:endParaRP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Satellite  – (</a:t>
            </a:r>
            <a:r>
              <a:rPr lang="en-US" sz="2400" dirty="0" err="1">
                <a:solidFill>
                  <a:srgbClr val="00818D"/>
                </a:solidFill>
                <a:latin typeface="Calibri" pitchFamily="34" charset="0"/>
              </a:rPr>
              <a:t>Bojan</a:t>
            </a:r>
            <a:r>
              <a:rPr lang="en-US" sz="2400" dirty="0">
                <a:solidFill>
                  <a:srgbClr val="00818D"/>
                </a:solidFill>
                <a:latin typeface="Calibri" pitchFamily="34" charset="0"/>
              </a:rPr>
              <a:t> </a:t>
            </a:r>
            <a:r>
              <a:rPr lang="en-US" sz="2400" dirty="0" err="1">
                <a:solidFill>
                  <a:srgbClr val="00818D"/>
                </a:solidFill>
                <a:latin typeface="Calibri" pitchFamily="34" charset="0"/>
              </a:rPr>
              <a:t>Bojkov</a:t>
            </a:r>
            <a:r>
              <a:rPr lang="en-US" sz="2400" dirty="0">
                <a:solidFill>
                  <a:srgbClr val="00818D"/>
                </a:solidFill>
                <a:latin typeface="Calibri" pitchFamily="34" charset="0"/>
              </a:rPr>
              <a:t> – Germany)</a:t>
            </a:r>
          </a:p>
          <a:p>
            <a:pPr marL="285750" marR="0" indent="-285750" fontAlgn="auto">
              <a:lnSpc>
                <a:spcPct val="100000"/>
              </a:lnSpc>
              <a:spcBef>
                <a:spcPct val="20000"/>
              </a:spcBef>
              <a:spcAft>
                <a:spcPts val="0"/>
              </a:spcAft>
              <a:buClrTx/>
              <a:buSzTx/>
              <a:buFont typeface="Arial"/>
              <a:buChar char="•"/>
              <a:tabLst/>
            </a:pPr>
            <a:r>
              <a:rPr lang="en-US" sz="2400" dirty="0">
                <a:solidFill>
                  <a:srgbClr val="00818D"/>
                </a:solidFill>
                <a:latin typeface="Calibri" pitchFamily="34" charset="0"/>
              </a:rPr>
              <a:t>Region I </a:t>
            </a:r>
            <a:r>
              <a:rPr lang="en-US" sz="2400" dirty="0" smtClean="0">
                <a:solidFill>
                  <a:srgbClr val="00818D"/>
                </a:solidFill>
                <a:latin typeface="Calibri" pitchFamily="34" charset="0"/>
              </a:rPr>
              <a:t>Representative  </a:t>
            </a:r>
            <a:r>
              <a:rPr lang="en-US" sz="2400" dirty="0">
                <a:solidFill>
                  <a:srgbClr val="00818D"/>
                </a:solidFill>
                <a:latin typeface="Calibri" pitchFamily="34" charset="0"/>
              </a:rPr>
              <a:t>– </a:t>
            </a:r>
            <a:r>
              <a:rPr lang="en-US" sz="2400" dirty="0" err="1">
                <a:solidFill>
                  <a:srgbClr val="00818D"/>
                </a:solidFill>
                <a:latin typeface="Calibri" pitchFamily="34" charset="0"/>
              </a:rPr>
              <a:t>Rachid</a:t>
            </a:r>
            <a:r>
              <a:rPr lang="en-US" sz="2400" dirty="0">
                <a:solidFill>
                  <a:srgbClr val="00818D"/>
                </a:solidFill>
                <a:latin typeface="Calibri" pitchFamily="34" charset="0"/>
              </a:rPr>
              <a:t> </a:t>
            </a:r>
            <a:r>
              <a:rPr lang="en-US" sz="2400" dirty="0" err="1">
                <a:solidFill>
                  <a:srgbClr val="00818D"/>
                </a:solidFill>
                <a:latin typeface="Calibri" pitchFamily="34" charset="0"/>
              </a:rPr>
              <a:t>Sebbari</a:t>
            </a:r>
            <a:r>
              <a:rPr lang="en-US" sz="2400" dirty="0">
                <a:solidFill>
                  <a:srgbClr val="00818D"/>
                </a:solidFill>
                <a:latin typeface="Calibri" pitchFamily="34" charset="0"/>
              </a:rPr>
              <a:t> – </a:t>
            </a:r>
            <a:r>
              <a:rPr lang="en-US" sz="2400" dirty="0" err="1" smtClean="0">
                <a:solidFill>
                  <a:srgbClr val="00818D"/>
                </a:solidFill>
                <a:latin typeface="Calibri" pitchFamily="34" charset="0"/>
              </a:rPr>
              <a:t>Maroc</a:t>
            </a:r>
            <a:endParaRPr lang="en-US" sz="2400" dirty="0" smtClean="0">
              <a:solidFill>
                <a:srgbClr val="00818D"/>
              </a:solidFill>
              <a:latin typeface="Calibri" pitchFamily="34" charset="0"/>
            </a:endParaRPr>
          </a:p>
          <a:p>
            <a:pPr marL="285750" marR="0" indent="-285750" fontAlgn="auto">
              <a:lnSpc>
                <a:spcPct val="100000"/>
              </a:lnSpc>
              <a:spcBef>
                <a:spcPct val="20000"/>
              </a:spcBef>
              <a:spcAft>
                <a:spcPts val="0"/>
              </a:spcAft>
              <a:buClrTx/>
              <a:buSzTx/>
              <a:buFont typeface="Arial"/>
              <a:buChar char="•"/>
              <a:tabLst/>
            </a:pPr>
            <a:r>
              <a:rPr lang="en-US" sz="2400" dirty="0" smtClean="0">
                <a:solidFill>
                  <a:srgbClr val="00818D"/>
                </a:solidFill>
                <a:latin typeface="Calibri" pitchFamily="34" charset="0"/>
              </a:rPr>
              <a:t>GCOS Secretariat – Caterina </a:t>
            </a:r>
            <a:r>
              <a:rPr lang="en-US" sz="2400" dirty="0" err="1" smtClean="0">
                <a:solidFill>
                  <a:srgbClr val="00818D"/>
                </a:solidFill>
                <a:latin typeface="Calibri" pitchFamily="34" charset="0"/>
              </a:rPr>
              <a:t>Tassone</a:t>
            </a:r>
            <a:endParaRPr lang="en-US" sz="2400" dirty="0" smtClean="0">
              <a:solidFill>
                <a:srgbClr val="00818D"/>
              </a:solidFill>
              <a:latin typeface="Calibri" pitchFamily="34" charset="0"/>
            </a:endParaRPr>
          </a:p>
          <a:p>
            <a:pPr marL="285750" marR="0" indent="-285750" fontAlgn="auto">
              <a:lnSpc>
                <a:spcPct val="100000"/>
              </a:lnSpc>
              <a:spcBef>
                <a:spcPct val="20000"/>
              </a:spcBef>
              <a:spcAft>
                <a:spcPts val="0"/>
              </a:spcAft>
              <a:buClrTx/>
              <a:buSzTx/>
              <a:buFont typeface="Arial"/>
              <a:buChar char="•"/>
              <a:tabLst/>
            </a:pPr>
            <a:r>
              <a:rPr lang="en-US" sz="2400" dirty="0" smtClean="0">
                <a:solidFill>
                  <a:srgbClr val="00818D"/>
                </a:solidFill>
                <a:latin typeface="Calibri" pitchFamily="34" charset="0"/>
              </a:rPr>
              <a:t>WMO Secretariat – Peer </a:t>
            </a:r>
            <a:r>
              <a:rPr lang="en-US" sz="2400" dirty="0" err="1" smtClean="0">
                <a:solidFill>
                  <a:srgbClr val="00818D"/>
                </a:solidFill>
                <a:latin typeface="Calibri" pitchFamily="34" charset="0"/>
              </a:rPr>
              <a:t>Hechler</a:t>
            </a:r>
            <a:r>
              <a:rPr lang="en-US" sz="2400" dirty="0" smtClean="0">
                <a:solidFill>
                  <a:srgbClr val="00818D"/>
                </a:solidFill>
                <a:latin typeface="Calibri" pitchFamily="34" charset="0"/>
              </a:rPr>
              <a:t> </a:t>
            </a:r>
            <a:endParaRPr lang="en-US" sz="2400" dirty="0">
              <a:solidFill>
                <a:srgbClr val="00818D"/>
              </a:solidFill>
              <a:latin typeface="Calibri" pitchFamily="34" charset="0"/>
            </a:endParaRPr>
          </a:p>
        </p:txBody>
      </p:sp>
    </p:spTree>
    <p:extLst>
      <p:ext uri="{BB962C8B-B14F-4D97-AF65-F5344CB8AC3E}">
        <p14:creationId xmlns:p14="http://schemas.microsoft.com/office/powerpoint/2010/main" val="183350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22531"/>
            <a:ext cx="9067800" cy="5632311"/>
          </a:xfrm>
          <a:prstGeom prst="rect">
            <a:avLst/>
          </a:prstGeom>
        </p:spPr>
        <p:txBody>
          <a:bodyPr wrap="square">
            <a:spAutoFit/>
          </a:bodyPr>
          <a:lstStyle/>
          <a:p>
            <a:pPr marL="457200" indent="-457200" fontAlgn="auto">
              <a:spcBef>
                <a:spcPts val="0"/>
              </a:spcBef>
              <a:spcAft>
                <a:spcPts val="0"/>
              </a:spcAft>
              <a:buFont typeface="+mj-lt"/>
              <a:buAutoNum type="arabicPeriod"/>
            </a:pPr>
            <a:r>
              <a:rPr lang="en-US" sz="2000" b="1" dirty="0" smtClean="0">
                <a:solidFill>
                  <a:prstClr val="black"/>
                </a:solidFill>
                <a:latin typeface="Calibri"/>
                <a:cs typeface="+mn-cs"/>
              </a:rPr>
              <a:t>Create a scientifically robust basis</a:t>
            </a:r>
            <a:r>
              <a:rPr lang="en-US" sz="2000" dirty="0" smtClean="0">
                <a:solidFill>
                  <a:prstClr val="black"/>
                </a:solidFill>
                <a:latin typeface="Calibri"/>
                <a:cs typeface="+mn-cs"/>
              </a:rPr>
              <a:t> for a proposed network spatial composition, taking into account fairness in national contributions and the need for globally representative measurements.</a:t>
            </a:r>
          </a:p>
          <a:p>
            <a:pPr marL="457200" indent="-457200" fontAlgn="auto">
              <a:spcBef>
                <a:spcPts val="0"/>
              </a:spcBef>
              <a:spcAft>
                <a:spcPts val="0"/>
              </a:spcAft>
              <a:buFont typeface="+mj-lt"/>
              <a:buAutoNum type="arabicPeriod"/>
            </a:pPr>
            <a:r>
              <a:rPr lang="en-US" sz="2000" dirty="0" smtClean="0">
                <a:solidFill>
                  <a:prstClr val="black"/>
                </a:solidFill>
                <a:latin typeface="Calibri"/>
                <a:cs typeface="+mn-cs"/>
              </a:rPr>
              <a:t>Accounting for stakeholder needs including inter-alia climate monitoring, process understanding and understanding remaining measurement requirements (including space-borne measurement systems), </a:t>
            </a:r>
            <a:r>
              <a:rPr lang="en-US" sz="2000" b="1" dirty="0" smtClean="0">
                <a:solidFill>
                  <a:prstClr val="black"/>
                </a:solidFill>
                <a:latin typeface="Calibri"/>
                <a:cs typeface="+mn-cs"/>
              </a:rPr>
              <a:t>define a robust siting rationale</a:t>
            </a:r>
            <a:r>
              <a:rPr lang="en-US" sz="2000" dirty="0" smtClean="0">
                <a:solidFill>
                  <a:prstClr val="black"/>
                </a:solidFill>
                <a:latin typeface="Calibri"/>
                <a:cs typeface="+mn-cs"/>
              </a:rPr>
              <a:t>.</a:t>
            </a:r>
          </a:p>
          <a:p>
            <a:pPr marL="457200" indent="-457200" fontAlgn="auto">
              <a:spcBef>
                <a:spcPts val="0"/>
              </a:spcBef>
              <a:spcAft>
                <a:spcPts val="0"/>
              </a:spcAft>
              <a:buFont typeface="+mj-lt"/>
              <a:buAutoNum type="arabicPeriod"/>
            </a:pPr>
            <a:r>
              <a:rPr lang="en-US" sz="2000" b="1" dirty="0" smtClean="0">
                <a:solidFill>
                  <a:prstClr val="black"/>
                </a:solidFill>
                <a:latin typeface="Calibri"/>
                <a:cs typeface="+mn-cs"/>
              </a:rPr>
              <a:t>Propose a phased implementation</a:t>
            </a:r>
            <a:r>
              <a:rPr lang="en-US" sz="2000" dirty="0" smtClean="0">
                <a:solidFill>
                  <a:prstClr val="black"/>
                </a:solidFill>
                <a:latin typeface="Calibri"/>
                <a:cs typeface="+mn-cs"/>
              </a:rPr>
              <a:t> that ‘starts small, but starts’ and builds over time to a holistic set of measurements of all relevant ECVs (including from TOPC). at each site to the extent practicable.</a:t>
            </a:r>
          </a:p>
          <a:p>
            <a:pPr marL="457200" indent="-457200" fontAlgn="auto">
              <a:spcBef>
                <a:spcPts val="0"/>
              </a:spcBef>
              <a:spcAft>
                <a:spcPts val="0"/>
              </a:spcAft>
              <a:buFont typeface="+mj-lt"/>
              <a:buAutoNum type="arabicPeriod"/>
            </a:pPr>
            <a:r>
              <a:rPr lang="en-US" sz="2000" b="1" dirty="0" smtClean="0">
                <a:solidFill>
                  <a:prstClr val="black"/>
                </a:solidFill>
                <a:latin typeface="Calibri"/>
                <a:cs typeface="+mn-cs"/>
              </a:rPr>
              <a:t>Decide on a potential governance structure </a:t>
            </a:r>
            <a:r>
              <a:rPr lang="en-US" sz="2000" dirty="0" smtClean="0">
                <a:solidFill>
                  <a:prstClr val="black"/>
                </a:solidFill>
                <a:latin typeface="Calibri"/>
                <a:cs typeface="+mn-cs"/>
              </a:rPr>
              <a:t>in collaboration with key stakeholders.</a:t>
            </a:r>
          </a:p>
          <a:p>
            <a:pPr marL="457200" indent="-457200" fontAlgn="auto">
              <a:spcBef>
                <a:spcPts val="0"/>
              </a:spcBef>
              <a:spcAft>
                <a:spcPts val="0"/>
              </a:spcAft>
              <a:buFont typeface="+mj-lt"/>
              <a:buAutoNum type="arabicPeriod"/>
            </a:pPr>
            <a:r>
              <a:rPr lang="en-US" sz="2000" b="1" dirty="0" smtClean="0">
                <a:solidFill>
                  <a:prstClr val="black"/>
                </a:solidFill>
                <a:latin typeface="Calibri"/>
                <a:cs typeface="+mn-cs"/>
              </a:rPr>
              <a:t>Propose one or more management options </a:t>
            </a:r>
            <a:r>
              <a:rPr lang="en-US" sz="2000" dirty="0" smtClean="0">
                <a:solidFill>
                  <a:prstClr val="black"/>
                </a:solidFill>
                <a:latin typeface="Calibri"/>
                <a:cs typeface="+mn-cs"/>
              </a:rPr>
              <a:t>that undertake day-to-day operational oversight and ensures a globally traceable, comparable network of measurements, recruiting possible host institutions.</a:t>
            </a:r>
          </a:p>
          <a:p>
            <a:pPr marL="457200" indent="-457200" fontAlgn="auto">
              <a:spcBef>
                <a:spcPts val="0"/>
              </a:spcBef>
              <a:spcAft>
                <a:spcPts val="0"/>
              </a:spcAft>
              <a:buFont typeface="+mj-lt"/>
              <a:buAutoNum type="arabicPeriod"/>
            </a:pPr>
            <a:r>
              <a:rPr lang="en-US" sz="2000" b="1" dirty="0" smtClean="0">
                <a:solidFill>
                  <a:prstClr val="black"/>
                </a:solidFill>
                <a:latin typeface="Calibri"/>
                <a:cs typeface="+mn-cs"/>
              </a:rPr>
              <a:t>Provide indicative costings on the proposed solutions </a:t>
            </a:r>
            <a:r>
              <a:rPr lang="en-US" sz="2000" dirty="0" smtClean="0">
                <a:solidFill>
                  <a:prstClr val="black"/>
                </a:solidFill>
                <a:latin typeface="Calibri"/>
                <a:cs typeface="+mn-cs"/>
              </a:rPr>
              <a:t>sufficient to inform a decision as to whether to move forwards</a:t>
            </a:r>
          </a:p>
          <a:p>
            <a:pPr marL="457200" indent="-457200" fontAlgn="auto">
              <a:spcBef>
                <a:spcPts val="0"/>
              </a:spcBef>
              <a:spcAft>
                <a:spcPts val="0"/>
              </a:spcAft>
              <a:buFont typeface="+mj-lt"/>
              <a:buAutoNum type="arabicPeriod"/>
            </a:pPr>
            <a:r>
              <a:rPr lang="en-US" sz="2000" b="1" dirty="0" smtClean="0">
                <a:solidFill>
                  <a:prstClr val="black"/>
                </a:solidFill>
                <a:latin typeface="Calibri"/>
                <a:cs typeface="+mn-cs"/>
              </a:rPr>
              <a:t>Address additional needs identified by the Task Team </a:t>
            </a:r>
            <a:r>
              <a:rPr lang="en-US" sz="2000" dirty="0" smtClean="0">
                <a:solidFill>
                  <a:prstClr val="black"/>
                </a:solidFill>
                <a:latin typeface="Calibri"/>
                <a:cs typeface="+mn-cs"/>
              </a:rPr>
              <a:t>and agreed with AOPC (and TOPC) as they arise.</a:t>
            </a:r>
          </a:p>
        </p:txBody>
      </p:sp>
      <p:sp>
        <p:nvSpPr>
          <p:cNvPr id="6" name="Rectangle 5"/>
          <p:cNvSpPr/>
          <p:nvPr/>
        </p:nvSpPr>
        <p:spPr>
          <a:xfrm>
            <a:off x="2459978" y="17347"/>
            <a:ext cx="5048883" cy="523220"/>
          </a:xfrm>
          <a:prstGeom prst="rect">
            <a:avLst/>
          </a:prstGeom>
        </p:spPr>
        <p:txBody>
          <a:bodyPr wrap="none">
            <a:spAutoFit/>
          </a:bodyPr>
          <a:lstStyle/>
          <a:p>
            <a:pPr fontAlgn="auto">
              <a:spcBef>
                <a:spcPts val="0"/>
              </a:spcBef>
              <a:spcAft>
                <a:spcPts val="0"/>
              </a:spcAft>
            </a:pPr>
            <a:r>
              <a:rPr lang="en-US" sz="2800" b="1" dirty="0">
                <a:solidFill>
                  <a:srgbClr val="7030A0"/>
                </a:solidFill>
                <a:latin typeface="Calibri"/>
                <a:cs typeface="+mn-cs"/>
              </a:rPr>
              <a:t>Scientific </a:t>
            </a:r>
            <a:r>
              <a:rPr lang="en-US" sz="2800" b="1" dirty="0" smtClean="0">
                <a:solidFill>
                  <a:srgbClr val="7030A0"/>
                </a:solidFill>
                <a:latin typeface="Calibri"/>
                <a:cs typeface="+mn-cs"/>
              </a:rPr>
              <a:t>request </a:t>
            </a:r>
            <a:r>
              <a:rPr lang="en-US" sz="2800" b="1" dirty="0">
                <a:solidFill>
                  <a:srgbClr val="7030A0"/>
                </a:solidFill>
                <a:latin typeface="Calibri"/>
                <a:cs typeface="+mn-cs"/>
              </a:rPr>
              <a:t>from the AOPC</a:t>
            </a:r>
          </a:p>
        </p:txBody>
      </p:sp>
    </p:spTree>
    <p:extLst>
      <p:ext uri="{BB962C8B-B14F-4D97-AF65-F5344CB8AC3E}">
        <p14:creationId xmlns:p14="http://schemas.microsoft.com/office/powerpoint/2010/main" val="390790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197"/>
            <a:ext cx="8610600" cy="5632311"/>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000" dirty="0" smtClean="0">
                <a:solidFill>
                  <a:prstClr val="black"/>
                </a:solidFill>
                <a:latin typeface="Calibri"/>
                <a:cs typeface="+mn-cs"/>
              </a:rPr>
              <a:t>The task team shall exist for an initial period of </a:t>
            </a:r>
            <a:r>
              <a:rPr lang="en-US" sz="2000" b="1" dirty="0" smtClean="0">
                <a:solidFill>
                  <a:prstClr val="black"/>
                </a:solidFill>
                <a:latin typeface="Calibri"/>
                <a:cs typeface="+mn-cs"/>
              </a:rPr>
              <a:t>two years</a:t>
            </a:r>
            <a:r>
              <a:rPr lang="en-US" sz="2000" dirty="0" smtClean="0">
                <a:solidFill>
                  <a:prstClr val="black"/>
                </a:solidFill>
                <a:latin typeface="Calibri"/>
                <a:cs typeface="+mn-cs"/>
              </a:rPr>
              <a:t>.</a:t>
            </a:r>
          </a:p>
          <a:p>
            <a:pPr marL="342900" indent="-342900" fontAlgn="auto">
              <a:spcBef>
                <a:spcPts val="0"/>
              </a:spcBef>
              <a:spcAft>
                <a:spcPts val="0"/>
              </a:spcAft>
              <a:buFont typeface="+mj-lt"/>
              <a:buAutoNum type="arabicPeriod"/>
            </a:pPr>
            <a:r>
              <a:rPr lang="en-US" sz="2000" dirty="0" smtClean="0">
                <a:solidFill>
                  <a:prstClr val="black"/>
                </a:solidFill>
                <a:latin typeface="Calibri"/>
                <a:cs typeface="+mn-cs"/>
              </a:rPr>
              <a:t>The task team </a:t>
            </a:r>
            <a:r>
              <a:rPr lang="en-US" sz="2000" b="1" dirty="0" smtClean="0">
                <a:solidFill>
                  <a:prstClr val="black"/>
                </a:solidFill>
                <a:latin typeface="Calibri"/>
                <a:cs typeface="+mn-cs"/>
              </a:rPr>
              <a:t>shall work primarily remotely</a:t>
            </a:r>
            <a:r>
              <a:rPr lang="en-US" sz="2000" dirty="0" smtClean="0">
                <a:solidFill>
                  <a:prstClr val="black"/>
                </a:solidFill>
                <a:latin typeface="Calibri"/>
                <a:cs typeface="+mn-cs"/>
              </a:rPr>
              <a:t>, facilitated by GCOS secretariat, after the initial Nov 2017 meeting, any possible future meetings will be decided as required and as resources allow. </a:t>
            </a:r>
          </a:p>
          <a:p>
            <a:pPr marL="342900" indent="-342900" fontAlgn="auto">
              <a:spcBef>
                <a:spcPts val="0"/>
              </a:spcBef>
              <a:spcAft>
                <a:spcPts val="0"/>
              </a:spcAft>
              <a:buFont typeface="+mj-lt"/>
              <a:buAutoNum type="arabicPeriod"/>
            </a:pPr>
            <a:r>
              <a:rPr lang="en-US" sz="2000" dirty="0" smtClean="0">
                <a:solidFill>
                  <a:prstClr val="black"/>
                </a:solidFill>
                <a:latin typeface="Calibri"/>
                <a:cs typeface="+mn-cs"/>
              </a:rPr>
              <a:t>The task </a:t>
            </a:r>
            <a:r>
              <a:rPr lang="en-US" sz="2000" b="1" dirty="0" smtClean="0">
                <a:solidFill>
                  <a:prstClr val="black"/>
                </a:solidFill>
                <a:latin typeface="Calibri"/>
                <a:cs typeface="+mn-cs"/>
              </a:rPr>
              <a:t>team shall work in conjunction with relevant groups within WMO to ensure broad buy-in</a:t>
            </a:r>
            <a:r>
              <a:rPr lang="en-US" sz="2000" dirty="0" smtClean="0">
                <a:solidFill>
                  <a:prstClr val="black"/>
                </a:solidFill>
                <a:latin typeface="Calibri"/>
                <a:cs typeface="+mn-cs"/>
              </a:rPr>
              <a:t>.</a:t>
            </a:r>
          </a:p>
          <a:p>
            <a:pPr marL="342900" indent="-342900" fontAlgn="auto">
              <a:spcBef>
                <a:spcPts val="0"/>
              </a:spcBef>
              <a:spcAft>
                <a:spcPts val="0"/>
              </a:spcAft>
              <a:buFont typeface="+mj-lt"/>
              <a:buAutoNum type="arabicPeriod"/>
            </a:pPr>
            <a:r>
              <a:rPr lang="en-US" sz="2000" dirty="0" smtClean="0">
                <a:solidFill>
                  <a:prstClr val="black"/>
                </a:solidFill>
                <a:latin typeface="Calibri"/>
                <a:cs typeface="+mn-cs"/>
              </a:rPr>
              <a:t>The </a:t>
            </a:r>
            <a:r>
              <a:rPr lang="en-US" sz="2000" b="1" dirty="0" smtClean="0">
                <a:solidFill>
                  <a:prstClr val="black"/>
                </a:solidFill>
                <a:latin typeface="Calibri"/>
                <a:cs typeface="+mn-cs"/>
              </a:rPr>
              <a:t>task team chairs shall be expected to report annually </a:t>
            </a:r>
            <a:r>
              <a:rPr lang="en-US" sz="2000" dirty="0" smtClean="0">
                <a:solidFill>
                  <a:prstClr val="black"/>
                </a:solidFill>
                <a:latin typeface="Calibri"/>
                <a:cs typeface="+mn-cs"/>
              </a:rPr>
              <a:t>on progress to AOPC (and TOPC) by means of a brief written report and, if support available, verbal reporting in person.</a:t>
            </a:r>
          </a:p>
          <a:p>
            <a:pPr marL="342900" indent="-342900" fontAlgn="auto">
              <a:spcBef>
                <a:spcPts val="0"/>
              </a:spcBef>
              <a:spcAft>
                <a:spcPts val="0"/>
              </a:spcAft>
              <a:buFont typeface="+mj-lt"/>
              <a:buAutoNum type="arabicPeriod"/>
            </a:pPr>
            <a:r>
              <a:rPr lang="en-US" sz="2000" dirty="0" smtClean="0">
                <a:solidFill>
                  <a:prstClr val="black"/>
                </a:solidFill>
                <a:latin typeface="Calibri"/>
                <a:cs typeface="+mn-cs"/>
              </a:rPr>
              <a:t>The task team shall be expected to lead the </a:t>
            </a:r>
            <a:r>
              <a:rPr lang="en-US" sz="2000" b="1" dirty="0" smtClean="0">
                <a:solidFill>
                  <a:prstClr val="black"/>
                </a:solidFill>
                <a:latin typeface="Calibri"/>
                <a:cs typeface="+mn-cs"/>
              </a:rPr>
              <a:t>production of a final report </a:t>
            </a:r>
            <a:r>
              <a:rPr lang="en-US" sz="2000" dirty="0" smtClean="0">
                <a:solidFill>
                  <a:prstClr val="black"/>
                </a:solidFill>
                <a:latin typeface="Calibri"/>
                <a:cs typeface="+mn-cs"/>
              </a:rPr>
              <a:t>implementation plan) which may form the basis for a decision as to whether, and if so how, to proceed with a GCOS Surface Reference Network.</a:t>
            </a:r>
          </a:p>
          <a:p>
            <a:pPr marL="342900" indent="-342900" fontAlgn="auto">
              <a:spcBef>
                <a:spcPts val="0"/>
              </a:spcBef>
              <a:spcAft>
                <a:spcPts val="0"/>
              </a:spcAft>
              <a:buFont typeface="+mj-lt"/>
              <a:buAutoNum type="arabicPeriod"/>
            </a:pPr>
            <a:r>
              <a:rPr lang="en-US" sz="2000" dirty="0" smtClean="0">
                <a:solidFill>
                  <a:prstClr val="black"/>
                </a:solidFill>
                <a:latin typeface="Calibri"/>
                <a:cs typeface="+mn-cs"/>
              </a:rPr>
              <a:t>Build on paper accepted </a:t>
            </a:r>
            <a:r>
              <a:rPr lang="en-US" sz="2000" dirty="0">
                <a:latin typeface="arial"/>
              </a:rPr>
              <a:t>"Towards a global </a:t>
            </a:r>
            <a:r>
              <a:rPr lang="en-US" sz="2000" dirty="0" smtClean="0">
                <a:latin typeface="arial"/>
              </a:rPr>
              <a:t>land                               surface </a:t>
            </a:r>
            <a:r>
              <a:rPr lang="en-US" sz="2000" dirty="0">
                <a:latin typeface="arial"/>
              </a:rPr>
              <a:t>climate fiducial reference </a:t>
            </a:r>
            <a:r>
              <a:rPr lang="en-US" sz="2000" dirty="0" smtClean="0">
                <a:latin typeface="arial"/>
              </a:rPr>
              <a:t>measurements.                       </a:t>
            </a:r>
            <a:r>
              <a:rPr lang="en-US" sz="2000" dirty="0">
                <a:latin typeface="arial"/>
              </a:rPr>
              <a:t>network"; </a:t>
            </a:r>
            <a:r>
              <a:rPr lang="en-US" sz="2000" dirty="0" smtClean="0">
                <a:latin typeface="arial"/>
              </a:rPr>
              <a:t>DOI:10.1002/joc.5458;                                                    Thorne et al. (2018)]</a:t>
            </a:r>
          </a:p>
          <a:p>
            <a:pPr marL="342900" indent="-342900" fontAlgn="auto">
              <a:spcBef>
                <a:spcPts val="0"/>
              </a:spcBef>
              <a:spcAft>
                <a:spcPts val="0"/>
              </a:spcAft>
              <a:buFont typeface="+mj-lt"/>
              <a:buAutoNum type="arabicPeriod"/>
            </a:pPr>
            <a:r>
              <a:rPr lang="en-US" sz="2000" b="1" dirty="0" smtClean="0">
                <a:solidFill>
                  <a:prstClr val="black"/>
                </a:solidFill>
                <a:latin typeface="arial"/>
                <a:cs typeface="+mn-cs"/>
              </a:rPr>
              <a:t>Uses as models the USCRN and                                                   GRUAN approaches</a:t>
            </a:r>
            <a:endParaRPr lang="en-US" sz="2000" b="1" dirty="0">
              <a:solidFill>
                <a:prstClr val="black"/>
              </a:solidFill>
              <a:latin typeface="Calibri"/>
              <a:cs typeface="+mn-cs"/>
            </a:endParaRPr>
          </a:p>
        </p:txBody>
      </p:sp>
      <p:sp>
        <p:nvSpPr>
          <p:cNvPr id="5" name="Rectangle 4"/>
          <p:cNvSpPr/>
          <p:nvPr/>
        </p:nvSpPr>
        <p:spPr>
          <a:xfrm>
            <a:off x="3124200" y="16661"/>
            <a:ext cx="2861681" cy="523220"/>
          </a:xfrm>
          <a:prstGeom prst="rect">
            <a:avLst/>
          </a:prstGeom>
        </p:spPr>
        <p:txBody>
          <a:bodyPr wrap="none">
            <a:spAutoFit/>
          </a:bodyPr>
          <a:lstStyle/>
          <a:p>
            <a:pPr fontAlgn="auto">
              <a:spcBef>
                <a:spcPts val="0"/>
              </a:spcBef>
              <a:spcAft>
                <a:spcPts val="0"/>
              </a:spcAft>
            </a:pPr>
            <a:r>
              <a:rPr lang="en-US" sz="2800" b="1" dirty="0" smtClean="0">
                <a:solidFill>
                  <a:srgbClr val="7030A0"/>
                </a:solidFill>
                <a:latin typeface="Calibri"/>
                <a:cs typeface="+mn-cs"/>
              </a:rPr>
              <a:t>Guiding Principles</a:t>
            </a:r>
            <a:endParaRPr lang="en-US" sz="2800" b="1" dirty="0">
              <a:solidFill>
                <a:srgbClr val="7030A0"/>
              </a:solidFill>
              <a:latin typeface="Calibri"/>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t="8636"/>
          <a:stretch>
            <a:fillRect/>
          </a:stretch>
        </p:blipFill>
        <p:spPr bwMode="auto">
          <a:xfrm>
            <a:off x="5985881" y="4343400"/>
            <a:ext cx="3106612" cy="198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10400" y="5792043"/>
            <a:ext cx="1371600" cy="307777"/>
          </a:xfrm>
          <a:prstGeom prst="rect">
            <a:avLst/>
          </a:prstGeom>
          <a:noFill/>
        </p:spPr>
        <p:txBody>
          <a:bodyPr wrap="square" rtlCol="0">
            <a:spAutoFit/>
          </a:bodyPr>
          <a:lstStyle/>
          <a:p>
            <a:r>
              <a:rPr lang="en-US" sz="1400" smtClean="0"/>
              <a:t>GRUAN Stations</a:t>
            </a:r>
            <a:endParaRPr lang="en-US" sz="1400" dirty="0"/>
          </a:p>
        </p:txBody>
      </p:sp>
    </p:spTree>
    <p:extLst>
      <p:ext uri="{BB962C8B-B14F-4D97-AF65-F5344CB8AC3E}">
        <p14:creationId xmlns:p14="http://schemas.microsoft.com/office/powerpoint/2010/main" val="874938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0" y="3810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33400" y="11668"/>
            <a:ext cx="7848600" cy="584775"/>
          </a:xfrm>
          <a:prstGeom prst="rect">
            <a:avLst/>
          </a:prstGeom>
          <a:noFill/>
        </p:spPr>
        <p:txBody>
          <a:bodyPr wrap="square" rtlCol="0">
            <a:spAutoFit/>
          </a:bodyPr>
          <a:lstStyle/>
          <a:p>
            <a:pPr algn="ctr"/>
            <a:r>
              <a:rPr lang="en-US" sz="3200" b="1" dirty="0" smtClean="0">
                <a:solidFill>
                  <a:srgbClr val="7030A0"/>
                </a:solidFill>
                <a:latin typeface="Calibri"/>
              </a:rPr>
              <a:t>Report from the November 2017 TT Meeting</a:t>
            </a:r>
            <a:endParaRPr lang="en-US" sz="3200" b="1" dirty="0">
              <a:solidFill>
                <a:srgbClr val="7030A0"/>
              </a:solidFill>
              <a:latin typeface="Calibri"/>
            </a:endParaRPr>
          </a:p>
        </p:txBody>
      </p:sp>
      <p:sp>
        <p:nvSpPr>
          <p:cNvPr id="2" name="TextBox 1"/>
          <p:cNvSpPr txBox="1"/>
          <p:nvPr/>
        </p:nvSpPr>
        <p:spPr>
          <a:xfrm>
            <a:off x="37991" y="607329"/>
            <a:ext cx="9128050"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a:ea typeface="MS Mincho"/>
                <a:cs typeface="Times New Roman"/>
              </a:rPr>
              <a:t>Benefits of a Global Climate Observing </a:t>
            </a:r>
            <a:r>
              <a:rPr lang="en-US" sz="2000" dirty="0" smtClean="0">
                <a:latin typeface="Arial"/>
                <a:ea typeface="MS Mincho"/>
                <a:cs typeface="Times New Roman"/>
              </a:rPr>
              <a:t>System</a:t>
            </a:r>
          </a:p>
          <a:p>
            <a:pPr marL="285750" indent="-285750">
              <a:buFont typeface="Arial" panose="020B0604020202020204" pitchFamily="34" charset="0"/>
              <a:buChar char="•"/>
            </a:pPr>
            <a:endParaRPr lang="en-US" sz="2000" dirty="0" smtClean="0">
              <a:latin typeface="Arial"/>
              <a:ea typeface="MS Mincho"/>
              <a:cs typeface="Times New Roman"/>
            </a:endParaRPr>
          </a:p>
          <a:p>
            <a:pPr marL="285750" indent="-285750">
              <a:buFont typeface="Arial" panose="020B0604020202020204" pitchFamily="34" charset="0"/>
              <a:buChar char="•"/>
            </a:pPr>
            <a:r>
              <a:rPr lang="en-US" sz="2000" dirty="0" smtClean="0">
                <a:latin typeface="Arial"/>
                <a:ea typeface="MS Mincho"/>
                <a:cs typeface="Times New Roman"/>
              </a:rPr>
              <a:t>Specific Benefits of a GSRN </a:t>
            </a:r>
          </a:p>
          <a:p>
            <a:pPr marL="285750" indent="-285750">
              <a:buFont typeface="Arial" panose="020B0604020202020204" pitchFamily="34" charset="0"/>
              <a:buChar char="•"/>
            </a:pPr>
            <a:endParaRPr lang="en-US" sz="2000" dirty="0">
              <a:solidFill>
                <a:prstClr val="black"/>
              </a:solidFill>
              <a:latin typeface="Arial"/>
              <a:ea typeface="MS Mincho"/>
              <a:cs typeface="Times New Roman"/>
            </a:endParaRPr>
          </a:p>
          <a:p>
            <a:pPr marL="285750" indent="-285750">
              <a:buFont typeface="Arial" panose="020B0604020202020204" pitchFamily="34" charset="0"/>
              <a:buChar char="•"/>
            </a:pPr>
            <a:r>
              <a:rPr lang="en-US" sz="2000" dirty="0" smtClean="0">
                <a:solidFill>
                  <a:prstClr val="black"/>
                </a:solidFill>
                <a:latin typeface="Arial"/>
                <a:ea typeface="MS Mincho"/>
                <a:cs typeface="Times New Roman"/>
              </a:rPr>
              <a:t>GSRN Requirements</a:t>
            </a:r>
          </a:p>
          <a:p>
            <a:pPr marL="285750" indent="-285750">
              <a:buFont typeface="Arial" panose="020B0604020202020204" pitchFamily="34" charset="0"/>
              <a:buChar char="•"/>
            </a:pPr>
            <a:endParaRPr lang="en-US" sz="2000" dirty="0">
              <a:solidFill>
                <a:prstClr val="black"/>
              </a:solidFill>
              <a:latin typeface="Arial"/>
              <a:ea typeface="MS Mincho"/>
              <a:cs typeface="Times New Roman"/>
            </a:endParaRPr>
          </a:p>
          <a:p>
            <a:pPr marL="285750" indent="-285750">
              <a:buFont typeface="Arial" panose="020B0604020202020204" pitchFamily="34" charset="0"/>
              <a:buChar char="•"/>
            </a:pPr>
            <a:r>
              <a:rPr lang="en-US" sz="2000" dirty="0" smtClean="0">
                <a:solidFill>
                  <a:prstClr val="black"/>
                </a:solidFill>
                <a:latin typeface="Arial"/>
                <a:ea typeface="MS Mincho"/>
                <a:cs typeface="Times New Roman"/>
              </a:rPr>
              <a:t>Design Principles for a GSRN</a:t>
            </a:r>
          </a:p>
          <a:p>
            <a:pPr marL="285750" indent="-285750">
              <a:buFont typeface="Arial" panose="020B0604020202020204" pitchFamily="34" charset="0"/>
              <a:buChar char="•"/>
            </a:pPr>
            <a:endParaRPr lang="en-US" sz="2000" dirty="0">
              <a:solidFill>
                <a:prstClr val="black"/>
              </a:solidFill>
              <a:latin typeface="Arial"/>
              <a:ea typeface="MS Mincho"/>
              <a:cs typeface="Times New Roman"/>
            </a:endParaRPr>
          </a:p>
          <a:p>
            <a:pPr marL="285750" indent="-285750">
              <a:buFont typeface="Arial" panose="020B0604020202020204" pitchFamily="34" charset="0"/>
              <a:buChar char="•"/>
            </a:pPr>
            <a:r>
              <a:rPr lang="en-US" sz="2000" dirty="0" smtClean="0">
                <a:solidFill>
                  <a:prstClr val="black"/>
                </a:solidFill>
                <a:latin typeface="Arial"/>
                <a:ea typeface="MS Mincho"/>
                <a:cs typeface="Times New Roman"/>
              </a:rPr>
              <a:t>Governance and Management</a:t>
            </a:r>
          </a:p>
          <a:p>
            <a:pPr marL="285750" indent="-285750">
              <a:buFont typeface="Arial" panose="020B0604020202020204" pitchFamily="34" charset="0"/>
              <a:buChar char="•"/>
            </a:pPr>
            <a:endParaRPr lang="en-US" sz="2000" dirty="0">
              <a:solidFill>
                <a:prstClr val="black"/>
              </a:solidFill>
              <a:latin typeface="Arial"/>
              <a:ea typeface="MS Mincho"/>
              <a:cs typeface="Times New Roman"/>
            </a:endParaRPr>
          </a:p>
          <a:p>
            <a:pPr marL="285750" indent="-285750">
              <a:buFont typeface="Arial" panose="020B0604020202020204" pitchFamily="34" charset="0"/>
              <a:buChar char="•"/>
            </a:pPr>
            <a:r>
              <a:rPr lang="en-US" sz="2000" dirty="0" smtClean="0">
                <a:solidFill>
                  <a:prstClr val="black"/>
                </a:solidFill>
                <a:latin typeface="Arial"/>
                <a:ea typeface="MS Mincho"/>
                <a:cs typeface="Times New Roman"/>
              </a:rPr>
              <a:t>Preliminary List of ECVs to be Monitored</a:t>
            </a:r>
          </a:p>
          <a:p>
            <a:pPr marL="285750" indent="-285750">
              <a:buFont typeface="Arial" panose="020B0604020202020204" pitchFamily="34" charset="0"/>
              <a:buChar char="•"/>
            </a:pPr>
            <a:endParaRPr lang="en-US" sz="2000" dirty="0">
              <a:solidFill>
                <a:prstClr val="black"/>
              </a:solidFill>
              <a:latin typeface="Arial"/>
              <a:ea typeface="MS Mincho"/>
              <a:cs typeface="Times New Roman"/>
            </a:endParaRPr>
          </a:p>
          <a:p>
            <a:pPr marL="285750" indent="-285750">
              <a:buFont typeface="Arial" panose="020B0604020202020204" pitchFamily="34" charset="0"/>
              <a:buChar char="•"/>
            </a:pPr>
            <a:r>
              <a:rPr lang="en-US" sz="2000" dirty="0" smtClean="0">
                <a:solidFill>
                  <a:prstClr val="black"/>
                </a:solidFill>
                <a:latin typeface="Arial"/>
                <a:ea typeface="MS Mincho"/>
                <a:cs typeface="Times New Roman"/>
              </a:rPr>
              <a:t>Tiered </a:t>
            </a:r>
            <a:r>
              <a:rPr lang="en-US" sz="2000" dirty="0">
                <a:solidFill>
                  <a:prstClr val="black"/>
                </a:solidFill>
                <a:latin typeface="Arial"/>
                <a:ea typeface="MS Mincho"/>
                <a:cs typeface="Times New Roman"/>
              </a:rPr>
              <a:t>Network </a:t>
            </a:r>
            <a:r>
              <a:rPr lang="en-US" sz="2000" dirty="0" smtClean="0">
                <a:solidFill>
                  <a:prstClr val="black"/>
                </a:solidFill>
                <a:latin typeface="Arial"/>
                <a:ea typeface="MS Mincho"/>
                <a:cs typeface="Times New Roman"/>
              </a:rPr>
              <a:t>Approach</a:t>
            </a:r>
          </a:p>
          <a:p>
            <a:pPr marL="741363" lvl="1" indent="-285750">
              <a:buFont typeface="Arial" panose="020B0604020202020204" pitchFamily="34" charset="0"/>
              <a:buChar char="•"/>
            </a:pPr>
            <a:r>
              <a:rPr lang="en-US" sz="2000" dirty="0" smtClean="0">
                <a:solidFill>
                  <a:prstClr val="black"/>
                </a:solidFill>
                <a:latin typeface="Arial"/>
                <a:ea typeface="MS Mincho"/>
                <a:cs typeface="Times New Roman"/>
              </a:rPr>
              <a:t>The </a:t>
            </a:r>
            <a:r>
              <a:rPr lang="en-US" sz="2000" dirty="0">
                <a:solidFill>
                  <a:prstClr val="black"/>
                </a:solidFill>
                <a:latin typeface="Arial"/>
                <a:ea typeface="MS Mincho"/>
                <a:cs typeface="Times New Roman"/>
              </a:rPr>
              <a:t>climate is observed by many </a:t>
            </a:r>
            <a:r>
              <a:rPr lang="en-US" sz="2000" dirty="0" smtClean="0">
                <a:solidFill>
                  <a:prstClr val="black"/>
                </a:solidFill>
                <a:latin typeface="Arial"/>
                <a:ea typeface="MS Mincho"/>
                <a:cs typeface="Times New Roman"/>
              </a:rPr>
              <a:t>networks, and the GSRN would </a:t>
            </a:r>
            <a:r>
              <a:rPr lang="en-US" sz="2000" dirty="0">
                <a:solidFill>
                  <a:prstClr val="black"/>
                </a:solidFill>
                <a:latin typeface="Arial"/>
                <a:ea typeface="MS Mincho"/>
                <a:cs typeface="Times New Roman"/>
              </a:rPr>
              <a:t>be the stable backbone of this network of </a:t>
            </a:r>
            <a:r>
              <a:rPr lang="en-US" sz="2000" dirty="0" smtClean="0">
                <a:solidFill>
                  <a:prstClr val="black"/>
                </a:solidFill>
                <a:latin typeface="Arial"/>
                <a:ea typeface="MS Mincho"/>
                <a:cs typeface="Times New Roman"/>
              </a:rPr>
              <a:t>networks</a:t>
            </a:r>
          </a:p>
          <a:p>
            <a:pPr marL="741363" lvl="1" indent="-285750">
              <a:buFont typeface="Arial" panose="020B0604020202020204" pitchFamily="34" charset="0"/>
              <a:buChar char="•"/>
            </a:pPr>
            <a:endParaRPr lang="en-US" sz="2000" dirty="0">
              <a:solidFill>
                <a:prstClr val="black"/>
              </a:solidFill>
              <a:latin typeface="Arial"/>
              <a:ea typeface="MS Mincho"/>
              <a:cs typeface="Times New Roman"/>
            </a:endParaRPr>
          </a:p>
          <a:p>
            <a:pPr marL="285750" indent="-285750">
              <a:buFont typeface="Arial" panose="020B0604020202020204" pitchFamily="34" charset="0"/>
              <a:buChar char="•"/>
            </a:pPr>
            <a:r>
              <a:rPr lang="en-US" sz="2000" b="1" dirty="0" smtClean="0">
                <a:solidFill>
                  <a:prstClr val="black"/>
                </a:solidFill>
                <a:latin typeface="Arial"/>
                <a:ea typeface="MS Mincho"/>
                <a:cs typeface="Times New Roman"/>
              </a:rPr>
              <a:t>Question of urban measurements clearly on the table </a:t>
            </a:r>
            <a:r>
              <a:rPr lang="mr-IN" sz="2000" b="1" dirty="0" smtClean="0">
                <a:solidFill>
                  <a:prstClr val="black"/>
                </a:solidFill>
                <a:latin typeface="Arial"/>
                <a:ea typeface="MS Mincho"/>
                <a:cs typeface="Times New Roman"/>
              </a:rPr>
              <a:t>–</a:t>
            </a:r>
            <a:r>
              <a:rPr lang="en-US" sz="2000" b="1" dirty="0" smtClean="0">
                <a:solidFill>
                  <a:prstClr val="black"/>
                </a:solidFill>
                <a:latin typeface="Arial"/>
                <a:ea typeface="MS Mincho"/>
                <a:cs typeface="Times New Roman"/>
              </a:rPr>
              <a:t> but will not be core to GSRN</a:t>
            </a:r>
            <a:endParaRPr lang="en-US" sz="2000" b="1" dirty="0">
              <a:solidFill>
                <a:prstClr val="black"/>
              </a:solidFill>
              <a:latin typeface="Calibri"/>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29" t="1987" r="1078" b="12916"/>
          <a:stretch/>
        </p:blipFill>
        <p:spPr>
          <a:xfrm>
            <a:off x="3873582" y="1219200"/>
            <a:ext cx="5270418" cy="2268281"/>
          </a:xfrm>
          <a:prstGeom prst="rect">
            <a:avLst/>
          </a:prstGeom>
        </p:spPr>
      </p:pic>
    </p:spTree>
    <p:extLst>
      <p:ext uri="{BB962C8B-B14F-4D97-AF65-F5344CB8AC3E}">
        <p14:creationId xmlns:p14="http://schemas.microsoft.com/office/powerpoint/2010/main" val="1780135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0" y="3810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533400" y="11668"/>
            <a:ext cx="7848600" cy="584775"/>
          </a:xfrm>
          <a:prstGeom prst="rect">
            <a:avLst/>
          </a:prstGeom>
          <a:noFill/>
        </p:spPr>
        <p:txBody>
          <a:bodyPr wrap="square" rtlCol="0">
            <a:spAutoFit/>
          </a:bodyPr>
          <a:lstStyle/>
          <a:p>
            <a:pPr algn="ctr"/>
            <a:r>
              <a:rPr lang="en-US" sz="3200" b="1" dirty="0" smtClean="0">
                <a:solidFill>
                  <a:srgbClr val="7030A0"/>
                </a:solidFill>
                <a:latin typeface="Calibri"/>
              </a:rPr>
              <a:t>Benefits of a GSRN</a:t>
            </a:r>
            <a:endParaRPr lang="en-US" sz="3200" b="1" dirty="0">
              <a:solidFill>
                <a:srgbClr val="7030A0"/>
              </a:solidFill>
              <a:latin typeface="Calibri"/>
            </a:endParaRPr>
          </a:p>
        </p:txBody>
      </p:sp>
      <p:sp>
        <p:nvSpPr>
          <p:cNvPr id="2" name="TextBox 1"/>
          <p:cNvSpPr txBox="1"/>
          <p:nvPr/>
        </p:nvSpPr>
        <p:spPr>
          <a:xfrm>
            <a:off x="37991" y="457200"/>
            <a:ext cx="9128050" cy="7205049"/>
          </a:xfrm>
          <a:prstGeom prst="rect">
            <a:avLst/>
          </a:prstGeom>
          <a:noFill/>
        </p:spPr>
        <p:txBody>
          <a:bodyPr wrap="square" rtlCol="0">
            <a:spAutoFit/>
          </a:bodyPr>
          <a:lstStyle/>
          <a:p>
            <a:pPr marL="342900" indent="-342900">
              <a:lnSpc>
                <a:spcPct val="115000"/>
              </a:lnSpc>
              <a:spcBef>
                <a:spcPts val="0"/>
              </a:spcBef>
              <a:spcAft>
                <a:spcPts val="0"/>
              </a:spcAft>
              <a:buFont typeface="+mj-lt"/>
              <a:buAutoNum type="arabicPeriod"/>
            </a:pPr>
            <a:r>
              <a:rPr lang="en-US" sz="1600" dirty="0">
                <a:latin typeface="+mn-lt"/>
                <a:ea typeface="MS Mincho"/>
                <a:cs typeface="Times New Roman"/>
              </a:rPr>
              <a:t>Relevance of “reference”-type </a:t>
            </a:r>
            <a:r>
              <a:rPr lang="en-US" sz="1600" dirty="0" smtClean="0">
                <a:latin typeface="+mn-lt"/>
                <a:ea typeface="MS Mincho"/>
                <a:cs typeface="Times New Roman"/>
              </a:rPr>
              <a:t>measurements</a:t>
            </a:r>
          </a:p>
          <a:p>
            <a:pPr marL="798513" lvl="1" indent="-342900">
              <a:lnSpc>
                <a:spcPct val="115000"/>
              </a:lnSpc>
              <a:spcBef>
                <a:spcPts val="0"/>
              </a:spcBef>
              <a:spcAft>
                <a:spcPts val="0"/>
              </a:spcAft>
              <a:buFont typeface="+mj-lt"/>
              <a:buAutoNum type="alphaLcPeriod"/>
            </a:pPr>
            <a:r>
              <a:rPr lang="en-US" sz="1600" dirty="0"/>
              <a:t>Having each single measurement traceable to an absolute standard allows moving from relative to absolute accuracy in </a:t>
            </a:r>
            <a:r>
              <a:rPr lang="en-US" sz="1600" dirty="0" smtClean="0"/>
              <a:t>measurements</a:t>
            </a:r>
          </a:p>
          <a:p>
            <a:pPr marL="798513" lvl="1" indent="-342900">
              <a:lnSpc>
                <a:spcPct val="115000"/>
              </a:lnSpc>
              <a:spcBef>
                <a:spcPts val="0"/>
              </a:spcBef>
              <a:spcAft>
                <a:spcPts val="0"/>
              </a:spcAft>
              <a:buFont typeface="+mj-lt"/>
              <a:buAutoNum type="alphaLcPeriod"/>
            </a:pPr>
            <a:r>
              <a:rPr lang="en-US" sz="1600" dirty="0"/>
              <a:t>Defined and agreed measurement standards</a:t>
            </a:r>
            <a:endParaRPr lang="en-US" sz="1600" dirty="0" smtClean="0">
              <a:solidFill>
                <a:prstClr val="black"/>
              </a:solidFill>
              <a:latin typeface="+mn-lt"/>
              <a:ea typeface="SimSun"/>
              <a:cs typeface="Arial"/>
            </a:endParaRPr>
          </a:p>
          <a:p>
            <a:pPr marL="342900" indent="-342900">
              <a:lnSpc>
                <a:spcPct val="115000"/>
              </a:lnSpc>
              <a:spcBef>
                <a:spcPts val="0"/>
              </a:spcBef>
              <a:spcAft>
                <a:spcPts val="0"/>
              </a:spcAft>
              <a:buFont typeface="+mj-lt"/>
              <a:buAutoNum type="arabicPeriod"/>
            </a:pPr>
            <a:r>
              <a:rPr lang="en-US" sz="1600" dirty="0" smtClean="0">
                <a:latin typeface="+mn-lt"/>
                <a:ea typeface="MS Mincho"/>
                <a:cs typeface="Times New Roman"/>
              </a:rPr>
              <a:t>Underpinning </a:t>
            </a:r>
            <a:r>
              <a:rPr lang="en-US" sz="1600" dirty="0">
                <a:latin typeface="+mn-lt"/>
                <a:ea typeface="MS Mincho"/>
                <a:cs typeface="Times New Roman"/>
              </a:rPr>
              <a:t>existing </a:t>
            </a:r>
            <a:r>
              <a:rPr lang="en-US" sz="1600" dirty="0" smtClean="0">
                <a:latin typeface="+mn-lt"/>
                <a:ea typeface="MS Mincho"/>
                <a:cs typeface="Times New Roman"/>
              </a:rPr>
              <a:t>networks</a:t>
            </a:r>
          </a:p>
          <a:p>
            <a:pPr marL="798513" lvl="1" indent="-342900">
              <a:lnSpc>
                <a:spcPct val="115000"/>
              </a:lnSpc>
              <a:spcBef>
                <a:spcPts val="0"/>
              </a:spcBef>
              <a:spcAft>
                <a:spcPts val="0"/>
              </a:spcAft>
              <a:buFont typeface="+mj-lt"/>
              <a:buAutoNum type="alphaLcPeriod"/>
            </a:pPr>
            <a:r>
              <a:rPr lang="en-US" sz="1600" dirty="0"/>
              <a:t>Validation of the GSN </a:t>
            </a:r>
            <a:r>
              <a:rPr lang="en-US" sz="1600" dirty="0" smtClean="0"/>
              <a:t>and </a:t>
            </a:r>
            <a:r>
              <a:rPr lang="en-US" sz="1600" dirty="0"/>
              <a:t>broader surface </a:t>
            </a:r>
            <a:r>
              <a:rPr lang="en-US" sz="1600" dirty="0" smtClean="0"/>
              <a:t>networks </a:t>
            </a:r>
            <a:r>
              <a:rPr lang="en-US" sz="1600" dirty="0"/>
              <a:t>and CDRs derived </a:t>
            </a:r>
            <a:r>
              <a:rPr lang="en-US" sz="1600" dirty="0" smtClean="0"/>
              <a:t>therefrom</a:t>
            </a:r>
          </a:p>
          <a:p>
            <a:pPr marL="798513" lvl="1" indent="-342900">
              <a:lnSpc>
                <a:spcPct val="115000"/>
              </a:lnSpc>
              <a:spcBef>
                <a:spcPts val="0"/>
              </a:spcBef>
              <a:spcAft>
                <a:spcPts val="0"/>
              </a:spcAft>
              <a:buFont typeface="+mj-lt"/>
              <a:buAutoNum type="alphaLcPeriod"/>
            </a:pPr>
            <a:r>
              <a:rPr lang="en-US" sz="1600" dirty="0"/>
              <a:t>L</a:t>
            </a:r>
            <a:r>
              <a:rPr lang="en-US" sz="1600" dirty="0" smtClean="0"/>
              <a:t>ong </a:t>
            </a:r>
            <a:r>
              <a:rPr lang="en-US" sz="1600" dirty="0"/>
              <a:t>term homogeneous record will ensure better use of the data and serve to improve the quality of data from other networks</a:t>
            </a:r>
            <a:endParaRPr lang="en-US" sz="1600" dirty="0" smtClean="0">
              <a:latin typeface="+mn-lt"/>
              <a:ea typeface="MS Mincho"/>
              <a:cs typeface="Times New Roman"/>
            </a:endParaRPr>
          </a:p>
          <a:p>
            <a:pPr marL="342900" indent="-342900">
              <a:lnSpc>
                <a:spcPct val="115000"/>
              </a:lnSpc>
              <a:spcBef>
                <a:spcPts val="0"/>
              </a:spcBef>
              <a:spcAft>
                <a:spcPts val="0"/>
              </a:spcAft>
              <a:buFont typeface="+mj-lt"/>
              <a:buAutoNum type="arabicPeriod"/>
            </a:pPr>
            <a:r>
              <a:rPr lang="en-US" sz="1600" dirty="0" smtClean="0">
                <a:latin typeface="+mn-lt"/>
                <a:ea typeface="MS Mincho"/>
                <a:cs typeface="Times New Roman"/>
              </a:rPr>
              <a:t>Capacity Building</a:t>
            </a:r>
          </a:p>
          <a:p>
            <a:pPr marL="798513" lvl="1" indent="-342900">
              <a:lnSpc>
                <a:spcPct val="115000"/>
              </a:lnSpc>
              <a:spcBef>
                <a:spcPts val="0"/>
              </a:spcBef>
              <a:spcAft>
                <a:spcPts val="0"/>
              </a:spcAft>
              <a:buFont typeface="+mj-lt"/>
              <a:buAutoNum type="alphaLcPeriod"/>
            </a:pPr>
            <a:r>
              <a:rPr lang="en-US" sz="1600" dirty="0"/>
              <a:t>Exchange of knowledge and skills between institutes globally</a:t>
            </a:r>
            <a:endParaRPr lang="en-US" sz="1600" dirty="0" smtClean="0">
              <a:latin typeface="+mn-lt"/>
              <a:ea typeface="MS Mincho"/>
              <a:cs typeface="Times New Roman"/>
            </a:endParaRPr>
          </a:p>
          <a:p>
            <a:pPr marL="342900" indent="-342900">
              <a:lnSpc>
                <a:spcPct val="115000"/>
              </a:lnSpc>
              <a:spcBef>
                <a:spcPts val="0"/>
              </a:spcBef>
              <a:spcAft>
                <a:spcPts val="0"/>
              </a:spcAft>
              <a:buFont typeface="+mj-lt"/>
              <a:buAutoNum type="arabicPeriod"/>
            </a:pPr>
            <a:r>
              <a:rPr lang="en-US" sz="1600" dirty="0" smtClean="0"/>
              <a:t>Scientific value of answering </a:t>
            </a:r>
            <a:r>
              <a:rPr lang="en-US" sz="1600" dirty="0"/>
              <a:t>questions about long-term nature of climate </a:t>
            </a:r>
            <a:r>
              <a:rPr lang="en-US" sz="1600" dirty="0" smtClean="0"/>
              <a:t>change</a:t>
            </a:r>
          </a:p>
          <a:p>
            <a:pPr marL="798513" lvl="1" indent="-342900">
              <a:lnSpc>
                <a:spcPct val="115000"/>
              </a:lnSpc>
              <a:spcBef>
                <a:spcPts val="0"/>
              </a:spcBef>
              <a:spcAft>
                <a:spcPts val="0"/>
              </a:spcAft>
              <a:buFont typeface="+mj-lt"/>
              <a:buAutoNum type="alphaLcPeriod"/>
            </a:pPr>
            <a:r>
              <a:rPr lang="en-US" sz="1600" dirty="0"/>
              <a:t>Increased accuracy and confidence in observed changes will allow us to answer new questions and open still unknown new fields of </a:t>
            </a:r>
            <a:r>
              <a:rPr lang="en-US" sz="1600" dirty="0" smtClean="0"/>
              <a:t>research</a:t>
            </a:r>
          </a:p>
          <a:p>
            <a:pPr marL="798513" lvl="1" indent="-342900">
              <a:lnSpc>
                <a:spcPct val="115000"/>
              </a:lnSpc>
              <a:spcBef>
                <a:spcPts val="0"/>
              </a:spcBef>
              <a:spcAft>
                <a:spcPts val="0"/>
              </a:spcAft>
              <a:buFont typeface="+mj-lt"/>
              <a:buAutoNum type="alphaLcPeriod"/>
            </a:pPr>
            <a:r>
              <a:rPr lang="en-US" sz="1600" dirty="0"/>
              <a:t>Better understanding of the Global Cycles (e.g. Water, Carbon and Energy)</a:t>
            </a:r>
          </a:p>
          <a:p>
            <a:pPr marL="342900" indent="-342900">
              <a:lnSpc>
                <a:spcPct val="115000"/>
              </a:lnSpc>
              <a:spcBef>
                <a:spcPts val="0"/>
              </a:spcBef>
              <a:spcAft>
                <a:spcPts val="0"/>
              </a:spcAft>
              <a:buFont typeface="+mj-lt"/>
              <a:buAutoNum type="arabicPeriod"/>
            </a:pPr>
            <a:r>
              <a:rPr lang="en-US" sz="1600" dirty="0" smtClean="0">
                <a:solidFill>
                  <a:prstClr val="black"/>
                </a:solidFill>
                <a:latin typeface="+mn-lt"/>
                <a:ea typeface="SimSun"/>
                <a:cs typeface="Arial"/>
              </a:rPr>
              <a:t>Societal Benefits</a:t>
            </a:r>
          </a:p>
          <a:p>
            <a:pPr marL="798513" lvl="1" indent="-342900">
              <a:lnSpc>
                <a:spcPct val="115000"/>
              </a:lnSpc>
              <a:spcBef>
                <a:spcPts val="0"/>
              </a:spcBef>
              <a:spcAft>
                <a:spcPts val="0"/>
              </a:spcAft>
              <a:buFont typeface="+mj-lt"/>
              <a:buAutoNum type="alphaLcPeriod"/>
            </a:pPr>
            <a:r>
              <a:rPr lang="en-US" sz="1600" dirty="0"/>
              <a:t>An initial focus on temperature and precipitation would support plans to adapt to climate change to heat waves, flooding and drought</a:t>
            </a:r>
            <a:endParaRPr lang="en-US" sz="1600" dirty="0" smtClean="0">
              <a:solidFill>
                <a:prstClr val="black"/>
              </a:solidFill>
              <a:latin typeface="+mn-lt"/>
              <a:ea typeface="SimSun"/>
              <a:cs typeface="Arial"/>
            </a:endParaRPr>
          </a:p>
          <a:p>
            <a:pPr marL="342900" indent="-342900">
              <a:lnSpc>
                <a:spcPct val="115000"/>
              </a:lnSpc>
              <a:spcBef>
                <a:spcPts val="0"/>
              </a:spcBef>
              <a:spcAft>
                <a:spcPts val="0"/>
              </a:spcAft>
              <a:buFont typeface="+mj-lt"/>
              <a:buAutoNum type="arabicPeriod"/>
            </a:pPr>
            <a:r>
              <a:rPr lang="en-US" sz="1600" dirty="0" smtClean="0">
                <a:solidFill>
                  <a:prstClr val="black"/>
                </a:solidFill>
                <a:latin typeface="+mn-lt"/>
                <a:ea typeface="SimSun"/>
                <a:cs typeface="Arial"/>
              </a:rPr>
              <a:t>Looking to the Future</a:t>
            </a:r>
          </a:p>
          <a:p>
            <a:pPr marL="798513" lvl="1" indent="-342900">
              <a:lnSpc>
                <a:spcPct val="115000"/>
              </a:lnSpc>
              <a:spcBef>
                <a:spcPts val="0"/>
              </a:spcBef>
              <a:spcAft>
                <a:spcPts val="0"/>
              </a:spcAft>
              <a:buFont typeface="+mj-lt"/>
              <a:buAutoNum type="alphaLcPeriod"/>
            </a:pPr>
            <a:r>
              <a:rPr lang="en-US" sz="1600" dirty="0"/>
              <a:t>Supersites can contribute in research on the evaluation of emerging technologies, improved measurement procedures and measurement principles.</a:t>
            </a:r>
          </a:p>
          <a:p>
            <a:pPr marL="798513" lvl="1" indent="-342900">
              <a:lnSpc>
                <a:spcPct val="115000"/>
              </a:lnSpc>
              <a:spcBef>
                <a:spcPts val="0"/>
              </a:spcBef>
              <a:spcAft>
                <a:spcPts val="0"/>
              </a:spcAft>
              <a:buFont typeface="+mj-lt"/>
              <a:buAutoNum type="alphaLcPeriod"/>
            </a:pPr>
            <a:endParaRPr lang="en-US" sz="1600" dirty="0" smtClean="0">
              <a:solidFill>
                <a:prstClr val="black"/>
              </a:solidFill>
              <a:latin typeface="+mn-lt"/>
              <a:ea typeface="SimSun"/>
              <a:cs typeface="Arial"/>
            </a:endParaRPr>
          </a:p>
          <a:p>
            <a:pPr>
              <a:lnSpc>
                <a:spcPct val="115000"/>
              </a:lnSpc>
              <a:spcBef>
                <a:spcPts val="0"/>
              </a:spcBef>
              <a:spcAft>
                <a:spcPts val="0"/>
              </a:spcAft>
            </a:pPr>
            <a:endParaRPr lang="en-US" sz="1600" dirty="0">
              <a:solidFill>
                <a:prstClr val="black"/>
              </a:solidFill>
              <a:latin typeface="+mn-lt"/>
              <a:ea typeface="SimSun"/>
              <a:cs typeface="Arial"/>
            </a:endParaRPr>
          </a:p>
          <a:p>
            <a:pPr marL="342900" indent="-342900">
              <a:lnSpc>
                <a:spcPct val="115000"/>
              </a:lnSpc>
              <a:spcBef>
                <a:spcPts val="0"/>
              </a:spcBef>
              <a:spcAft>
                <a:spcPts val="0"/>
              </a:spcAft>
              <a:buFont typeface="Wingdings"/>
              <a:buChar char=""/>
            </a:pPr>
            <a:endParaRPr lang="en-US" sz="1600" dirty="0">
              <a:solidFill>
                <a:prstClr val="black"/>
              </a:solidFill>
              <a:latin typeface="+mn-lt"/>
              <a:ea typeface="SimSun"/>
              <a:cs typeface="Arial"/>
            </a:endParaRPr>
          </a:p>
          <a:p>
            <a:pPr marL="342900" indent="-342900">
              <a:lnSpc>
                <a:spcPct val="115000"/>
              </a:lnSpc>
              <a:spcBef>
                <a:spcPts val="0"/>
              </a:spcBef>
              <a:spcAft>
                <a:spcPts val="0"/>
              </a:spcAft>
              <a:buFont typeface="Wingdings"/>
              <a:buChar char=""/>
            </a:pPr>
            <a:endParaRPr lang="en-US" sz="1600" dirty="0">
              <a:solidFill>
                <a:prstClr val="black"/>
              </a:solidFill>
              <a:latin typeface="Calibri"/>
              <a:ea typeface="SimSun"/>
              <a:cs typeface="Arial"/>
            </a:endParaRPr>
          </a:p>
          <a:p>
            <a:pPr marL="285750" indent="-285750">
              <a:buFont typeface="Arial" panose="020B0604020202020204" pitchFamily="34" charset="0"/>
              <a:buChar char="•"/>
            </a:pPr>
            <a:endParaRPr lang="en-US" sz="1600" dirty="0">
              <a:solidFill>
                <a:prstClr val="black"/>
              </a:solidFill>
              <a:latin typeface="Calibri"/>
            </a:endParaRPr>
          </a:p>
        </p:txBody>
      </p:sp>
    </p:spTree>
    <p:extLst>
      <p:ext uri="{BB962C8B-B14F-4D97-AF65-F5344CB8AC3E}">
        <p14:creationId xmlns:p14="http://schemas.microsoft.com/office/powerpoint/2010/main" val="138252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0" y="3810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7991" y="11668"/>
            <a:ext cx="9029809" cy="830997"/>
          </a:xfrm>
          <a:prstGeom prst="rect">
            <a:avLst/>
          </a:prstGeom>
          <a:noFill/>
        </p:spPr>
        <p:txBody>
          <a:bodyPr wrap="square" rtlCol="0">
            <a:spAutoFit/>
          </a:bodyPr>
          <a:lstStyle/>
          <a:p>
            <a:pPr algn="ctr"/>
            <a:r>
              <a:rPr lang="en-US" sz="2400" b="1" dirty="0" smtClean="0">
                <a:solidFill>
                  <a:srgbClr val="7030A0"/>
                </a:solidFill>
                <a:latin typeface="Calibri"/>
              </a:rPr>
              <a:t>Preliminary List of ECVs to be Monitored (not every GSRN site would need to necessarily observe each ECV)</a:t>
            </a:r>
            <a:endParaRPr lang="en-US" sz="2400" b="1" dirty="0">
              <a:solidFill>
                <a:srgbClr val="7030A0"/>
              </a:solidFill>
              <a:latin typeface="Calibri"/>
            </a:endParaRPr>
          </a:p>
        </p:txBody>
      </p:sp>
      <p:sp>
        <p:nvSpPr>
          <p:cNvPr id="2" name="TextBox 1"/>
          <p:cNvSpPr txBox="1"/>
          <p:nvPr/>
        </p:nvSpPr>
        <p:spPr>
          <a:xfrm>
            <a:off x="304800" y="685800"/>
            <a:ext cx="9128050" cy="8168390"/>
          </a:xfrm>
          <a:prstGeom prst="rect">
            <a:avLst/>
          </a:prstGeom>
          <a:noFill/>
        </p:spPr>
        <p:txBody>
          <a:bodyPr wrap="square" rtlCol="0">
            <a:spAutoFit/>
          </a:bodyPr>
          <a:lstStyle/>
          <a:p>
            <a:pPr marL="342900" indent="-342900">
              <a:lnSpc>
                <a:spcPct val="115000"/>
              </a:lnSpc>
              <a:spcBef>
                <a:spcPts val="0"/>
              </a:spcBef>
              <a:spcAft>
                <a:spcPts val="0"/>
              </a:spcAft>
              <a:buFont typeface="Wingdings" panose="05000000000000000000" pitchFamily="2" charset="2"/>
              <a:buChar char="Ø"/>
            </a:pPr>
            <a:r>
              <a:rPr lang="en-US" sz="2400" dirty="0" smtClean="0">
                <a:solidFill>
                  <a:prstClr val="black"/>
                </a:solidFill>
                <a:latin typeface="Calibri"/>
                <a:ea typeface="MS Mincho"/>
                <a:cs typeface="Times New Roman"/>
              </a:rPr>
              <a:t>Atmospheric</a:t>
            </a:r>
          </a:p>
          <a:p>
            <a:pPr marL="741363" lvl="1" indent="-285750">
              <a:buFont typeface="Arial" panose="020B0604020202020204" pitchFamily="34" charset="0"/>
              <a:buChar char="•"/>
            </a:pPr>
            <a:r>
              <a:rPr lang="en-US" sz="2000" dirty="0"/>
              <a:t>Air temperature </a:t>
            </a:r>
          </a:p>
          <a:p>
            <a:pPr marL="741363" lvl="1" indent="-285750">
              <a:buFont typeface="Arial" panose="020B0604020202020204" pitchFamily="34" charset="0"/>
              <a:buChar char="•"/>
            </a:pPr>
            <a:r>
              <a:rPr lang="en-US" sz="2000" dirty="0"/>
              <a:t>Precipitation</a:t>
            </a:r>
          </a:p>
          <a:p>
            <a:pPr marL="741363" lvl="1" indent="-285750">
              <a:buFont typeface="Arial" panose="020B0604020202020204" pitchFamily="34" charset="0"/>
              <a:buChar char="•"/>
            </a:pPr>
            <a:r>
              <a:rPr lang="en-US" sz="2000" dirty="0"/>
              <a:t>Pressure</a:t>
            </a:r>
          </a:p>
          <a:p>
            <a:pPr marL="741363" lvl="1" indent="-285750">
              <a:buFont typeface="Arial" panose="020B0604020202020204" pitchFamily="34" charset="0"/>
              <a:buChar char="•"/>
            </a:pPr>
            <a:r>
              <a:rPr lang="en-US" sz="2000" dirty="0"/>
              <a:t>Wind speed and direction (10 m)</a:t>
            </a:r>
          </a:p>
          <a:p>
            <a:pPr marL="741363" lvl="1" indent="-285750">
              <a:buFont typeface="Arial" panose="020B0604020202020204" pitchFamily="34" charset="0"/>
              <a:buChar char="•"/>
            </a:pPr>
            <a:r>
              <a:rPr lang="en-US" sz="2000" dirty="0"/>
              <a:t>Relative humidity</a:t>
            </a:r>
          </a:p>
          <a:p>
            <a:pPr marL="741363" lvl="1" indent="-285750">
              <a:buFont typeface="Arial" panose="020B0604020202020204" pitchFamily="34" charset="0"/>
              <a:buChar char="•"/>
            </a:pPr>
            <a:r>
              <a:rPr lang="en-US" sz="2000" dirty="0"/>
              <a:t>Surface radiation (down and up</a:t>
            </a:r>
            <a:r>
              <a:rPr lang="en-US" sz="2000" dirty="0" smtClean="0"/>
              <a:t>)</a:t>
            </a:r>
          </a:p>
          <a:p>
            <a:pPr marL="741363" lvl="1" indent="-285750">
              <a:buFont typeface="Arial" panose="020B0604020202020204" pitchFamily="34" charset="0"/>
              <a:buChar char="•"/>
            </a:pPr>
            <a:endParaRPr lang="en-US" sz="2000" dirty="0"/>
          </a:p>
          <a:p>
            <a:pPr marL="342900" lvl="0" indent="-342900">
              <a:lnSpc>
                <a:spcPct val="115000"/>
              </a:lnSpc>
              <a:spcBef>
                <a:spcPts val="0"/>
              </a:spcBef>
              <a:spcAft>
                <a:spcPts val="0"/>
              </a:spcAft>
              <a:buFont typeface="Wingdings" panose="05000000000000000000" pitchFamily="2" charset="2"/>
              <a:buChar char="Ø"/>
            </a:pPr>
            <a:r>
              <a:rPr lang="en-US" sz="2400" dirty="0" smtClean="0">
                <a:solidFill>
                  <a:prstClr val="black"/>
                </a:solidFill>
                <a:latin typeface="Calibri"/>
                <a:ea typeface="MS Mincho"/>
                <a:cs typeface="Times New Roman"/>
              </a:rPr>
              <a:t>Terrestrial</a:t>
            </a:r>
            <a:endParaRPr lang="en-US" sz="2400" dirty="0">
              <a:solidFill>
                <a:prstClr val="black"/>
              </a:solidFill>
              <a:latin typeface="Calibri"/>
              <a:ea typeface="MS Mincho"/>
              <a:cs typeface="Times New Roman"/>
            </a:endParaRPr>
          </a:p>
          <a:p>
            <a:pPr marL="741363" lvl="1" indent="-285750">
              <a:buFont typeface="Arial" panose="020B0604020202020204" pitchFamily="34" charset="0"/>
              <a:buChar char="•"/>
            </a:pPr>
            <a:r>
              <a:rPr lang="en-US" sz="2000" dirty="0"/>
              <a:t>Land Surface Temperature</a:t>
            </a:r>
            <a:r>
              <a:rPr lang="en-US" sz="2000" dirty="0" smtClean="0"/>
              <a:t>*</a:t>
            </a:r>
            <a:endParaRPr lang="en-US" sz="2000" dirty="0"/>
          </a:p>
          <a:p>
            <a:pPr marL="741363" lvl="1" indent="-285750">
              <a:buFont typeface="Arial" panose="020B0604020202020204" pitchFamily="34" charset="0"/>
              <a:buChar char="•"/>
            </a:pPr>
            <a:r>
              <a:rPr lang="en-US" sz="2000" dirty="0" smtClean="0"/>
              <a:t>Soil </a:t>
            </a:r>
            <a:r>
              <a:rPr lang="en-US" sz="2000" dirty="0"/>
              <a:t>moisture (standard WMO depths</a:t>
            </a:r>
            <a:r>
              <a:rPr lang="en-US" sz="2000" dirty="0" smtClean="0"/>
              <a:t>)*</a:t>
            </a:r>
            <a:endParaRPr lang="en-US" sz="2000" dirty="0"/>
          </a:p>
          <a:p>
            <a:pPr marL="741363" lvl="1" indent="-285750">
              <a:buFont typeface="Arial" panose="020B0604020202020204" pitchFamily="34" charset="0"/>
              <a:buChar char="•"/>
            </a:pPr>
            <a:r>
              <a:rPr lang="en-US" sz="2000" dirty="0" smtClean="0"/>
              <a:t>Soil </a:t>
            </a:r>
            <a:r>
              <a:rPr lang="en-US" sz="2000" dirty="0"/>
              <a:t>temperature (standard WMO depths</a:t>
            </a:r>
            <a:r>
              <a:rPr lang="en-US" sz="2000" dirty="0" smtClean="0"/>
              <a:t>)*</a:t>
            </a:r>
            <a:endParaRPr lang="en-US" sz="2000" dirty="0"/>
          </a:p>
          <a:p>
            <a:pPr marL="741363" lvl="1" indent="-285750">
              <a:buFont typeface="Arial" panose="020B0604020202020204" pitchFamily="34" charset="0"/>
              <a:buChar char="•"/>
            </a:pPr>
            <a:r>
              <a:rPr lang="en-US" sz="2000" dirty="0" smtClean="0"/>
              <a:t>Snow/Ice*</a:t>
            </a:r>
            <a:endParaRPr lang="en-US" sz="2000" dirty="0"/>
          </a:p>
          <a:p>
            <a:pPr marL="741363" lvl="1" indent="-285750">
              <a:buFont typeface="Arial" panose="020B0604020202020204" pitchFamily="34" charset="0"/>
              <a:buChar char="•"/>
            </a:pPr>
            <a:r>
              <a:rPr lang="en-US" sz="2000" dirty="0" smtClean="0"/>
              <a:t>Albedo*</a:t>
            </a:r>
            <a:endParaRPr lang="en-US" sz="2000" dirty="0"/>
          </a:p>
          <a:p>
            <a:pPr marL="741363" lvl="1" indent="-285750">
              <a:buFont typeface="Arial" panose="020B0604020202020204" pitchFamily="34" charset="0"/>
              <a:buChar char="•"/>
            </a:pPr>
            <a:r>
              <a:rPr lang="en-US" sz="2000" dirty="0" smtClean="0"/>
              <a:t>River </a:t>
            </a:r>
            <a:r>
              <a:rPr lang="en-US" sz="2000" dirty="0"/>
              <a:t>discharge</a:t>
            </a:r>
          </a:p>
          <a:p>
            <a:pPr marL="741363" lvl="1" indent="-285750">
              <a:buFont typeface="Arial" panose="020B0604020202020204" pitchFamily="34" charset="0"/>
              <a:buChar char="•"/>
            </a:pPr>
            <a:r>
              <a:rPr lang="en-US" sz="2000" dirty="0"/>
              <a:t>Ground </a:t>
            </a:r>
            <a:r>
              <a:rPr lang="en-US" sz="2000" dirty="0" smtClean="0"/>
              <a:t>water</a:t>
            </a:r>
          </a:p>
          <a:p>
            <a:pPr marL="741363" lvl="1" indent="-285750">
              <a:buFont typeface="Arial" panose="020B0604020202020204" pitchFamily="34" charset="0"/>
              <a:buChar char="•"/>
            </a:pPr>
            <a:endParaRPr lang="en-US" sz="2000" dirty="0"/>
          </a:p>
          <a:p>
            <a:pPr marL="0" lvl="1" indent="0"/>
            <a:r>
              <a:rPr lang="en-US" sz="2000" dirty="0"/>
              <a:t>* I</a:t>
            </a:r>
            <a:r>
              <a:rPr lang="en-US" sz="2000" dirty="0" smtClean="0"/>
              <a:t>n </a:t>
            </a:r>
            <a:r>
              <a:rPr lang="en-US" sz="2000" dirty="0"/>
              <a:t>conjunction with satellite derived data to a certain degree</a:t>
            </a:r>
          </a:p>
          <a:p>
            <a:endParaRPr lang="en-US" sz="2000" dirty="0"/>
          </a:p>
          <a:p>
            <a:pPr marL="285750" indent="-285750">
              <a:buFont typeface="Arial" panose="020B0604020202020204" pitchFamily="34" charset="0"/>
              <a:buChar char="•"/>
            </a:pPr>
            <a:endParaRPr lang="en-US" sz="2000" dirty="0"/>
          </a:p>
          <a:p>
            <a:pPr lvl="1" indent="0">
              <a:lnSpc>
                <a:spcPct val="115000"/>
              </a:lnSpc>
              <a:spcBef>
                <a:spcPts val="0"/>
              </a:spcBef>
              <a:spcAft>
                <a:spcPts val="0"/>
              </a:spcAft>
            </a:pPr>
            <a:endParaRPr lang="en-US" sz="1600" dirty="0" smtClean="0">
              <a:solidFill>
                <a:prstClr val="black"/>
              </a:solidFill>
              <a:latin typeface="Calibri"/>
              <a:ea typeface="SimSun"/>
              <a:cs typeface="Arial"/>
            </a:endParaRPr>
          </a:p>
          <a:p>
            <a:pPr>
              <a:lnSpc>
                <a:spcPct val="115000"/>
              </a:lnSpc>
              <a:spcBef>
                <a:spcPts val="0"/>
              </a:spcBef>
              <a:spcAft>
                <a:spcPts val="0"/>
              </a:spcAft>
            </a:pPr>
            <a:endParaRPr lang="en-US" sz="1600" dirty="0">
              <a:solidFill>
                <a:prstClr val="black"/>
              </a:solidFill>
              <a:latin typeface="Calibri"/>
              <a:ea typeface="SimSun"/>
              <a:cs typeface="Arial"/>
            </a:endParaRPr>
          </a:p>
          <a:p>
            <a:pPr marL="342900" indent="-342900">
              <a:lnSpc>
                <a:spcPct val="115000"/>
              </a:lnSpc>
              <a:spcBef>
                <a:spcPts val="0"/>
              </a:spcBef>
              <a:spcAft>
                <a:spcPts val="0"/>
              </a:spcAft>
              <a:buFont typeface="Wingdings"/>
              <a:buChar char=""/>
            </a:pPr>
            <a:endParaRPr lang="en-US" sz="1600" dirty="0">
              <a:solidFill>
                <a:prstClr val="black"/>
              </a:solidFill>
              <a:latin typeface="Calibri"/>
              <a:ea typeface="SimSun"/>
              <a:cs typeface="Arial"/>
            </a:endParaRPr>
          </a:p>
          <a:p>
            <a:pPr marL="342900" indent="-342900">
              <a:lnSpc>
                <a:spcPct val="115000"/>
              </a:lnSpc>
              <a:spcBef>
                <a:spcPts val="0"/>
              </a:spcBef>
              <a:spcAft>
                <a:spcPts val="0"/>
              </a:spcAft>
              <a:buFont typeface="Wingdings"/>
              <a:buChar char=""/>
            </a:pPr>
            <a:endParaRPr lang="en-US" sz="1600" dirty="0">
              <a:solidFill>
                <a:prstClr val="black"/>
              </a:solidFill>
              <a:latin typeface="Calibri"/>
              <a:ea typeface="SimSun"/>
              <a:cs typeface="Arial"/>
            </a:endParaRPr>
          </a:p>
          <a:p>
            <a:pPr marL="285750" indent="-285750">
              <a:buFont typeface="Arial" panose="020B0604020202020204" pitchFamily="34" charset="0"/>
              <a:buChar char="•"/>
            </a:pPr>
            <a:endParaRPr lang="en-US" sz="1600" dirty="0">
              <a:solidFill>
                <a:prstClr val="black"/>
              </a:solidFill>
              <a:latin typeface="Calibri"/>
            </a:endParaRPr>
          </a:p>
        </p:txBody>
      </p:sp>
    </p:spTree>
    <p:extLst>
      <p:ext uri="{BB962C8B-B14F-4D97-AF65-F5344CB8AC3E}">
        <p14:creationId xmlns:p14="http://schemas.microsoft.com/office/powerpoint/2010/main" val="281211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0" y="3810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533400" y="-127575"/>
            <a:ext cx="7848600" cy="584775"/>
          </a:xfrm>
          <a:prstGeom prst="rect">
            <a:avLst/>
          </a:prstGeom>
          <a:noFill/>
        </p:spPr>
        <p:txBody>
          <a:bodyPr wrap="square" rtlCol="0">
            <a:spAutoFit/>
          </a:bodyPr>
          <a:lstStyle/>
          <a:p>
            <a:pPr algn="ctr"/>
            <a:r>
              <a:rPr lang="en-US" sz="3200" b="1" dirty="0" smtClean="0">
                <a:solidFill>
                  <a:srgbClr val="7030A0"/>
                </a:solidFill>
                <a:latin typeface="Calibri"/>
              </a:rPr>
              <a:t>Work Plan and Path Forward</a:t>
            </a:r>
            <a:endParaRPr lang="en-US" sz="3200" b="1" dirty="0">
              <a:solidFill>
                <a:srgbClr val="7030A0"/>
              </a:solidFill>
              <a:latin typeface="Calibri"/>
            </a:endParaRPr>
          </a:p>
        </p:txBody>
      </p:sp>
      <p:sp>
        <p:nvSpPr>
          <p:cNvPr id="2" name="TextBox 1"/>
          <p:cNvSpPr txBox="1"/>
          <p:nvPr/>
        </p:nvSpPr>
        <p:spPr>
          <a:xfrm>
            <a:off x="15950" y="287034"/>
            <a:ext cx="9128050" cy="7700570"/>
          </a:xfrm>
          <a:prstGeom prst="rect">
            <a:avLst/>
          </a:prstGeom>
          <a:noFill/>
        </p:spPr>
        <p:txBody>
          <a:bodyPr wrap="square" rtlCol="0">
            <a:spAutoFit/>
          </a:bodyPr>
          <a:lstStyle/>
          <a:p>
            <a:pPr marR="0" lvl="0">
              <a:lnSpc>
                <a:spcPct val="115000"/>
              </a:lnSpc>
              <a:spcBef>
                <a:spcPts val="0"/>
              </a:spcBef>
              <a:spcAft>
                <a:spcPts val="0"/>
              </a:spcAft>
            </a:pPr>
            <a:r>
              <a:rPr lang="en-US" b="1" dirty="0" smtClean="0">
                <a:latin typeface="Calibri"/>
                <a:ea typeface="SimSun"/>
                <a:cs typeface="Arial"/>
              </a:rPr>
              <a:t>General Activities:</a:t>
            </a:r>
          </a:p>
          <a:p>
            <a:pPr marL="342900" marR="0" lvl="0" indent="-342900">
              <a:lnSpc>
                <a:spcPct val="115000"/>
              </a:lnSpc>
              <a:spcBef>
                <a:spcPts val="0"/>
              </a:spcBef>
              <a:spcAft>
                <a:spcPts val="0"/>
              </a:spcAft>
              <a:buFont typeface="Wingdings" panose="05000000000000000000" pitchFamily="2" charset="2"/>
              <a:buChar char="Ø"/>
            </a:pPr>
            <a:r>
              <a:rPr lang="en-US" dirty="0" smtClean="0">
                <a:latin typeface="Calibri"/>
                <a:ea typeface="SimSun"/>
                <a:cs typeface="Arial"/>
              </a:rPr>
              <a:t>Rework </a:t>
            </a:r>
            <a:r>
              <a:rPr lang="en-US" dirty="0">
                <a:latin typeface="Calibri"/>
                <a:ea typeface="SimSun"/>
                <a:cs typeface="Arial"/>
              </a:rPr>
              <a:t>of GCOS 112 into a GSRN </a:t>
            </a:r>
            <a:r>
              <a:rPr lang="en-US" dirty="0" smtClean="0">
                <a:latin typeface="Calibri"/>
                <a:ea typeface="SimSun"/>
                <a:cs typeface="Arial"/>
              </a:rPr>
              <a:t>document </a:t>
            </a:r>
          </a:p>
          <a:p>
            <a:pPr marL="342900" marR="0" lvl="0" indent="-342900">
              <a:lnSpc>
                <a:spcPct val="115000"/>
              </a:lnSpc>
              <a:spcBef>
                <a:spcPts val="0"/>
              </a:spcBef>
              <a:spcAft>
                <a:spcPts val="0"/>
              </a:spcAft>
              <a:buFont typeface="Wingdings" panose="05000000000000000000" pitchFamily="2" charset="2"/>
              <a:buChar char="Ø"/>
            </a:pPr>
            <a:r>
              <a:rPr lang="en-US" dirty="0" smtClean="0">
                <a:latin typeface="Calibri"/>
                <a:ea typeface="SimSun"/>
                <a:cs typeface="Arial"/>
              </a:rPr>
              <a:t>Measurements </a:t>
            </a:r>
            <a:r>
              <a:rPr lang="en-US" dirty="0">
                <a:latin typeface="Calibri"/>
                <a:ea typeface="SimSun"/>
                <a:cs typeface="Arial"/>
              </a:rPr>
              <a:t>requirements: what, how; </a:t>
            </a:r>
            <a:r>
              <a:rPr lang="en-US" dirty="0" smtClean="0">
                <a:latin typeface="Calibri"/>
                <a:ea typeface="SimSun"/>
                <a:cs typeface="Arial"/>
              </a:rPr>
              <a:t>frequency</a:t>
            </a:r>
            <a:endParaRPr lang="en-US" sz="1600" dirty="0">
              <a:latin typeface="Calibri"/>
              <a:ea typeface="SimSun"/>
              <a:cs typeface="Arial"/>
            </a:endParaRPr>
          </a:p>
          <a:p>
            <a:pPr marL="342900" marR="0" lvl="0" indent="-342900">
              <a:lnSpc>
                <a:spcPct val="115000"/>
              </a:lnSpc>
              <a:spcBef>
                <a:spcPts val="0"/>
              </a:spcBef>
              <a:spcAft>
                <a:spcPts val="0"/>
              </a:spcAft>
              <a:buFont typeface="Wingdings" panose="05000000000000000000" pitchFamily="2" charset="2"/>
              <a:buChar char="Ø"/>
            </a:pPr>
            <a:r>
              <a:rPr lang="en-US" dirty="0" smtClean="0">
                <a:latin typeface="Calibri"/>
                <a:ea typeface="SimSun"/>
                <a:cs typeface="Arial"/>
              </a:rPr>
              <a:t>Terminology documented</a:t>
            </a:r>
            <a:endParaRPr lang="en-US" sz="1600" dirty="0">
              <a:latin typeface="Calibri"/>
              <a:ea typeface="SimSun"/>
              <a:cs typeface="Arial"/>
            </a:endParaRPr>
          </a:p>
          <a:p>
            <a:pPr marL="342900" marR="0" lvl="0" indent="-342900">
              <a:lnSpc>
                <a:spcPct val="115000"/>
              </a:lnSpc>
              <a:spcBef>
                <a:spcPts val="0"/>
              </a:spcBef>
              <a:spcAft>
                <a:spcPts val="0"/>
              </a:spcAft>
              <a:buFont typeface="Wingdings" panose="05000000000000000000" pitchFamily="2" charset="2"/>
              <a:buChar char="Ø"/>
            </a:pPr>
            <a:r>
              <a:rPr lang="en-US" dirty="0">
                <a:latin typeface="Calibri"/>
                <a:ea typeface="SimSun"/>
                <a:cs typeface="Arial"/>
              </a:rPr>
              <a:t>Identify climate zones  – the most critical, sensitive ones (e.g., Galapagos Islands); perhaps a better approach than using WMO RAs; Dual Approach of existing stations and climate regions </a:t>
            </a:r>
            <a:endParaRPr lang="en-US" dirty="0" smtClean="0">
              <a:latin typeface="Calibri"/>
              <a:ea typeface="SimSun"/>
              <a:cs typeface="Arial"/>
            </a:endParaRPr>
          </a:p>
          <a:p>
            <a:pPr marL="342900" marR="0" lvl="0" indent="-342900">
              <a:lnSpc>
                <a:spcPct val="115000"/>
              </a:lnSpc>
              <a:spcBef>
                <a:spcPts val="0"/>
              </a:spcBef>
              <a:spcAft>
                <a:spcPts val="0"/>
              </a:spcAft>
              <a:buFont typeface="Wingdings" panose="05000000000000000000" pitchFamily="2" charset="2"/>
              <a:buChar char="Ø"/>
            </a:pPr>
            <a:r>
              <a:rPr lang="en-US" dirty="0" smtClean="0">
                <a:latin typeface="Calibri"/>
                <a:ea typeface="SimSun"/>
                <a:cs typeface="Arial"/>
              </a:rPr>
              <a:t>Satellite </a:t>
            </a:r>
            <a:r>
              <a:rPr lang="en-US" dirty="0">
                <a:latin typeface="Calibri"/>
                <a:ea typeface="SimSun"/>
                <a:cs typeface="Arial"/>
              </a:rPr>
              <a:t>requirements (e.g., Cal/Val) </a:t>
            </a:r>
            <a:r>
              <a:rPr lang="en-US" dirty="0" smtClean="0">
                <a:latin typeface="Calibri"/>
                <a:ea typeface="SimSun"/>
                <a:cs typeface="Arial"/>
              </a:rPr>
              <a:t>– Work with </a:t>
            </a:r>
            <a:r>
              <a:rPr lang="en-US" dirty="0">
                <a:latin typeface="Calibri"/>
                <a:ea typeface="SimSun"/>
                <a:cs typeface="Arial"/>
              </a:rPr>
              <a:t>CEOS WG on Climate </a:t>
            </a:r>
          </a:p>
          <a:p>
            <a:pPr marR="0" lvl="0">
              <a:lnSpc>
                <a:spcPct val="115000"/>
              </a:lnSpc>
              <a:spcBef>
                <a:spcPts val="0"/>
              </a:spcBef>
              <a:spcAft>
                <a:spcPts val="0"/>
              </a:spcAft>
            </a:pPr>
            <a:endParaRPr lang="en-US" sz="1600" dirty="0">
              <a:latin typeface="Calibri"/>
              <a:ea typeface="SimSun"/>
              <a:cs typeface="Arial"/>
            </a:endParaRPr>
          </a:p>
          <a:p>
            <a:pPr marL="0" marR="0">
              <a:lnSpc>
                <a:spcPct val="115000"/>
              </a:lnSpc>
              <a:spcBef>
                <a:spcPts val="0"/>
              </a:spcBef>
              <a:spcAft>
                <a:spcPts val="0"/>
              </a:spcAft>
            </a:pPr>
            <a:r>
              <a:rPr lang="en-US" b="1" dirty="0" smtClean="0">
                <a:latin typeface="Calibri"/>
                <a:ea typeface="SimSun"/>
                <a:cs typeface="Arial"/>
              </a:rPr>
              <a:t>Specific Near-Term Activities: </a:t>
            </a:r>
            <a:endParaRPr lang="en-US" sz="1600" dirty="0">
              <a:latin typeface="Calibri"/>
              <a:ea typeface="SimSun"/>
              <a:cs typeface="Arial"/>
            </a:endParaRPr>
          </a:p>
          <a:p>
            <a:pPr marL="285750" marR="0" indent="-285750">
              <a:lnSpc>
                <a:spcPct val="115000"/>
              </a:lnSpc>
              <a:spcBef>
                <a:spcPts val="0"/>
              </a:spcBef>
              <a:spcAft>
                <a:spcPts val="0"/>
              </a:spcAft>
              <a:buFont typeface="Wingdings" panose="05000000000000000000" pitchFamily="2" charset="2"/>
              <a:buChar char="Ø"/>
            </a:pPr>
            <a:r>
              <a:rPr lang="en-US" sz="1600" dirty="0" smtClean="0">
                <a:latin typeface="Calibri"/>
                <a:ea typeface="SimSun"/>
                <a:cs typeface="Arial"/>
              </a:rPr>
              <a:t>Briefings to GCOS/TOPC in 19-22 March 2018; WMO/</a:t>
            </a:r>
            <a:r>
              <a:rPr lang="en-US" sz="1600" dirty="0" err="1" smtClean="0">
                <a:latin typeface="Calibri"/>
                <a:ea typeface="SimSun"/>
                <a:cs typeface="Arial"/>
              </a:rPr>
              <a:t>CCl</a:t>
            </a:r>
            <a:r>
              <a:rPr lang="en-US" sz="1600" dirty="0" smtClean="0">
                <a:latin typeface="Calibri"/>
                <a:ea typeface="SimSun"/>
                <a:cs typeface="Arial"/>
              </a:rPr>
              <a:t> 11-12 April 2018 </a:t>
            </a:r>
          </a:p>
          <a:p>
            <a:pPr marL="285750" marR="0" indent="-285750">
              <a:lnSpc>
                <a:spcPct val="115000"/>
              </a:lnSpc>
              <a:spcBef>
                <a:spcPts val="0"/>
              </a:spcBef>
              <a:spcAft>
                <a:spcPts val="0"/>
              </a:spcAft>
              <a:buFont typeface="Wingdings" panose="05000000000000000000" pitchFamily="2" charset="2"/>
              <a:buChar char="Ø"/>
            </a:pPr>
            <a:r>
              <a:rPr lang="en-US" sz="1600" dirty="0" smtClean="0">
                <a:latin typeface="Calibri"/>
                <a:ea typeface="SimSun"/>
                <a:cs typeface="Arial"/>
              </a:rPr>
              <a:t>Possible benefits document </a:t>
            </a:r>
            <a:r>
              <a:rPr lang="en-US" sz="1600" dirty="0">
                <a:latin typeface="Calibri"/>
                <a:ea typeface="SimSun"/>
                <a:cs typeface="Arial"/>
              </a:rPr>
              <a:t>to be included in a document for EC (June 2018</a:t>
            </a:r>
            <a:r>
              <a:rPr lang="en-US" sz="1600" dirty="0" smtClean="0">
                <a:latin typeface="Calibri"/>
                <a:ea typeface="SimSun"/>
                <a:cs typeface="Arial"/>
              </a:rPr>
              <a:t>)</a:t>
            </a:r>
          </a:p>
          <a:p>
            <a:pPr marL="285750" marR="0" indent="-285750">
              <a:lnSpc>
                <a:spcPct val="115000"/>
              </a:lnSpc>
              <a:spcBef>
                <a:spcPts val="0"/>
              </a:spcBef>
              <a:spcAft>
                <a:spcPts val="0"/>
              </a:spcAft>
              <a:buFont typeface="Wingdings" panose="05000000000000000000" pitchFamily="2" charset="2"/>
              <a:buChar char="Ø"/>
            </a:pPr>
            <a:r>
              <a:rPr lang="en-US" sz="1600" dirty="0" smtClean="0">
                <a:latin typeface="Calibri"/>
                <a:ea typeface="SimSun"/>
                <a:cs typeface="Arial"/>
              </a:rPr>
              <a:t> Initial Version of a reworked GCOS-112 by the end of June 2018</a:t>
            </a:r>
            <a:endParaRPr lang="en-US" sz="1600" dirty="0">
              <a:latin typeface="Calibri"/>
              <a:ea typeface="SimSun"/>
              <a:cs typeface="Arial"/>
            </a:endParaRPr>
          </a:p>
          <a:p>
            <a:pPr marL="342900" marR="0" lvl="0" indent="-342900">
              <a:lnSpc>
                <a:spcPct val="115000"/>
              </a:lnSpc>
              <a:spcBef>
                <a:spcPts val="0"/>
              </a:spcBef>
              <a:spcAft>
                <a:spcPts val="0"/>
              </a:spcAft>
              <a:buFont typeface="Wingdings"/>
              <a:buChar char=""/>
            </a:pPr>
            <a:r>
              <a:rPr lang="en-US" sz="1600" dirty="0" smtClean="0">
                <a:latin typeface="Calibri"/>
                <a:ea typeface="SimSun"/>
                <a:cs typeface="Arial"/>
              </a:rPr>
              <a:t>Resourcing investigation – </a:t>
            </a:r>
            <a:r>
              <a:rPr lang="en-US" sz="1600" dirty="0">
                <a:latin typeface="Calibri"/>
                <a:ea typeface="SimSun"/>
                <a:cs typeface="Arial"/>
              </a:rPr>
              <a:t>Linkages to adaptation and mitigation activities - bring in people to the TT experienced with such applications for </a:t>
            </a:r>
            <a:r>
              <a:rPr lang="en-US" sz="1600" dirty="0" smtClean="0">
                <a:latin typeface="Calibri"/>
                <a:ea typeface="SimSun"/>
                <a:cs typeface="Arial"/>
              </a:rPr>
              <a:t>funding (e.g., Green Fund, Foundations/NGOs, EU)</a:t>
            </a:r>
            <a:endParaRPr lang="en-US" sz="1600" dirty="0">
              <a:latin typeface="Calibri"/>
              <a:ea typeface="SimSun"/>
              <a:cs typeface="Arial"/>
            </a:endParaRPr>
          </a:p>
          <a:p>
            <a:pPr marL="342900" marR="0" lvl="0" indent="-342900">
              <a:lnSpc>
                <a:spcPct val="115000"/>
              </a:lnSpc>
              <a:spcBef>
                <a:spcPts val="0"/>
              </a:spcBef>
              <a:spcAft>
                <a:spcPts val="0"/>
              </a:spcAft>
              <a:buFont typeface="Wingdings"/>
              <a:buChar char=""/>
            </a:pPr>
            <a:r>
              <a:rPr lang="en-US" sz="1600" dirty="0" smtClean="0">
                <a:latin typeface="Calibri"/>
                <a:ea typeface="SimSun"/>
                <a:cs typeface="Arial"/>
              </a:rPr>
              <a:t>Draft </a:t>
            </a:r>
            <a:r>
              <a:rPr lang="en-US" sz="1600" dirty="0">
                <a:latin typeface="Calibri"/>
                <a:ea typeface="SimSun"/>
                <a:cs typeface="Arial"/>
              </a:rPr>
              <a:t>of rework of GCOS 112 for GSRN:  </a:t>
            </a:r>
            <a:r>
              <a:rPr lang="en-US" sz="1600" dirty="0" smtClean="0">
                <a:latin typeface="Calibri"/>
                <a:ea typeface="SimSun"/>
                <a:cs typeface="Arial"/>
              </a:rPr>
              <a:t>Interim version targeted for AOPC-24 in 2019</a:t>
            </a:r>
          </a:p>
          <a:p>
            <a:pPr marL="342900" marR="0" lvl="0" indent="-342900">
              <a:lnSpc>
                <a:spcPct val="115000"/>
              </a:lnSpc>
              <a:spcBef>
                <a:spcPts val="0"/>
              </a:spcBef>
              <a:spcAft>
                <a:spcPts val="0"/>
              </a:spcAft>
              <a:buFont typeface="Wingdings"/>
              <a:buChar char=""/>
            </a:pPr>
            <a:r>
              <a:rPr lang="en-US" sz="1600" dirty="0">
                <a:latin typeface="Calibri"/>
                <a:ea typeface="SimSun"/>
                <a:cs typeface="Arial"/>
              </a:rPr>
              <a:t>Final deliverable of Task Team – Rework of GCOS 112 for </a:t>
            </a:r>
            <a:r>
              <a:rPr lang="en-US" sz="1600" dirty="0" smtClean="0">
                <a:latin typeface="Calibri"/>
                <a:ea typeface="SimSun"/>
                <a:cs typeface="Arial"/>
              </a:rPr>
              <a:t>GSRN</a:t>
            </a:r>
            <a:r>
              <a:rPr lang="en-US" sz="1600" dirty="0">
                <a:latin typeface="Calibri"/>
                <a:ea typeface="SimSun"/>
                <a:cs typeface="Arial"/>
              </a:rPr>
              <a:t> </a:t>
            </a:r>
            <a:r>
              <a:rPr lang="en-US" sz="1600" dirty="0" smtClean="0">
                <a:latin typeface="Calibri"/>
                <a:ea typeface="SimSun"/>
                <a:cs typeface="Arial"/>
              </a:rPr>
              <a:t>for AOPC-25 in </a:t>
            </a:r>
            <a:r>
              <a:rPr lang="en-US" sz="1600" dirty="0">
                <a:latin typeface="Calibri"/>
                <a:ea typeface="SimSun"/>
                <a:cs typeface="Arial"/>
              </a:rPr>
              <a:t>2020</a:t>
            </a:r>
          </a:p>
          <a:p>
            <a:pPr marL="342900" marR="0" lvl="0" indent="-342900">
              <a:lnSpc>
                <a:spcPct val="115000"/>
              </a:lnSpc>
              <a:spcBef>
                <a:spcPts val="0"/>
              </a:spcBef>
              <a:spcAft>
                <a:spcPts val="0"/>
              </a:spcAft>
              <a:buFont typeface="Wingdings"/>
              <a:buChar char=""/>
            </a:pPr>
            <a:r>
              <a:rPr lang="en-US" sz="1600" dirty="0">
                <a:latin typeface="Calibri"/>
                <a:ea typeface="SimSun"/>
                <a:cs typeface="Arial"/>
              </a:rPr>
              <a:t>Potential Implementation </a:t>
            </a:r>
            <a:r>
              <a:rPr lang="en-US" sz="1600" dirty="0" smtClean="0">
                <a:latin typeface="Calibri"/>
                <a:ea typeface="SimSun"/>
                <a:cs typeface="Arial"/>
              </a:rPr>
              <a:t>Plan Outline </a:t>
            </a:r>
            <a:r>
              <a:rPr lang="en-US" sz="1600" dirty="0">
                <a:latin typeface="Calibri"/>
                <a:ea typeface="SimSun"/>
                <a:cs typeface="Arial"/>
              </a:rPr>
              <a:t>(depends on the existence of a Lead Centre): AOPC 2020</a:t>
            </a:r>
          </a:p>
          <a:p>
            <a:pPr marL="342900" marR="0" lvl="0" indent="-342900">
              <a:lnSpc>
                <a:spcPct val="115000"/>
              </a:lnSpc>
              <a:spcBef>
                <a:spcPts val="0"/>
              </a:spcBef>
              <a:spcAft>
                <a:spcPts val="0"/>
              </a:spcAft>
              <a:buFont typeface="Wingdings"/>
              <a:buChar char=""/>
            </a:pPr>
            <a:r>
              <a:rPr lang="en-US" sz="1600" dirty="0">
                <a:latin typeface="Calibri"/>
                <a:ea typeface="SimSun"/>
                <a:cs typeface="Arial"/>
              </a:rPr>
              <a:t>Canvassing of potential Lead Centre candidates and site candidates (ongoing)</a:t>
            </a:r>
          </a:p>
          <a:p>
            <a:pPr marL="342900" marR="0" lvl="0" indent="-342900">
              <a:lnSpc>
                <a:spcPct val="115000"/>
              </a:lnSpc>
              <a:spcBef>
                <a:spcPts val="0"/>
              </a:spcBef>
              <a:spcAft>
                <a:spcPts val="0"/>
              </a:spcAft>
              <a:buFont typeface="Wingdings"/>
              <a:buChar char=""/>
            </a:pPr>
            <a:r>
              <a:rPr lang="en-US" sz="1600" dirty="0">
                <a:latin typeface="Calibri"/>
                <a:ea typeface="SimSun"/>
                <a:cs typeface="Arial"/>
              </a:rPr>
              <a:t>Considerations of building into WMO technical regulatory documentation and framework (TBD</a:t>
            </a:r>
            <a:r>
              <a:rPr lang="en-US" sz="1600" dirty="0" smtClean="0">
                <a:latin typeface="Calibri"/>
                <a:ea typeface="SimSun"/>
                <a:cs typeface="Arial"/>
              </a:rPr>
              <a:t>)</a:t>
            </a:r>
          </a:p>
          <a:p>
            <a:pPr marL="342900" marR="0" lvl="0" indent="-342900">
              <a:lnSpc>
                <a:spcPct val="115000"/>
              </a:lnSpc>
              <a:spcBef>
                <a:spcPts val="0"/>
              </a:spcBef>
              <a:spcAft>
                <a:spcPts val="0"/>
              </a:spcAft>
              <a:buFont typeface="Wingdings"/>
              <a:buChar char=""/>
            </a:pPr>
            <a:r>
              <a:rPr lang="en-US" sz="1600" dirty="0" smtClean="0">
                <a:latin typeface="Calibri"/>
                <a:ea typeface="SimSun"/>
                <a:cs typeface="Arial"/>
              </a:rPr>
              <a:t>Outreach activities (e.g., EOS article; next CIMO </a:t>
            </a:r>
            <a:r>
              <a:rPr lang="en-US" sz="1600" dirty="0">
                <a:latin typeface="Calibri"/>
                <a:ea typeface="SimSun"/>
                <a:cs typeface="Arial"/>
              </a:rPr>
              <a:t>Commission </a:t>
            </a:r>
            <a:r>
              <a:rPr lang="en-US" sz="1600" dirty="0" smtClean="0">
                <a:latin typeface="Calibri"/>
                <a:ea typeface="SimSun"/>
                <a:cs typeface="Arial"/>
              </a:rPr>
              <a:t>Meeting; EURAMET Conference, side events at meetings of opportunity)</a:t>
            </a:r>
            <a:endParaRPr lang="en-US" sz="1600" dirty="0">
              <a:latin typeface="Calibri"/>
              <a:ea typeface="SimSun"/>
              <a:cs typeface="Arial"/>
            </a:endParaRPr>
          </a:p>
          <a:p>
            <a:pPr marL="228600" marR="0">
              <a:lnSpc>
                <a:spcPct val="115000"/>
              </a:lnSpc>
              <a:spcBef>
                <a:spcPts val="0"/>
              </a:spcBef>
              <a:spcAft>
                <a:spcPts val="0"/>
              </a:spcAft>
            </a:pPr>
            <a:r>
              <a:rPr lang="en-US" sz="1400" dirty="0">
                <a:latin typeface="Calibri"/>
                <a:ea typeface="SimSun"/>
                <a:cs typeface="Arial"/>
              </a:rPr>
              <a:t> </a:t>
            </a:r>
            <a:endParaRPr lang="en-US" sz="1200" dirty="0">
              <a:latin typeface="Calibri"/>
              <a:ea typeface="SimSun"/>
              <a:cs typeface="Arial"/>
            </a:endParaRPr>
          </a:p>
          <a:p>
            <a:pPr marL="342900" marR="0" lvl="0" indent="-342900">
              <a:lnSpc>
                <a:spcPct val="115000"/>
              </a:lnSpc>
              <a:spcBef>
                <a:spcPts val="0"/>
              </a:spcBef>
              <a:spcAft>
                <a:spcPts val="0"/>
              </a:spcAft>
              <a:buFont typeface="Wingdings"/>
              <a:buChar char=""/>
            </a:pPr>
            <a:endParaRPr lang="en-US" sz="1400" dirty="0">
              <a:latin typeface="Calibri"/>
              <a:ea typeface="SimSun"/>
              <a:cs typeface="Arial"/>
            </a:endParaRPr>
          </a:p>
          <a:p>
            <a:pPr marL="342900" marR="0" lvl="0" indent="-342900">
              <a:lnSpc>
                <a:spcPct val="115000"/>
              </a:lnSpc>
              <a:spcBef>
                <a:spcPts val="0"/>
              </a:spcBef>
              <a:spcAft>
                <a:spcPts val="0"/>
              </a:spcAft>
              <a:buFont typeface="Wingdings"/>
              <a:buChar char=""/>
            </a:pPr>
            <a:endParaRPr lang="en-US" sz="1600" dirty="0">
              <a:latin typeface="Calibri"/>
              <a:ea typeface="SimSun"/>
              <a:cs typeface="Arial"/>
            </a:endParaRPr>
          </a:p>
          <a:p>
            <a:pPr marL="285750" indent="-285750">
              <a:buFont typeface="Arial" panose="020B0604020202020204" pitchFamily="34" charset="0"/>
              <a:buChar char="•"/>
            </a:pPr>
            <a:endParaRPr lang="en-US" sz="1600" dirty="0">
              <a:solidFill>
                <a:prstClr val="black"/>
              </a:solidFill>
              <a:latin typeface="Calibri"/>
            </a:endParaRPr>
          </a:p>
        </p:txBody>
      </p:sp>
    </p:spTree>
    <p:extLst>
      <p:ext uri="{BB962C8B-B14F-4D97-AF65-F5344CB8AC3E}">
        <p14:creationId xmlns:p14="http://schemas.microsoft.com/office/powerpoint/2010/main" val="1486389097"/>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10124 AMS Ann Mtg - NOAA Data Mg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gradFill flip="none" rotWithShape="1">
          <a:gsLst>
            <a:gs pos="24000">
              <a:srgbClr val="A4DDFA"/>
            </a:gs>
            <a:gs pos="100000">
              <a:srgbClr val="7FCCEB"/>
            </a:gs>
          </a:gsLst>
          <a:lin ang="4680000" scaled="0"/>
          <a:tileRect/>
        </a:gradFill>
        <a:ln>
          <a:headEnd type="none" w="med" len="med"/>
          <a:tailEnd type="none" w="med" len="med"/>
        </a:ln>
        <a:effectLst>
          <a:outerShdw blurRad="63500" dist="38100" dir="3660000" rotWithShape="0">
            <a:srgbClr val="000000">
              <a:alpha val="35000"/>
            </a:srgbClr>
          </a:outerShdw>
        </a:effectLst>
      </a:spPr>
      <a:bodyPr/>
      <a:lstStyle>
        <a:defPPr marL="285750" marR="0" indent="-285750" fontAlgn="auto">
          <a:lnSpc>
            <a:spcPct val="100000"/>
          </a:lnSpc>
          <a:spcBef>
            <a:spcPct val="20000"/>
          </a:spcBef>
          <a:spcAft>
            <a:spcPts val="0"/>
          </a:spcAft>
          <a:buClrTx/>
          <a:buSzTx/>
          <a:buFont typeface="Arial"/>
          <a:buChar char="•"/>
          <a:tabLst/>
          <a:defRPr sz="1600" dirty="0" smtClean="0">
            <a:solidFill>
              <a:srgbClr val="00818D"/>
            </a:solidFill>
            <a:latin typeface="Calibri" pitchFamily="34" charset="0"/>
          </a:defRPr>
        </a:defPPr>
      </a:lstStyle>
      <a:style>
        <a:lnRef idx="0">
          <a:schemeClr val="accent5"/>
        </a:lnRef>
        <a:fillRef idx="3">
          <a:schemeClr val="accent5"/>
        </a:fillRef>
        <a:effectRef idx="3">
          <a:schemeClr val="accent5"/>
        </a:effectRef>
        <a:fontRef idx="minor">
          <a:schemeClr val="lt1"/>
        </a:fontRef>
      </a: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14255</TotalTime>
  <Words>1468</Words>
  <Application>Microsoft Macintosh PowerPoint</Application>
  <PresentationFormat>On-screen Show (4:3)</PresentationFormat>
  <Paragraphs>141</Paragraphs>
  <Slides>10</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10</vt:i4>
      </vt:variant>
    </vt:vector>
  </HeadingPairs>
  <TitlesOfParts>
    <vt:vector size="28" baseType="lpstr">
      <vt:lpstr>Aharoni</vt:lpstr>
      <vt:lpstr>Arial Rounded MT Bold</vt:lpstr>
      <vt:lpstr>Calibri</vt:lpstr>
      <vt:lpstr>DotumChe</vt:lpstr>
      <vt:lpstr>Mangal</vt:lpstr>
      <vt:lpstr>MS Mincho</vt:lpstr>
      <vt:lpstr>ＭＳ Ｐゴシック</vt:lpstr>
      <vt:lpstr>SimSun</vt:lpstr>
      <vt:lpstr>Times New Roman</vt:lpstr>
      <vt:lpstr>Webdings</vt:lpstr>
      <vt:lpstr>Wingdings</vt:lpstr>
      <vt:lpstr>Wingdings 2</vt:lpstr>
      <vt:lpstr>Arial</vt:lpstr>
      <vt:lpstr>Arial</vt:lpstr>
      <vt:lpstr>Office Theme</vt:lpstr>
      <vt:lpstr>1_20110124 AMS Ann Mtg - NOAA Data Mgt</vt:lpstr>
      <vt:lpstr>2_Office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USCRN Site Selection Activities in Alaska  Update – May 2013</dc:title>
  <dc:creator>NOSTEMP</dc:creator>
  <cp:lastModifiedBy>Microsoft Office User</cp:lastModifiedBy>
  <cp:revision>345</cp:revision>
  <cp:lastPrinted>2013-05-06T11:49:52Z</cp:lastPrinted>
  <dcterms:created xsi:type="dcterms:W3CDTF">2013-05-03T18:58:14Z</dcterms:created>
  <dcterms:modified xsi:type="dcterms:W3CDTF">2018-03-21T02:16:58Z</dcterms:modified>
</cp:coreProperties>
</file>