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notesMasterIdLst>
    <p:notesMasterId r:id="rId10"/>
  </p:notesMasterIdLst>
  <p:handoutMasterIdLst>
    <p:handoutMasterId r:id="rId11"/>
  </p:handoutMasterIdLst>
  <p:sldIdLst>
    <p:sldId id="340" r:id="rId2"/>
    <p:sldId id="336" r:id="rId3"/>
    <p:sldId id="334" r:id="rId4"/>
    <p:sldId id="335" r:id="rId5"/>
    <p:sldId id="339" r:id="rId6"/>
    <p:sldId id="337" r:id="rId7"/>
    <p:sldId id="338" r:id="rId8"/>
    <p:sldId id="341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EE7"/>
    <a:srgbClr val="00B1F0"/>
    <a:srgbClr val="CDEBFB"/>
    <a:srgbClr val="7FD8F7"/>
    <a:srgbClr val="ABD2DB"/>
    <a:srgbClr val="0A8F9D"/>
    <a:srgbClr val="FCCC9D"/>
    <a:srgbClr val="F5911E"/>
    <a:srgbClr val="283174"/>
    <a:srgbClr val="FF7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90" autoAdjust="0"/>
    <p:restoredTop sz="96959" autoAdjust="0"/>
  </p:normalViewPr>
  <p:slideViewPr>
    <p:cSldViewPr snapToGrid="0">
      <p:cViewPr varScale="1">
        <p:scale>
          <a:sx n="131" d="100"/>
          <a:sy n="131" d="100"/>
        </p:scale>
        <p:origin x="208" y="7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61749E-D54B-488E-A618-177CD49A9465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65D9BD9-8DA5-46D5-94E1-7CFB4466E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21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409F4D2-30A9-4CF6-965D-9FFD1AC99B17}" type="datetimeFigureOut">
              <a:rPr lang="en-US" smtClean="0"/>
              <a:t>3/16/18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54E7BAD-A572-4B2F-B8E3-BC3F786E4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64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E7BAD-A572-4B2F-B8E3-BC3F786E47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7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9602052-E677-A145-A7B9-1772221C34C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0"/>
            <a:ext cx="12192000" cy="5832909"/>
          </a:xfrm>
          <a:prstGeom prst="rect">
            <a:avLst/>
          </a:prstGeom>
          <a:gradFill flip="none" rotWithShape="1">
            <a:gsLst>
              <a:gs pos="93000">
                <a:srgbClr val="273374"/>
              </a:gs>
              <a:gs pos="0">
                <a:srgbClr val="0684C8"/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lIns="0" tIns="44450" rIns="0" bIns="44450" anchor="ctr"/>
          <a:lstStyle>
            <a:lvl1pPr defTabSz="762000" eaLnBrk="0" hangingPunct="0"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762000" eaLnBrk="0" hangingPunct="0"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762000" eaLnBrk="0" hangingPunct="0"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762000" eaLnBrk="0" hangingPunct="0"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762000" eaLnBrk="0" hangingPunct="0"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z="5400" dirty="0">
              <a:solidFill>
                <a:srgbClr val="FFFFFF"/>
              </a:solidFill>
              <a:latin typeface="Arial Bold" pitchFamily="1" charset="0"/>
              <a:cs typeface="+mn-cs"/>
              <a:sym typeface="Arial Bold" pitchFamily="1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3A4197-B573-8B4C-9E2B-71896E6B2D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4286019" cy="5832910"/>
          </a:xfrm>
          <a:prstGeom prst="rect">
            <a:avLst/>
          </a:prstGeom>
          <a:ln w="12700">
            <a:noFill/>
          </a:ln>
          <a:effectLst/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FACB681-1377-B24E-A043-8B9D0456A6A9}"/>
              </a:ext>
            </a:extLst>
          </p:cNvPr>
          <p:cNvGrpSpPr/>
          <p:nvPr userDrawn="1"/>
        </p:nvGrpSpPr>
        <p:grpSpPr>
          <a:xfrm>
            <a:off x="6300013" y="6006009"/>
            <a:ext cx="5606127" cy="655220"/>
            <a:chOff x="670662" y="33643612"/>
            <a:chExt cx="16170120" cy="186033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706FBA5-885C-1C40-BF26-3722824387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39682" y="33699526"/>
              <a:ext cx="11101100" cy="180441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2C40745-74AE-744C-8A30-9F3076F6D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662" y="33643612"/>
              <a:ext cx="4946107" cy="1722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994621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7CA850-B011-4401-92D3-28535CD655E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3691CE-051C-4B7E-A23B-B2E80E9D090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FB2FDB-649F-924F-AD14-DD591969B323}"/>
              </a:ext>
            </a:extLst>
          </p:cNvPr>
          <p:cNvGrpSpPr/>
          <p:nvPr userDrawn="1"/>
        </p:nvGrpSpPr>
        <p:grpSpPr>
          <a:xfrm rot="16200000">
            <a:off x="-3108445" y="3108446"/>
            <a:ext cx="6858004" cy="641115"/>
            <a:chOff x="508738" y="3792312"/>
            <a:chExt cx="12192004" cy="64111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6726A96-8897-5B4F-88BE-825038A2FCFB}"/>
                </a:ext>
              </a:extLst>
            </p:cNvPr>
            <p:cNvSpPr/>
            <p:nvPr/>
          </p:nvSpPr>
          <p:spPr>
            <a:xfrm>
              <a:off x="508741" y="3792312"/>
              <a:ext cx="12192000" cy="212996"/>
            </a:xfrm>
            <a:prstGeom prst="rect">
              <a:avLst/>
            </a:prstGeom>
            <a:solidFill>
              <a:srgbClr val="F49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6835754-BCDE-2447-B396-5F7ED03B0557}"/>
                </a:ext>
              </a:extLst>
            </p:cNvPr>
            <p:cNvSpPr/>
            <p:nvPr/>
          </p:nvSpPr>
          <p:spPr>
            <a:xfrm>
              <a:off x="508743" y="4007006"/>
              <a:ext cx="12191999" cy="212996"/>
            </a:xfrm>
            <a:prstGeom prst="rect">
              <a:avLst/>
            </a:prstGeom>
            <a:solidFill>
              <a:srgbClr val="0CAD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C1D9C40-F1F1-A348-B060-66B127A27212}"/>
                </a:ext>
              </a:extLst>
            </p:cNvPr>
            <p:cNvSpPr/>
            <p:nvPr/>
          </p:nvSpPr>
          <p:spPr>
            <a:xfrm>
              <a:off x="508738" y="4220431"/>
              <a:ext cx="12191999" cy="212996"/>
            </a:xfrm>
            <a:prstGeom prst="rect">
              <a:avLst/>
            </a:prstGeom>
            <a:solidFill>
              <a:srgbClr val="0A8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202593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7CA850-B011-4401-92D3-28535CD655E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3691CE-051C-4B7E-A23B-B2E80E9D090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5795D56-B803-5C40-BE57-F14EF3111986}"/>
              </a:ext>
            </a:extLst>
          </p:cNvPr>
          <p:cNvGrpSpPr/>
          <p:nvPr userDrawn="1"/>
        </p:nvGrpSpPr>
        <p:grpSpPr>
          <a:xfrm rot="16200000">
            <a:off x="-3108445" y="3108446"/>
            <a:ext cx="6858004" cy="641115"/>
            <a:chOff x="508738" y="3792312"/>
            <a:chExt cx="12192004" cy="64111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4AA896C-E16D-CA43-8711-4540F7F8D31C}"/>
                </a:ext>
              </a:extLst>
            </p:cNvPr>
            <p:cNvSpPr/>
            <p:nvPr/>
          </p:nvSpPr>
          <p:spPr>
            <a:xfrm>
              <a:off x="508741" y="3792312"/>
              <a:ext cx="12192000" cy="212996"/>
            </a:xfrm>
            <a:prstGeom prst="rect">
              <a:avLst/>
            </a:prstGeom>
            <a:solidFill>
              <a:srgbClr val="F49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C083E3A-5A76-5B4E-B27E-A9A4605B0EFE}"/>
                </a:ext>
              </a:extLst>
            </p:cNvPr>
            <p:cNvSpPr/>
            <p:nvPr/>
          </p:nvSpPr>
          <p:spPr>
            <a:xfrm>
              <a:off x="508743" y="4007006"/>
              <a:ext cx="12191999" cy="212996"/>
            </a:xfrm>
            <a:prstGeom prst="rect">
              <a:avLst/>
            </a:prstGeom>
            <a:solidFill>
              <a:srgbClr val="0CAD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9CDCCA1-0B68-EB4D-B8AD-5534A8A81752}"/>
                </a:ext>
              </a:extLst>
            </p:cNvPr>
            <p:cNvSpPr/>
            <p:nvPr/>
          </p:nvSpPr>
          <p:spPr>
            <a:xfrm>
              <a:off x="508738" y="4220431"/>
              <a:ext cx="12191999" cy="212996"/>
            </a:xfrm>
            <a:prstGeom prst="rect">
              <a:avLst/>
            </a:prstGeom>
            <a:solidFill>
              <a:srgbClr val="0A8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655465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9B0E49-622A-B04F-ABFF-ADC724E4704A}"/>
              </a:ext>
            </a:extLst>
          </p:cNvPr>
          <p:cNvGrpSpPr/>
          <p:nvPr userDrawn="1"/>
        </p:nvGrpSpPr>
        <p:grpSpPr>
          <a:xfrm rot="16200000">
            <a:off x="-3108445" y="3108446"/>
            <a:ext cx="6858004" cy="641115"/>
            <a:chOff x="508738" y="3792312"/>
            <a:chExt cx="12192004" cy="64111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C188CDF-2566-9743-9871-CC149C8FF615}"/>
                </a:ext>
              </a:extLst>
            </p:cNvPr>
            <p:cNvSpPr/>
            <p:nvPr/>
          </p:nvSpPr>
          <p:spPr>
            <a:xfrm>
              <a:off x="508741" y="3792312"/>
              <a:ext cx="12192000" cy="212996"/>
            </a:xfrm>
            <a:prstGeom prst="rect">
              <a:avLst/>
            </a:prstGeom>
            <a:solidFill>
              <a:srgbClr val="F49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B768F5C-B991-654E-A562-66F9846A0115}"/>
                </a:ext>
              </a:extLst>
            </p:cNvPr>
            <p:cNvSpPr/>
            <p:nvPr/>
          </p:nvSpPr>
          <p:spPr>
            <a:xfrm>
              <a:off x="508743" y="4007006"/>
              <a:ext cx="12191999" cy="212996"/>
            </a:xfrm>
            <a:prstGeom prst="rect">
              <a:avLst/>
            </a:prstGeom>
            <a:solidFill>
              <a:srgbClr val="0CAD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9D99473-AF1C-B044-9BC5-7417F87E570B}"/>
                </a:ext>
              </a:extLst>
            </p:cNvPr>
            <p:cNvSpPr/>
            <p:nvPr/>
          </p:nvSpPr>
          <p:spPr>
            <a:xfrm>
              <a:off x="508738" y="4220431"/>
              <a:ext cx="12191999" cy="212996"/>
            </a:xfrm>
            <a:prstGeom prst="rect">
              <a:avLst/>
            </a:prstGeom>
            <a:solidFill>
              <a:srgbClr val="0A8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385794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A8F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solidFill>
            <a:srgbClr val="0CADEA"/>
          </a:solidFill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solidFill>
            <a:srgbClr val="F5911E"/>
          </a:solidFill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EE0DD17-5FB9-5A44-B326-B8752E3ECCF2}"/>
              </a:ext>
            </a:extLst>
          </p:cNvPr>
          <p:cNvGrpSpPr/>
          <p:nvPr userDrawn="1"/>
        </p:nvGrpSpPr>
        <p:grpSpPr>
          <a:xfrm rot="16200000">
            <a:off x="-3108445" y="3108446"/>
            <a:ext cx="6858004" cy="641115"/>
            <a:chOff x="508738" y="3792312"/>
            <a:chExt cx="12192004" cy="64111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A08A6B9-94A5-CC42-B7DA-ECFF9C34D8A4}"/>
                </a:ext>
              </a:extLst>
            </p:cNvPr>
            <p:cNvSpPr/>
            <p:nvPr/>
          </p:nvSpPr>
          <p:spPr>
            <a:xfrm>
              <a:off x="508741" y="3792312"/>
              <a:ext cx="12192000" cy="212996"/>
            </a:xfrm>
            <a:prstGeom prst="rect">
              <a:avLst/>
            </a:prstGeom>
            <a:solidFill>
              <a:srgbClr val="F49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D595DE8-41C8-6B43-8F89-3D2683C9D297}"/>
                </a:ext>
              </a:extLst>
            </p:cNvPr>
            <p:cNvSpPr/>
            <p:nvPr/>
          </p:nvSpPr>
          <p:spPr>
            <a:xfrm>
              <a:off x="508743" y="4007006"/>
              <a:ext cx="12191999" cy="212996"/>
            </a:xfrm>
            <a:prstGeom prst="rect">
              <a:avLst/>
            </a:prstGeom>
            <a:solidFill>
              <a:srgbClr val="0CAD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B506D1F-AE50-514E-80B4-2578B43050E6}"/>
                </a:ext>
              </a:extLst>
            </p:cNvPr>
            <p:cNvSpPr/>
            <p:nvPr/>
          </p:nvSpPr>
          <p:spPr>
            <a:xfrm>
              <a:off x="508738" y="4220431"/>
              <a:ext cx="12191999" cy="212996"/>
            </a:xfrm>
            <a:prstGeom prst="rect">
              <a:avLst/>
            </a:prstGeom>
            <a:solidFill>
              <a:srgbClr val="0A8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909694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66651"/>
            <a:ext cx="5181600" cy="565621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66651"/>
            <a:ext cx="5181600" cy="56562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16AA56-6D83-334F-9373-7CE035F18922}"/>
              </a:ext>
            </a:extLst>
          </p:cNvPr>
          <p:cNvGrpSpPr/>
          <p:nvPr userDrawn="1"/>
        </p:nvGrpSpPr>
        <p:grpSpPr>
          <a:xfrm rot="16200000">
            <a:off x="-3108445" y="3108446"/>
            <a:ext cx="6858004" cy="641115"/>
            <a:chOff x="508738" y="3792312"/>
            <a:chExt cx="12192004" cy="64111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866C536-27E6-A74D-BF01-1AFC5D9A8EA0}"/>
                </a:ext>
              </a:extLst>
            </p:cNvPr>
            <p:cNvSpPr/>
            <p:nvPr/>
          </p:nvSpPr>
          <p:spPr>
            <a:xfrm>
              <a:off x="508741" y="3792312"/>
              <a:ext cx="12192000" cy="212996"/>
            </a:xfrm>
            <a:prstGeom prst="rect">
              <a:avLst/>
            </a:prstGeom>
            <a:solidFill>
              <a:srgbClr val="F49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D5EB561-2F57-4444-BFCB-1C9D28B102D1}"/>
                </a:ext>
              </a:extLst>
            </p:cNvPr>
            <p:cNvSpPr/>
            <p:nvPr/>
          </p:nvSpPr>
          <p:spPr>
            <a:xfrm>
              <a:off x="508743" y="4007006"/>
              <a:ext cx="12191999" cy="212996"/>
            </a:xfrm>
            <a:prstGeom prst="rect">
              <a:avLst/>
            </a:prstGeom>
            <a:solidFill>
              <a:srgbClr val="0CAD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62FEFBA-4DCF-8542-B93F-3B79A998C488}"/>
                </a:ext>
              </a:extLst>
            </p:cNvPr>
            <p:cNvSpPr/>
            <p:nvPr/>
          </p:nvSpPr>
          <p:spPr>
            <a:xfrm>
              <a:off x="508738" y="4220431"/>
              <a:ext cx="12191999" cy="212996"/>
            </a:xfrm>
            <a:prstGeom prst="rect">
              <a:avLst/>
            </a:prstGeom>
            <a:solidFill>
              <a:srgbClr val="0A8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812025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rgbClr val="0A8F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975769"/>
            <a:ext cx="5157787" cy="823912"/>
          </a:xfrm>
          <a:solidFill>
            <a:srgbClr val="F5911E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799680"/>
            <a:ext cx="5157787" cy="4810125"/>
          </a:xfrm>
          <a:solidFill>
            <a:srgbClr val="0CADEA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975769"/>
            <a:ext cx="5183188" cy="823912"/>
          </a:xfrm>
          <a:solidFill>
            <a:srgbClr val="F5911E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799680"/>
            <a:ext cx="5183188" cy="4810125"/>
          </a:xfrm>
          <a:solidFill>
            <a:srgbClr val="0CADEA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C4ED04-0D5E-C245-8DDA-343802F780CB}"/>
              </a:ext>
            </a:extLst>
          </p:cNvPr>
          <p:cNvGrpSpPr/>
          <p:nvPr userDrawn="1"/>
        </p:nvGrpSpPr>
        <p:grpSpPr>
          <a:xfrm rot="16200000">
            <a:off x="-3108445" y="3108446"/>
            <a:ext cx="6858004" cy="641115"/>
            <a:chOff x="508738" y="3792312"/>
            <a:chExt cx="12192004" cy="64111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FC11F50-95C4-724D-B2FA-63C05392D760}"/>
                </a:ext>
              </a:extLst>
            </p:cNvPr>
            <p:cNvSpPr/>
            <p:nvPr/>
          </p:nvSpPr>
          <p:spPr>
            <a:xfrm>
              <a:off x="508741" y="3792312"/>
              <a:ext cx="12192000" cy="212996"/>
            </a:xfrm>
            <a:prstGeom prst="rect">
              <a:avLst/>
            </a:prstGeom>
            <a:solidFill>
              <a:srgbClr val="F49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A74969E-2081-E048-9869-2C19614BBF7B}"/>
                </a:ext>
              </a:extLst>
            </p:cNvPr>
            <p:cNvSpPr/>
            <p:nvPr/>
          </p:nvSpPr>
          <p:spPr>
            <a:xfrm>
              <a:off x="508743" y="4007006"/>
              <a:ext cx="12191999" cy="212996"/>
            </a:xfrm>
            <a:prstGeom prst="rect">
              <a:avLst/>
            </a:prstGeom>
            <a:solidFill>
              <a:srgbClr val="0CAD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6F4FB13-A645-C342-B87E-6F06FC93602C}"/>
                </a:ext>
              </a:extLst>
            </p:cNvPr>
            <p:cNvSpPr/>
            <p:nvPr/>
          </p:nvSpPr>
          <p:spPr>
            <a:xfrm>
              <a:off x="508738" y="4220431"/>
              <a:ext cx="12191999" cy="212996"/>
            </a:xfrm>
            <a:prstGeom prst="rect">
              <a:avLst/>
            </a:prstGeom>
            <a:solidFill>
              <a:srgbClr val="0A8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917CB9AD-C0B9-834D-BEFA-87206FAA645D}"/>
              </a:ext>
            </a:extLst>
          </p:cNvPr>
          <p:cNvSpPr txBox="1">
            <a:spLocks/>
          </p:cNvSpPr>
          <p:nvPr userDrawn="1"/>
        </p:nvSpPr>
        <p:spPr>
          <a:xfrm>
            <a:off x="522514" y="0"/>
            <a:ext cx="11288486" cy="862149"/>
          </a:xfrm>
          <a:prstGeom prst="rect">
            <a:avLst/>
          </a:prstGeom>
          <a:solidFill>
            <a:srgbClr val="0A8F9D"/>
          </a:solidFill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0198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4" y="0"/>
            <a:ext cx="11669486" cy="8621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3/16/18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53E29BE-EFFE-8143-83E7-DDB6F29B1C80}"/>
              </a:ext>
            </a:extLst>
          </p:cNvPr>
          <p:cNvGrpSpPr/>
          <p:nvPr userDrawn="1"/>
        </p:nvGrpSpPr>
        <p:grpSpPr>
          <a:xfrm rot="16200000">
            <a:off x="-3108445" y="3108446"/>
            <a:ext cx="6858004" cy="641115"/>
            <a:chOff x="508738" y="3792312"/>
            <a:chExt cx="12192004" cy="64111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C82B73B-DB42-484B-8D34-1C2974FFA749}"/>
                </a:ext>
              </a:extLst>
            </p:cNvPr>
            <p:cNvSpPr/>
            <p:nvPr/>
          </p:nvSpPr>
          <p:spPr>
            <a:xfrm>
              <a:off x="508741" y="3792312"/>
              <a:ext cx="12192000" cy="212996"/>
            </a:xfrm>
            <a:prstGeom prst="rect">
              <a:avLst/>
            </a:prstGeom>
            <a:solidFill>
              <a:srgbClr val="F49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B5A47E3-9D06-5C4F-932F-1A902B555AA1}"/>
                </a:ext>
              </a:extLst>
            </p:cNvPr>
            <p:cNvSpPr/>
            <p:nvPr/>
          </p:nvSpPr>
          <p:spPr>
            <a:xfrm>
              <a:off x="508743" y="4007006"/>
              <a:ext cx="12191999" cy="212996"/>
            </a:xfrm>
            <a:prstGeom prst="rect">
              <a:avLst/>
            </a:prstGeom>
            <a:solidFill>
              <a:srgbClr val="0CAD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E6358DE-F7EF-4E4C-9791-456F93818689}"/>
                </a:ext>
              </a:extLst>
            </p:cNvPr>
            <p:cNvSpPr/>
            <p:nvPr/>
          </p:nvSpPr>
          <p:spPr>
            <a:xfrm>
              <a:off x="508738" y="4220431"/>
              <a:ext cx="12191999" cy="212996"/>
            </a:xfrm>
            <a:prstGeom prst="rect">
              <a:avLst/>
            </a:prstGeom>
            <a:solidFill>
              <a:srgbClr val="0A8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904973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7CA850-B011-4401-92D3-28535CD655E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3691CE-051C-4B7E-A23B-B2E80E9D090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693F1C5-AF43-8A49-96DD-B26C8E12525E}"/>
              </a:ext>
            </a:extLst>
          </p:cNvPr>
          <p:cNvGrpSpPr/>
          <p:nvPr userDrawn="1"/>
        </p:nvGrpSpPr>
        <p:grpSpPr>
          <a:xfrm rot="16200000">
            <a:off x="-3108445" y="3108446"/>
            <a:ext cx="6858004" cy="641115"/>
            <a:chOff x="508738" y="3792312"/>
            <a:chExt cx="12192004" cy="64111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6BF5B1E-5EE5-E44F-A384-4BD4321E9BB9}"/>
                </a:ext>
              </a:extLst>
            </p:cNvPr>
            <p:cNvSpPr/>
            <p:nvPr/>
          </p:nvSpPr>
          <p:spPr>
            <a:xfrm>
              <a:off x="508741" y="3792312"/>
              <a:ext cx="12192000" cy="212996"/>
            </a:xfrm>
            <a:prstGeom prst="rect">
              <a:avLst/>
            </a:prstGeom>
            <a:solidFill>
              <a:srgbClr val="F49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878F672-D2C3-F84E-9269-BFED76F0692A}"/>
                </a:ext>
              </a:extLst>
            </p:cNvPr>
            <p:cNvSpPr/>
            <p:nvPr/>
          </p:nvSpPr>
          <p:spPr>
            <a:xfrm>
              <a:off x="508743" y="4007006"/>
              <a:ext cx="12191999" cy="212996"/>
            </a:xfrm>
            <a:prstGeom prst="rect">
              <a:avLst/>
            </a:prstGeom>
            <a:solidFill>
              <a:srgbClr val="0CAD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21D26B-C2BE-3541-B71C-DFBB90FB6FBC}"/>
                </a:ext>
              </a:extLst>
            </p:cNvPr>
            <p:cNvSpPr/>
            <p:nvPr/>
          </p:nvSpPr>
          <p:spPr>
            <a:xfrm>
              <a:off x="508738" y="4220431"/>
              <a:ext cx="12191999" cy="212996"/>
            </a:xfrm>
            <a:prstGeom prst="rect">
              <a:avLst/>
            </a:prstGeom>
            <a:solidFill>
              <a:srgbClr val="0A8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885851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7CA850-B011-4401-92D3-28535CD655E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3691CE-051C-4B7E-A23B-B2E80E9D090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55C3FDE-9305-A94D-9133-D1D0466B9049}"/>
              </a:ext>
            </a:extLst>
          </p:cNvPr>
          <p:cNvGrpSpPr/>
          <p:nvPr userDrawn="1"/>
        </p:nvGrpSpPr>
        <p:grpSpPr>
          <a:xfrm rot="16200000">
            <a:off x="-3108445" y="3108446"/>
            <a:ext cx="6858004" cy="641115"/>
            <a:chOff x="508738" y="3792312"/>
            <a:chExt cx="12192004" cy="64111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4A40998-D780-4442-BA7A-2C041D244D94}"/>
                </a:ext>
              </a:extLst>
            </p:cNvPr>
            <p:cNvSpPr/>
            <p:nvPr/>
          </p:nvSpPr>
          <p:spPr>
            <a:xfrm>
              <a:off x="508741" y="3792312"/>
              <a:ext cx="12192000" cy="212996"/>
            </a:xfrm>
            <a:prstGeom prst="rect">
              <a:avLst/>
            </a:prstGeom>
            <a:solidFill>
              <a:srgbClr val="F49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7D41FE7-9C4D-224E-9D6A-A381F5344625}"/>
                </a:ext>
              </a:extLst>
            </p:cNvPr>
            <p:cNvSpPr/>
            <p:nvPr/>
          </p:nvSpPr>
          <p:spPr>
            <a:xfrm>
              <a:off x="508743" y="4007006"/>
              <a:ext cx="12191999" cy="212996"/>
            </a:xfrm>
            <a:prstGeom prst="rect">
              <a:avLst/>
            </a:prstGeom>
            <a:solidFill>
              <a:srgbClr val="0CAD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0133759-4EF1-584E-A6A4-AF1E7C5FC05D}"/>
                </a:ext>
              </a:extLst>
            </p:cNvPr>
            <p:cNvSpPr/>
            <p:nvPr/>
          </p:nvSpPr>
          <p:spPr>
            <a:xfrm>
              <a:off x="508738" y="4220431"/>
              <a:ext cx="12191999" cy="212996"/>
            </a:xfrm>
            <a:prstGeom prst="rect">
              <a:avLst/>
            </a:prstGeom>
            <a:solidFill>
              <a:srgbClr val="0A8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436583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7CA850-B011-4401-92D3-28535CD655E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3691CE-051C-4B7E-A23B-B2E80E9D090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31552C-2CBB-1F40-8F94-22DA5E3D90FD}"/>
              </a:ext>
            </a:extLst>
          </p:cNvPr>
          <p:cNvGrpSpPr/>
          <p:nvPr userDrawn="1"/>
        </p:nvGrpSpPr>
        <p:grpSpPr>
          <a:xfrm rot="16200000">
            <a:off x="-3108445" y="3108446"/>
            <a:ext cx="6858004" cy="641115"/>
            <a:chOff x="508738" y="3792312"/>
            <a:chExt cx="12192004" cy="64111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CAA5A53-DC43-ED4B-8A2E-74ED665B1109}"/>
                </a:ext>
              </a:extLst>
            </p:cNvPr>
            <p:cNvSpPr/>
            <p:nvPr/>
          </p:nvSpPr>
          <p:spPr>
            <a:xfrm>
              <a:off x="508741" y="3792312"/>
              <a:ext cx="12192000" cy="212996"/>
            </a:xfrm>
            <a:prstGeom prst="rect">
              <a:avLst/>
            </a:prstGeom>
            <a:solidFill>
              <a:srgbClr val="F49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B738E4-0780-1046-B1DD-1EF5557B9C0E}"/>
                </a:ext>
              </a:extLst>
            </p:cNvPr>
            <p:cNvSpPr/>
            <p:nvPr/>
          </p:nvSpPr>
          <p:spPr>
            <a:xfrm>
              <a:off x="508743" y="4007006"/>
              <a:ext cx="12191999" cy="212996"/>
            </a:xfrm>
            <a:prstGeom prst="rect">
              <a:avLst/>
            </a:prstGeom>
            <a:solidFill>
              <a:srgbClr val="0CAD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9E5DCED-3D05-1D4E-A80F-3F6ED930F229}"/>
                </a:ext>
              </a:extLst>
            </p:cNvPr>
            <p:cNvSpPr/>
            <p:nvPr/>
          </p:nvSpPr>
          <p:spPr>
            <a:xfrm>
              <a:off x="508738" y="4220431"/>
              <a:ext cx="12191999" cy="212996"/>
            </a:xfrm>
            <a:prstGeom prst="rect">
              <a:avLst/>
            </a:prstGeom>
            <a:solidFill>
              <a:srgbClr val="0A8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170237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2514" y="0"/>
            <a:ext cx="11669486" cy="862149"/>
          </a:xfrm>
          <a:prstGeom prst="rect">
            <a:avLst/>
          </a:prstGeom>
          <a:solidFill>
            <a:srgbClr val="0A8F9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45028"/>
            <a:ext cx="10515600" cy="5603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754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ransition>
    <p:fade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 txBox="1">
            <a:spLocks/>
          </p:cNvSpPr>
          <p:nvPr/>
        </p:nvSpPr>
        <p:spPr bwMode="auto">
          <a:xfrm>
            <a:off x="0" y="0"/>
            <a:ext cx="12192000" cy="5832909"/>
          </a:xfrm>
          <a:prstGeom prst="rect">
            <a:avLst/>
          </a:prstGeom>
          <a:gradFill flip="none" rotWithShape="1">
            <a:gsLst>
              <a:gs pos="93000">
                <a:srgbClr val="273374"/>
              </a:gs>
              <a:gs pos="0">
                <a:srgbClr val="0684C8"/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lIns="0" tIns="44450" rIns="0" bIns="44450" anchor="ctr"/>
          <a:lstStyle>
            <a:lvl1pPr defTabSz="762000" eaLnBrk="0" hangingPunct="0"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762000" eaLnBrk="0" hangingPunct="0"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762000" eaLnBrk="0" hangingPunct="0"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762000" eaLnBrk="0" hangingPunct="0"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762000" eaLnBrk="0" hangingPunct="0"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z="5400">
              <a:solidFill>
                <a:srgbClr val="FFFFFF"/>
              </a:solidFill>
              <a:latin typeface="Arial Bold" pitchFamily="1" charset="0"/>
              <a:cs typeface="+mn-cs"/>
              <a:sym typeface="Arial Bold" pitchFamily="1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286019" cy="5832910"/>
          </a:xfrm>
          <a:prstGeom prst="rect">
            <a:avLst/>
          </a:prstGeom>
          <a:ln w="12700">
            <a:noFill/>
          </a:ln>
          <a:effectLst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86017" y="427395"/>
            <a:ext cx="79059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ts val="3000"/>
              </a:lnSpc>
              <a:spcAft>
                <a:spcPts val="100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lnSpc>
                <a:spcPts val="3000"/>
              </a:lnSpc>
              <a:spcAft>
                <a:spcPts val="1000"/>
              </a:spcAft>
              <a:buClr>
                <a:schemeClr val="tx1"/>
              </a:buClr>
              <a:buFont typeface="Arial Unicode MS" panose="020B0604020202020204" pitchFamily="34" charset="-128"/>
              <a:buChar char="‑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lnSpc>
                <a:spcPts val="2600"/>
              </a:lnSpc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lnSpc>
                <a:spcPts val="2600"/>
              </a:lnSpc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lnSpc>
                <a:spcPts val="2600"/>
              </a:lnSpc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Terrestrial Actions in the GCOS Implementation Plan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535852" y="5066011"/>
            <a:ext cx="5487756" cy="64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lnSpc>
                <a:spcPts val="3000"/>
              </a:lnSpc>
              <a:spcAft>
                <a:spcPts val="100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lnSpc>
                <a:spcPts val="3000"/>
              </a:lnSpc>
              <a:spcAft>
                <a:spcPts val="1000"/>
              </a:spcAft>
              <a:buClr>
                <a:schemeClr val="tx1"/>
              </a:buClr>
              <a:buFont typeface="Arial Unicode MS" panose="020B0604020202020204" pitchFamily="34" charset="-128"/>
              <a:buChar char="‑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lnSpc>
                <a:spcPts val="2600"/>
              </a:lnSpc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lnSpc>
                <a:spcPts val="2600"/>
              </a:lnSpc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lnSpc>
                <a:spcPts val="2600"/>
              </a:lnSpc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Simon Eggleston</a:t>
            </a:r>
          </a:p>
        </p:txBody>
      </p:sp>
    </p:spTree>
    <p:extLst>
      <p:ext uri="{BB962C8B-B14F-4D97-AF65-F5344CB8AC3E}">
        <p14:creationId xmlns:p14="http://schemas.microsoft.com/office/powerpoint/2010/main" val="252240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0AB2F-1A96-E34F-835B-1B76A9D79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C0C512A-A6BE-644C-B4C9-02BB472363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4385860"/>
              </p:ext>
            </p:extLst>
          </p:nvPr>
        </p:nvGraphicFramePr>
        <p:xfrm>
          <a:off x="1784622" y="1814512"/>
          <a:ext cx="9145270" cy="28289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0403">
                  <a:extLst>
                    <a:ext uri="{9D8B030D-6E8A-4147-A177-3AD203B41FA5}">
                      <a16:colId xmlns:a16="http://schemas.microsoft.com/office/drawing/2014/main" val="664252153"/>
                    </a:ext>
                  </a:extLst>
                </a:gridCol>
                <a:gridCol w="1716046">
                  <a:extLst>
                    <a:ext uri="{9D8B030D-6E8A-4147-A177-3AD203B41FA5}">
                      <a16:colId xmlns:a16="http://schemas.microsoft.com/office/drawing/2014/main" val="2321760613"/>
                    </a:ext>
                  </a:extLst>
                </a:gridCol>
                <a:gridCol w="6968821">
                  <a:extLst>
                    <a:ext uri="{9D8B030D-6E8A-4147-A177-3AD203B41FA5}">
                      <a16:colId xmlns:a16="http://schemas.microsoft.com/office/drawing/2014/main" val="89673521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#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ECV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ACTION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(Body)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150517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General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Improve coordination of terrestrial observations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 (Body)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78769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General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Develop joint plans for coastal zones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 (Body)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93609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General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Terrestrial monitoring sites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 (Body)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21567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General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Review of monitoring guidance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 (Body)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51560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General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Develop metadata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 (Body)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836211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General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Identify capacity development needs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 (Body)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85415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General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Exchange of hydrological data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 (Body)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3535471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General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Encourage and enforce research projects to make their ECV-relevant observations available through the dedicated international data </a:t>
                      </a:r>
                      <a:r>
                        <a:rPr lang="en-US" sz="1800" u="none" strike="noStrike" dirty="0" err="1">
                          <a:effectLst/>
                        </a:rPr>
                        <a:t>centres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(Body)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5049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405589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E45A6-3DC1-C24F-BE28-E4150A4D9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Hydrology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56E970E-5E25-634B-9F6B-8D02EEEA1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550808"/>
              </p:ext>
            </p:extLst>
          </p:nvPr>
        </p:nvGraphicFramePr>
        <p:xfrm>
          <a:off x="1126490" y="989330"/>
          <a:ext cx="10466070" cy="368046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26896">
                  <a:extLst>
                    <a:ext uri="{9D8B030D-6E8A-4147-A177-3AD203B41FA5}">
                      <a16:colId xmlns:a16="http://schemas.microsoft.com/office/drawing/2014/main" val="1091980526"/>
                    </a:ext>
                  </a:extLst>
                </a:gridCol>
                <a:gridCol w="1963885">
                  <a:extLst>
                    <a:ext uri="{9D8B030D-6E8A-4147-A177-3AD203B41FA5}">
                      <a16:colId xmlns:a16="http://schemas.microsoft.com/office/drawing/2014/main" val="2545471355"/>
                    </a:ext>
                  </a:extLst>
                </a:gridCol>
                <a:gridCol w="7975289">
                  <a:extLst>
                    <a:ext uri="{9D8B030D-6E8A-4147-A177-3AD203B41FA5}">
                      <a16:colId xmlns:a16="http://schemas.microsoft.com/office/drawing/2014/main" val="74758394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#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ECV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ACTION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 (Body)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79310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Lakes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</a:rPr>
                        <a:t>Lakes and reservoirs: compare satellite and in situ observations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83074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Lakes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</a:rPr>
                        <a:t>Submit historical and current monthly lake-level data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53124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Lakes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</a:rPr>
                        <a:t>Develop additional products derived from Lake water-leaving reflectance for turbidity, chlorophyll and coloured dissolved organic matter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07779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River discharge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</a:rPr>
                        <a:t>Confirm Global Terrestrial Network for River Discharge sites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6412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River discharge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</a:rPr>
                        <a:t>National needs for river gauges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86121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Groundwater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</a:rPr>
                        <a:t>Establish a full-scale  Global Groundwater Monitoring Information System (GGMS)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29300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Groundwater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</a:rPr>
                        <a:t>Operational  groundwater monitoring from gravity measurements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20848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Soil moisture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</a:rPr>
                        <a:t>Satellite soil-moisture data records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843504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Soil moisture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</a:rPr>
                        <a:t>Multi-satellite, soil-moisture data services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42844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Soil moisture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</a:rPr>
                        <a:t>International soil-moisture network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46125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Soil moisture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>
                          <a:effectLst/>
                        </a:rPr>
                        <a:t>Regional high-resolution soil-moisture data record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130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303333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AAAB0-C0AA-AF42-AC95-898531943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Cryosphere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B638719-8289-A540-ADEC-EB9B875588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643181"/>
              </p:ext>
            </p:extLst>
          </p:nvPr>
        </p:nvGraphicFramePr>
        <p:xfrm>
          <a:off x="1014730" y="1056640"/>
          <a:ext cx="10344149" cy="454152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20759">
                  <a:extLst>
                    <a:ext uri="{9D8B030D-6E8A-4147-A177-3AD203B41FA5}">
                      <a16:colId xmlns:a16="http://schemas.microsoft.com/office/drawing/2014/main" val="564553134"/>
                    </a:ext>
                  </a:extLst>
                </a:gridCol>
                <a:gridCol w="2416751">
                  <a:extLst>
                    <a:ext uri="{9D8B030D-6E8A-4147-A177-3AD203B41FA5}">
                      <a16:colId xmlns:a16="http://schemas.microsoft.com/office/drawing/2014/main" val="2008519016"/>
                    </a:ext>
                  </a:extLst>
                </a:gridCol>
                <a:gridCol w="7406639">
                  <a:extLst>
                    <a:ext uri="{9D8B030D-6E8A-4147-A177-3AD203B41FA5}">
                      <a16:colId xmlns:a16="http://schemas.microsoft.com/office/drawing/2014/main" val="114793062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#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ECV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ACTION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 (Body)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2247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Glaciers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</a:rPr>
                        <a:t>Maintain and extend the in situ mass balance network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68813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Glaciers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</a:rPr>
                        <a:t>Improve the funding situation for international glacier data centres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31000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Glaciers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</a:rPr>
                        <a:t>Global glacier inventory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5406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Glaciers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</a:rPr>
                        <a:t>Multi-decadal glacier inventories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93042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Glaciers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</a:rPr>
                        <a:t>Allocate additional resources to extend the geodetic dataset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741166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Glaciers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</a:rPr>
                        <a:t>Extend the glacier-front variation dataset both in space and in time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3924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Glaciers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</a:rPr>
                        <a:t>Glacier observing sites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39454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Glaciers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</a:rPr>
                        <a:t>Observations of glacier velocities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0368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Snow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</a:rPr>
                        <a:t>Snow-cover and snowfall observing sites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99996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Snow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>
                          <a:effectLst/>
                        </a:rPr>
                        <a:t>Integrated analyses of snow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746334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Ice sheets and Ice shelves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</a:rPr>
                        <a:t>Ice-sheet measurements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09506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Ice sheets and Ice shelves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</a:rPr>
                        <a:t>Ice-sheet model improvement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702723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Ice sheets and Ice shelves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</a:rPr>
                        <a:t>Continuity of laser, altimetry and gravity satellite missions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50314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Permafrost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</a:rPr>
                        <a:t>Standards and practices for permafrost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13662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Permafrost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>
                          <a:effectLst/>
                        </a:rPr>
                        <a:t>Mapping of seasonal soil freeze/thaw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0442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434138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63555-9B1A-5E4F-987F-35B565E56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LAI, FAPAR and Albedo etc.</a:t>
            </a:r>
            <a:endParaRPr lang="en-GB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ACD0EE5-5123-FA48-8E81-4494F8BD29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238620"/>
              </p:ext>
            </p:extLst>
          </p:nvPr>
        </p:nvGraphicFramePr>
        <p:xfrm>
          <a:off x="895850" y="1014093"/>
          <a:ext cx="11082789" cy="393657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24950">
                  <a:extLst>
                    <a:ext uri="{9D8B030D-6E8A-4147-A177-3AD203B41FA5}">
                      <a16:colId xmlns:a16="http://schemas.microsoft.com/office/drawing/2014/main" val="4050594029"/>
                    </a:ext>
                  </a:extLst>
                </a:gridCol>
                <a:gridCol w="2773680">
                  <a:extLst>
                    <a:ext uri="{9D8B030D-6E8A-4147-A177-3AD203B41FA5}">
                      <a16:colId xmlns:a16="http://schemas.microsoft.com/office/drawing/2014/main" val="3329072338"/>
                    </a:ext>
                  </a:extLst>
                </a:gridCol>
                <a:gridCol w="7884159">
                  <a:extLst>
                    <a:ext uri="{9D8B030D-6E8A-4147-A177-3AD203B41FA5}">
                      <a16:colId xmlns:a16="http://schemas.microsoft.com/office/drawing/2014/main" val="734739150"/>
                    </a:ext>
                  </a:extLst>
                </a:gridCol>
              </a:tblGrid>
              <a:tr h="137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#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ECV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ACTION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 (Body)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extLst>
                  <a:ext uri="{0D108BD9-81ED-4DB2-BD59-A6C34878D82A}">
                    <a16:rowId xmlns:a16="http://schemas.microsoft.com/office/drawing/2014/main" val="1212035457"/>
                  </a:ext>
                </a:extLst>
              </a:tr>
              <a:tr h="2045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LAI, FAPAR and Albedo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</a:rPr>
                        <a:t>Ensure the consistency of the various radiant energy fluxes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ctr"/>
                </a:tc>
                <a:extLst>
                  <a:ext uri="{0D108BD9-81ED-4DB2-BD59-A6C34878D82A}">
                    <a16:rowId xmlns:a16="http://schemas.microsoft.com/office/drawing/2014/main" val="825668789"/>
                  </a:ext>
                </a:extLst>
              </a:tr>
              <a:tr h="2045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LAI, FAPAR and Albedo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</a:rPr>
                        <a:t>Climate change indicators for adaptation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ctr"/>
                </a:tc>
                <a:extLst>
                  <a:ext uri="{0D108BD9-81ED-4DB2-BD59-A6C34878D82A}">
                    <a16:rowId xmlns:a16="http://schemas.microsoft.com/office/drawing/2014/main" val="459753577"/>
                  </a:ext>
                </a:extLst>
              </a:tr>
              <a:tr h="2045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LAI, FAPAR and Albedo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</a:rPr>
                        <a:t>Quality of ground-based reference sites for FAPAR and LAI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ctr"/>
                </a:tc>
                <a:extLst>
                  <a:ext uri="{0D108BD9-81ED-4DB2-BD59-A6C34878D82A}">
                    <a16:rowId xmlns:a16="http://schemas.microsoft.com/office/drawing/2014/main" val="3052852488"/>
                  </a:ext>
                </a:extLst>
              </a:tr>
              <a:tr h="2045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LAI, FAPAR and Albedo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</a:rPr>
                        <a:t>Improve snow and ice albedo products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ctr"/>
                </a:tc>
                <a:extLst>
                  <a:ext uri="{0D108BD9-81ED-4DB2-BD59-A6C34878D82A}">
                    <a16:rowId xmlns:a16="http://schemas.microsoft.com/office/drawing/2014/main" val="13241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LAI, FAPAR and Albedo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</a:rPr>
                        <a:t>Improve in situ albedo measurements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ctr"/>
                </a:tc>
                <a:extLst>
                  <a:ext uri="{0D108BD9-81ED-4DB2-BD59-A6C34878D82A}">
                    <a16:rowId xmlns:a16="http://schemas.microsoft.com/office/drawing/2014/main" val="60016587"/>
                  </a:ext>
                </a:extLst>
              </a:tr>
              <a:tr h="2045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LAI, FAPAR and Albedo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</a:rPr>
                        <a:t>Production of climate data records for LAI, FAPAR and Albedo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ctr"/>
                </a:tc>
                <a:extLst>
                  <a:ext uri="{0D108BD9-81ED-4DB2-BD59-A6C34878D82A}">
                    <a16:rowId xmlns:a16="http://schemas.microsoft.com/office/drawing/2014/main" val="2873951203"/>
                  </a:ext>
                </a:extLst>
              </a:tr>
              <a:tr h="2045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LAI, FAPAR and Albedo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</a:rPr>
                        <a:t>Evaluate LAI, FAPAR and Albedo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ctr"/>
                </a:tc>
                <a:extLst>
                  <a:ext uri="{0D108BD9-81ED-4DB2-BD59-A6C34878D82A}">
                    <a16:rowId xmlns:a16="http://schemas.microsoft.com/office/drawing/2014/main" val="1378470825"/>
                  </a:ext>
                </a:extLst>
              </a:tr>
              <a:tr h="2045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Land surface temperature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>
                          <a:effectLst/>
                        </a:rPr>
                        <a:t>Land-surface temperature: in situ protocols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ctr"/>
                </a:tc>
                <a:extLst>
                  <a:ext uri="{0D108BD9-81ED-4DB2-BD59-A6C34878D82A}">
                    <a16:rowId xmlns:a16="http://schemas.microsoft.com/office/drawing/2014/main" val="375079701"/>
                  </a:ext>
                </a:extLst>
              </a:tr>
              <a:tr h="2045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Land surface temperature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</a:rPr>
                        <a:t>Production of land-surface temperature datasets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ctr"/>
                </a:tc>
                <a:extLst>
                  <a:ext uri="{0D108BD9-81ED-4DB2-BD59-A6C34878D82A}">
                    <a16:rowId xmlns:a16="http://schemas.microsoft.com/office/drawing/2014/main" val="3140143228"/>
                  </a:ext>
                </a:extLst>
              </a:tr>
              <a:tr h="2045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Land surface temperature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</a:rPr>
                        <a:t>Reprocessing  land-surface temperature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ctr"/>
                </a:tc>
                <a:extLst>
                  <a:ext uri="{0D108BD9-81ED-4DB2-BD59-A6C34878D82A}">
                    <a16:rowId xmlns:a16="http://schemas.microsoft.com/office/drawing/2014/main" val="3056344868"/>
                  </a:ext>
                </a:extLst>
              </a:tr>
              <a:tr h="2045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Land surface temperature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</a:rPr>
                        <a:t>Land-surface temperature in situ network expansion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ctr"/>
                </a:tc>
                <a:extLst>
                  <a:ext uri="{0D108BD9-81ED-4DB2-BD59-A6C34878D82A}">
                    <a16:rowId xmlns:a16="http://schemas.microsoft.com/office/drawing/2014/main" val="1914135899"/>
                  </a:ext>
                </a:extLst>
              </a:tr>
              <a:tr h="2045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Land surface temperature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>
                          <a:effectLst/>
                        </a:rPr>
                        <a:t>Land-surface temperature radiometric calibration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ctr"/>
                </a:tc>
                <a:extLst>
                  <a:ext uri="{0D108BD9-81ED-4DB2-BD59-A6C34878D82A}">
                    <a16:rowId xmlns:a16="http://schemas.microsoft.com/office/drawing/2014/main" val="814838399"/>
                  </a:ext>
                </a:extLst>
              </a:tr>
              <a:tr h="2045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72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LAI, FAPAR and Albedo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>
                          <a:effectLst/>
                        </a:rPr>
                        <a:t>Prepare for a latent and sensible heat flux ECV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ctr"/>
                </a:tc>
                <a:extLst>
                  <a:ext uri="{0D108BD9-81ED-4DB2-BD59-A6C34878D82A}">
                    <a16:rowId xmlns:a16="http://schemas.microsoft.com/office/drawing/2014/main" val="3852263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29222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63555-9B1A-5E4F-987F-35B565E56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Biosphere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ACD0EE5-5123-FA48-8E81-4494F8BD29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850325"/>
              </p:ext>
            </p:extLst>
          </p:nvPr>
        </p:nvGraphicFramePr>
        <p:xfrm>
          <a:off x="895851" y="1014093"/>
          <a:ext cx="8776470" cy="5412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5269">
                  <a:extLst>
                    <a:ext uri="{9D8B030D-6E8A-4147-A177-3AD203B41FA5}">
                      <a16:colId xmlns:a16="http://schemas.microsoft.com/office/drawing/2014/main" val="405059402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329072338"/>
                    </a:ext>
                  </a:extLst>
                </a:gridCol>
                <a:gridCol w="5892801">
                  <a:extLst>
                    <a:ext uri="{9D8B030D-6E8A-4147-A177-3AD203B41FA5}">
                      <a16:colId xmlns:a16="http://schemas.microsoft.com/office/drawing/2014/main" val="734739150"/>
                    </a:ext>
                  </a:extLst>
                </a:gridCol>
              </a:tblGrid>
              <a:tr h="137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#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ECV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ACTION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 (Body)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extLst>
                  <a:ext uri="{0D108BD9-81ED-4DB2-BD59-A6C34878D82A}">
                    <a16:rowId xmlns:a16="http://schemas.microsoft.com/office/drawing/2014/main" val="1212035457"/>
                  </a:ext>
                </a:extLst>
              </a:tr>
              <a:tr h="137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Land cover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>
                          <a:effectLst/>
                        </a:rPr>
                        <a:t>Land-cover experts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ctr"/>
                </a:tc>
                <a:extLst>
                  <a:ext uri="{0D108BD9-81ED-4DB2-BD59-A6C34878D82A}">
                    <a16:rowId xmlns:a16="http://schemas.microsoft.com/office/drawing/2014/main" val="514755397"/>
                  </a:ext>
                </a:extLst>
              </a:tr>
              <a:tr h="137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Land cover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</a:rPr>
                        <a:t>Annual land-cover products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ctr"/>
                </a:tc>
                <a:extLst>
                  <a:ext uri="{0D108BD9-81ED-4DB2-BD59-A6C34878D82A}">
                    <a16:rowId xmlns:a16="http://schemas.microsoft.com/office/drawing/2014/main" val="3268145956"/>
                  </a:ext>
                </a:extLst>
              </a:tr>
              <a:tr h="137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Land cover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</a:rPr>
                        <a:t>Land-cover change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ctr"/>
                </a:tc>
                <a:extLst>
                  <a:ext uri="{0D108BD9-81ED-4DB2-BD59-A6C34878D82A}">
                    <a16:rowId xmlns:a16="http://schemas.microsoft.com/office/drawing/2014/main" val="1833024726"/>
                  </a:ext>
                </a:extLst>
              </a:tr>
              <a:tr h="137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Land cover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</a:rPr>
                        <a:t>Land-cover community consensus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ctr"/>
                </a:tc>
                <a:extLst>
                  <a:ext uri="{0D108BD9-81ED-4DB2-BD59-A6C34878D82A}">
                    <a16:rowId xmlns:a16="http://schemas.microsoft.com/office/drawing/2014/main" val="1779472219"/>
                  </a:ext>
                </a:extLst>
              </a:tr>
              <a:tr h="137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Land cover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</a:rPr>
                        <a:t>Deforestation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ctr"/>
                </a:tc>
                <a:extLst>
                  <a:ext uri="{0D108BD9-81ED-4DB2-BD59-A6C34878D82A}">
                    <a16:rowId xmlns:a16="http://schemas.microsoft.com/office/drawing/2014/main" val="2534906147"/>
                  </a:ext>
                </a:extLst>
              </a:tr>
              <a:tr h="2045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Above-ground biomass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</a:rPr>
                        <a:t>Collaboration on above ground biomass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ctr"/>
                </a:tc>
                <a:extLst>
                  <a:ext uri="{0D108BD9-81ED-4DB2-BD59-A6C34878D82A}">
                    <a16:rowId xmlns:a16="http://schemas.microsoft.com/office/drawing/2014/main" val="3192332357"/>
                  </a:ext>
                </a:extLst>
              </a:tr>
              <a:tr h="2045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Above-ground biomass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</a:rPr>
                        <a:t>Above-ground biomass validation strategies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ctr"/>
                </a:tc>
                <a:extLst>
                  <a:ext uri="{0D108BD9-81ED-4DB2-BD59-A6C34878D82A}">
                    <a16:rowId xmlns:a16="http://schemas.microsoft.com/office/drawing/2014/main" val="3144075338"/>
                  </a:ext>
                </a:extLst>
              </a:tr>
              <a:tr h="2045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Above-ground biomass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</a:rPr>
                        <a:t>Above-ground biomass validation sites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ctr"/>
                </a:tc>
                <a:extLst>
                  <a:ext uri="{0D108BD9-81ED-4DB2-BD59-A6C34878D82A}">
                    <a16:rowId xmlns:a16="http://schemas.microsoft.com/office/drawing/2014/main" val="1267053625"/>
                  </a:ext>
                </a:extLst>
              </a:tr>
              <a:tr h="3511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Above-ground biomass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>
                          <a:effectLst/>
                        </a:rPr>
                        <a:t>Above-ground biomass data access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ctr"/>
                </a:tc>
                <a:extLst>
                  <a:ext uri="{0D108BD9-81ED-4DB2-BD59-A6C34878D82A}">
                    <a16:rowId xmlns:a16="http://schemas.microsoft.com/office/drawing/2014/main" val="3836499524"/>
                  </a:ext>
                </a:extLst>
              </a:tr>
              <a:tr h="2045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Above-ground biomass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</a:rPr>
                        <a:t>Above-ground biomass: forest inventories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ctr"/>
                </a:tc>
                <a:extLst>
                  <a:ext uri="{0D108BD9-81ED-4DB2-BD59-A6C34878D82A}">
                    <a16:rowId xmlns:a16="http://schemas.microsoft.com/office/drawing/2014/main" val="177208871"/>
                  </a:ext>
                </a:extLst>
              </a:tr>
              <a:tr h="137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Soil carbon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</a:rPr>
                        <a:t>Soil carbon: carbon mapping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ctr"/>
                </a:tc>
                <a:extLst>
                  <a:ext uri="{0D108BD9-81ED-4DB2-BD59-A6C34878D82A}">
                    <a16:rowId xmlns:a16="http://schemas.microsoft.com/office/drawing/2014/main" val="3126652095"/>
                  </a:ext>
                </a:extLst>
              </a:tr>
              <a:tr h="137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Soil carbon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>
                          <a:effectLst/>
                        </a:rPr>
                        <a:t>Soil-carbon change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ctr"/>
                </a:tc>
                <a:extLst>
                  <a:ext uri="{0D108BD9-81ED-4DB2-BD59-A6C34878D82A}">
                    <a16:rowId xmlns:a16="http://schemas.microsoft.com/office/drawing/2014/main" val="216818954"/>
                  </a:ext>
                </a:extLst>
              </a:tr>
              <a:tr h="137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Soil carbon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</a:rPr>
                        <a:t>Soil carbon – histosols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ctr"/>
                </a:tc>
                <a:extLst>
                  <a:ext uri="{0D108BD9-81ED-4DB2-BD59-A6C34878D82A}">
                    <a16:rowId xmlns:a16="http://schemas.microsoft.com/office/drawing/2014/main" val="1126977712"/>
                  </a:ext>
                </a:extLst>
              </a:tr>
              <a:tr h="137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Fire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</a:rPr>
                        <a:t>Historic fire data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ctr"/>
                </a:tc>
                <a:extLst>
                  <a:ext uri="{0D108BD9-81ED-4DB2-BD59-A6C34878D82A}">
                    <a16:rowId xmlns:a16="http://schemas.microsoft.com/office/drawing/2014/main" val="2874410262"/>
                  </a:ext>
                </a:extLst>
              </a:tr>
              <a:tr h="137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Fire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</a:rPr>
                        <a:t>Operational global burned area and fire radiative power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ctr"/>
                </a:tc>
                <a:extLst>
                  <a:ext uri="{0D108BD9-81ED-4DB2-BD59-A6C34878D82A}">
                    <a16:rowId xmlns:a16="http://schemas.microsoft.com/office/drawing/2014/main" val="2384245419"/>
                  </a:ext>
                </a:extLst>
              </a:tr>
              <a:tr h="137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Fire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</a:rPr>
                        <a:t>Fire maps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ctr"/>
                </a:tc>
                <a:extLst>
                  <a:ext uri="{0D108BD9-81ED-4DB2-BD59-A6C34878D82A}">
                    <a16:rowId xmlns:a16="http://schemas.microsoft.com/office/drawing/2014/main" val="500151649"/>
                  </a:ext>
                </a:extLst>
              </a:tr>
              <a:tr h="137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Fire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</a:rPr>
                        <a:t>Fire validation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ctr"/>
                </a:tc>
                <a:extLst>
                  <a:ext uri="{0D108BD9-81ED-4DB2-BD59-A6C34878D82A}">
                    <a16:rowId xmlns:a16="http://schemas.microsoft.com/office/drawing/2014/main" val="413209500"/>
                  </a:ext>
                </a:extLst>
              </a:tr>
              <a:tr h="137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64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Fire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>
                          <a:effectLst/>
                        </a:rPr>
                        <a:t>Fire disturbance model development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4" marR="6864" marT="6864" marB="0" anchor="ctr"/>
                </a:tc>
                <a:extLst>
                  <a:ext uri="{0D108BD9-81ED-4DB2-BD59-A6C34878D82A}">
                    <a16:rowId xmlns:a16="http://schemas.microsoft.com/office/drawing/2014/main" val="3362798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2534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B064D-EFBB-CF4B-896E-EA2908076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Anthropogenic use of resources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C4E6893-9CCA-8D4D-AB03-CD2FE12B6F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984686"/>
              </p:ext>
            </p:extLst>
          </p:nvPr>
        </p:nvGraphicFramePr>
        <p:xfrm>
          <a:off x="1136650" y="1134110"/>
          <a:ext cx="10618469" cy="227076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34568">
                  <a:extLst>
                    <a:ext uri="{9D8B030D-6E8A-4147-A177-3AD203B41FA5}">
                      <a16:colId xmlns:a16="http://schemas.microsoft.com/office/drawing/2014/main" val="4251929890"/>
                    </a:ext>
                  </a:extLst>
                </a:gridCol>
                <a:gridCol w="2240382">
                  <a:extLst>
                    <a:ext uri="{9D8B030D-6E8A-4147-A177-3AD203B41FA5}">
                      <a16:colId xmlns:a16="http://schemas.microsoft.com/office/drawing/2014/main" val="457768259"/>
                    </a:ext>
                  </a:extLst>
                </a:gridCol>
                <a:gridCol w="7843519">
                  <a:extLst>
                    <a:ext uri="{9D8B030D-6E8A-4147-A177-3AD203B41FA5}">
                      <a16:colId xmlns:a16="http://schemas.microsoft.com/office/drawing/2014/main" val="369617900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#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ECV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ACTION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 (Body)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699493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Water use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</a:rPr>
                        <a:t>Anthropogenic water use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91530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Water use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</a:rPr>
                        <a:t>Pilot projects: anthropogenic water use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74648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Greenhouse gas fluxes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</a:rPr>
                        <a:t>Improve global estimates of anthropogenic greenhouse-gas emissions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7828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Greenhouse gas fluxes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</a:rPr>
                        <a:t>Use of satellites for Land use, land-use change and forestry emissions/removals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02883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Greenhouse gas fluxes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</a:rPr>
                        <a:t>Research on the land sink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60427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70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Greenhouse gas fluxes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</a:rPr>
                        <a:t>Use of Inverse modelling techniques to support emission inventories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64422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71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Greenhouse gas fluxes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>
                          <a:effectLst/>
                        </a:rPr>
                        <a:t>Prepare for a carbon-monitoring system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4413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9861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" y="0"/>
            <a:ext cx="10290918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16200000">
            <a:off x="8095789" y="3042143"/>
            <a:ext cx="6298618" cy="773714"/>
            <a:chOff x="5343322" y="5907282"/>
            <a:chExt cx="6298618" cy="77371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6087" y="5976762"/>
              <a:ext cx="4955853" cy="70423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399059" y="6430617"/>
              <a:ext cx="874644" cy="2503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43322" y="5907282"/>
              <a:ext cx="1930382" cy="672422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193289" y="5941559"/>
            <a:ext cx="35721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+mn-lt"/>
              </a:rPr>
              <a:t>gcos.wmo.int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93289" y="5613117"/>
            <a:ext cx="3572145" cy="584775"/>
            <a:chOff x="7998815" y="1944706"/>
            <a:chExt cx="3572145" cy="5847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8815" y="2023139"/>
              <a:ext cx="506342" cy="50634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</p:pic>
        <p:sp>
          <p:nvSpPr>
            <p:cNvPr id="10" name="Rectangle 9"/>
            <p:cNvSpPr/>
            <p:nvPr/>
          </p:nvSpPr>
          <p:spPr>
            <a:xfrm>
              <a:off x="8450981" y="1944706"/>
              <a:ext cx="311997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Aft>
                  <a:spcPct val="0"/>
                </a:spcAft>
                <a:buFontTx/>
                <a:buNone/>
              </a:pPr>
              <a:r>
                <a:rPr lang="en-US" altLang="en-US" sz="3200" dirty="0">
                  <a:solidFill>
                    <a:schemeClr val="bg1"/>
                  </a:solidFill>
                </a:rPr>
                <a:t>@</a:t>
              </a:r>
              <a:r>
                <a:rPr lang="en-US" altLang="en-US" sz="3200" dirty="0" err="1">
                  <a:solidFill>
                    <a:schemeClr val="bg1"/>
                  </a:solidFill>
                </a:rPr>
                <a:t>gcos_un</a:t>
              </a:r>
              <a:endParaRPr lang="en-US" altLang="en-US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619522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5911E"/>
      </a:accent1>
      <a:accent2>
        <a:srgbClr val="09ADE9"/>
      </a:accent2>
      <a:accent3>
        <a:srgbClr val="0D8D9C"/>
      </a:accent3>
      <a:accent4>
        <a:srgbClr val="283173"/>
      </a:accent4>
      <a:accent5>
        <a:srgbClr val="FED6A4"/>
      </a:accent5>
      <a:accent6>
        <a:srgbClr val="AEDDF7"/>
      </a:accent6>
      <a:hlink>
        <a:srgbClr val="AAD2DA"/>
      </a:hlink>
      <a:folHlink>
        <a:srgbClr val="4E81B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28604</TotalTime>
  <Words>688</Words>
  <Application>Microsoft Macintosh PowerPoint</Application>
  <PresentationFormat>Widescreen</PresentationFormat>
  <Paragraphs>245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MS PGothic</vt:lpstr>
      <vt:lpstr>Arial</vt:lpstr>
      <vt:lpstr>Arial Bold</vt:lpstr>
      <vt:lpstr>Calibri</vt:lpstr>
      <vt:lpstr>Calibri (Body)</vt:lpstr>
      <vt:lpstr>Calibri Light</vt:lpstr>
      <vt:lpstr>Office Theme</vt:lpstr>
      <vt:lpstr>PowerPoint Presentation</vt:lpstr>
      <vt:lpstr>General</vt:lpstr>
      <vt:lpstr>Hydrology</vt:lpstr>
      <vt:lpstr>Cryosphere</vt:lpstr>
      <vt:lpstr>LAI, FAPAR and Albedo etc.</vt:lpstr>
      <vt:lpstr>Biosphere</vt:lpstr>
      <vt:lpstr>Anthropogenic use of resources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Claude Cardot</dc:creator>
  <cp:lastModifiedBy>Simon Eggleston</cp:lastModifiedBy>
  <cp:revision>417</cp:revision>
  <cp:lastPrinted>2017-10-04T13:27:52Z</cp:lastPrinted>
  <dcterms:created xsi:type="dcterms:W3CDTF">2016-11-01T07:33:17Z</dcterms:created>
  <dcterms:modified xsi:type="dcterms:W3CDTF">2018-03-19T07:45:02Z</dcterms:modified>
</cp:coreProperties>
</file>