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82" r:id="rId3"/>
    <p:sldId id="281" r:id="rId4"/>
    <p:sldId id="283" r:id="rId5"/>
    <p:sldId id="280" r:id="rId6"/>
    <p:sldId id="272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3" autoAdjust="0"/>
  </p:normalViewPr>
  <p:slideViewPr>
    <p:cSldViewPr>
      <p:cViewPr varScale="1">
        <p:scale>
          <a:sx n="80" d="100"/>
          <a:sy n="80" d="100"/>
        </p:scale>
        <p:origin x="-14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C8D578A-0F3A-416E-A634-8DB7CCAD1A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081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4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36C8B3-ED1C-46D4-AD59-2D04E97AD51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5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36C8B3-ED1C-46D4-AD59-2D04E97AD511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92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1752600" y="50292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069976"/>
            <a:ext cx="7916862" cy="1143000"/>
          </a:xfrm>
          <a:ln w="9525"/>
        </p:spPr>
        <p:txBody>
          <a:bodyPr/>
          <a:lstStyle>
            <a:lvl1pPr>
              <a:defRPr>
                <a:solidFill>
                  <a:srgbClr val="0070AF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0325" y="3442320"/>
            <a:ext cx="6478588" cy="10668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3123456" cy="7534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013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013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343400" cy="50228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343400" cy="50228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A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838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err="1" smtClean="0"/>
              <a:t>Klicken</a:t>
            </a:r>
            <a:r>
              <a:rPr lang="en-GB" noProof="0" dirty="0" smtClean="0"/>
              <a:t> </a:t>
            </a:r>
            <a:r>
              <a:rPr lang="en-GB" noProof="0" dirty="0" err="1" smtClean="0"/>
              <a:t>Sie</a:t>
            </a:r>
            <a:r>
              <a:rPr lang="en-GB" noProof="0" dirty="0" smtClean="0"/>
              <a:t>, um das </a:t>
            </a:r>
            <a:r>
              <a:rPr lang="en-GB" noProof="0" dirty="0" err="1" smtClean="0"/>
              <a:t>Titelformat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zu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143000"/>
            <a:ext cx="8839200" cy="502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6237312"/>
            <a:ext cx="1997597" cy="4818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0070A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AF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 w="19050"/>
        </p:spPr>
        <p:txBody>
          <a:bodyPr/>
          <a:lstStyle/>
          <a:p>
            <a:pPr eaLnBrk="1" hangingPunct="1"/>
            <a:r>
              <a:rPr lang="en-GB" sz="3600" noProof="0" dirty="0" smtClean="0"/>
              <a:t>ECV Requirements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noProof="0" dirty="0" smtClean="0"/>
              <a:t>Wolfgang Wagner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GCOS Requirements Table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801"/>
            <a:ext cx="9144000" cy="185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0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283"/>
            <a:ext cx="8676456" cy="61903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6309320"/>
            <a:ext cx="4757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https://www.wmo-sat.info/oscar/variables/view/149</a:t>
            </a:r>
          </a:p>
        </p:txBody>
      </p:sp>
    </p:spTree>
    <p:extLst>
      <p:ext uri="{BB962C8B-B14F-4D97-AF65-F5344CB8AC3E}">
        <p14:creationId xmlns:p14="http://schemas.microsoft.com/office/powerpoint/2010/main" val="52893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for Revised GCOS 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</a:p>
          <a:p>
            <a:pPr lvl="1"/>
            <a:r>
              <a:rPr lang="en-GB" dirty="0" smtClean="0"/>
              <a:t>NAME: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Surface soil moisture</a:t>
            </a:r>
          </a:p>
          <a:p>
            <a:pPr lvl="1"/>
            <a:r>
              <a:rPr lang="en-GB" dirty="0" smtClean="0"/>
              <a:t>DEFINITION: </a:t>
            </a:r>
            <a:r>
              <a:rPr lang="en-GB" dirty="0">
                <a:solidFill>
                  <a:schemeClr val="bg2">
                    <a:lumMod val="50000"/>
                    <a:lumOff val="50000"/>
                  </a:schemeClr>
                </a:solidFill>
              </a:rPr>
              <a:t>Surface s</a:t>
            </a:r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oil moisture refers 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to</a:t>
            </a:r>
            <a:b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the </a:t>
            </a:r>
            <a:r>
              <a:rPr lang="en-US" dirty="0">
                <a:solidFill>
                  <a:schemeClr val="bg2">
                    <a:lumMod val="50000"/>
                    <a:lumOff val="50000"/>
                  </a:schemeClr>
                </a:solidFill>
              </a:rPr>
              <a:t>water content in the topmost soil layer (usually taken to be 0-5 cm</a:t>
            </a:r>
            <a:r>
              <a:rPr lang="en-US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)</a:t>
            </a:r>
            <a:endParaRPr lang="en-US" dirty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GB" dirty="0" smtClean="0"/>
              <a:t>MEASURMENT UNIT: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m</a:t>
            </a:r>
            <a:r>
              <a:rPr lang="en-GB" baseline="300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3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/m</a:t>
            </a:r>
            <a:r>
              <a:rPr lang="en-GB" baseline="300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3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(volumetric soil moisture)</a:t>
            </a:r>
          </a:p>
          <a:p>
            <a:pPr lvl="1"/>
            <a:r>
              <a:rPr lang="en-GB" dirty="0" smtClean="0"/>
              <a:t>UNCERTAINTY METRIC: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Unbiased root mean square error</a:t>
            </a:r>
          </a:p>
          <a:p>
            <a:pPr lvl="1"/>
            <a:r>
              <a:rPr lang="en-GB" dirty="0" smtClean="0"/>
              <a:t>UNIT OF UNCERTAINTY METRIC</a:t>
            </a:r>
            <a:r>
              <a:rPr lang="en-GB" dirty="0"/>
              <a:t>: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m</a:t>
            </a:r>
            <a:r>
              <a:rPr lang="en-GB" baseline="300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3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/m</a:t>
            </a:r>
            <a:r>
              <a:rPr lang="en-GB" baseline="300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3</a:t>
            </a:r>
          </a:p>
          <a:p>
            <a:pPr lvl="1"/>
            <a:r>
              <a:rPr lang="en-GB" dirty="0" smtClean="0"/>
              <a:t>STABILITY METRIC: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Maximum drift over reference period</a:t>
            </a:r>
          </a:p>
          <a:p>
            <a:pPr lvl="1"/>
            <a:r>
              <a:rPr lang="en-GB" dirty="0" smtClean="0"/>
              <a:t>UNIT OF </a:t>
            </a:r>
            <a:r>
              <a:rPr lang="en-GB" dirty="0"/>
              <a:t>STABILITY </a:t>
            </a:r>
            <a:r>
              <a:rPr lang="en-GB" dirty="0" smtClean="0"/>
              <a:t>METRIC: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m</a:t>
            </a:r>
            <a:r>
              <a:rPr lang="en-GB" baseline="300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3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/m</a:t>
            </a:r>
            <a:r>
              <a:rPr lang="en-GB" baseline="30000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3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 per reference period</a:t>
            </a:r>
          </a:p>
          <a:p>
            <a:r>
              <a:rPr lang="en-GB" dirty="0" smtClean="0"/>
              <a:t>REQUIREMENTS</a:t>
            </a:r>
          </a:p>
          <a:p>
            <a:pPr lvl="1"/>
            <a:r>
              <a:rPr lang="en-GB" dirty="0" smtClean="0"/>
              <a:t>UNCERTAINTY</a:t>
            </a:r>
          </a:p>
          <a:p>
            <a:pPr lvl="1"/>
            <a:r>
              <a:rPr lang="en-GB" dirty="0" smtClean="0"/>
              <a:t>STABILITY</a:t>
            </a:r>
            <a:endParaRPr lang="en-GB" dirty="0"/>
          </a:p>
          <a:p>
            <a:pPr lvl="1"/>
            <a:r>
              <a:rPr lang="en-GB" dirty="0" smtClean="0"/>
              <a:t>HORIZONTAL RESOLUTION</a:t>
            </a:r>
          </a:p>
          <a:p>
            <a:pPr lvl="1"/>
            <a:r>
              <a:rPr lang="en-GB" dirty="0" smtClean="0"/>
              <a:t>VERTICAL RESOLUTION </a:t>
            </a:r>
            <a:r>
              <a:rPr lang="en-GB" dirty="0" smtClean="0">
                <a:solidFill>
                  <a:schemeClr val="bg2">
                    <a:lumMod val="50000"/>
                    <a:lumOff val="50000"/>
                  </a:schemeClr>
                </a:solidFill>
              </a:rPr>
              <a:t>(may by NA)</a:t>
            </a:r>
          </a:p>
          <a:p>
            <a:pPr lvl="1"/>
            <a:r>
              <a:rPr lang="en-GB" dirty="0" smtClean="0"/>
              <a:t>TEMPORAL SAMPLING</a:t>
            </a:r>
          </a:p>
          <a:p>
            <a:pPr lvl="1"/>
            <a:r>
              <a:rPr lang="en-GB" dirty="0" smtClean="0"/>
              <a:t>TIMELINESS?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METHODS</a:t>
            </a:r>
          </a:p>
          <a:p>
            <a:pPr lvl="1"/>
            <a:r>
              <a:rPr lang="en-GB" dirty="0" smtClean="0"/>
              <a:t>Uncertainty propagation</a:t>
            </a:r>
          </a:p>
          <a:p>
            <a:pPr lvl="1"/>
            <a:r>
              <a:rPr lang="en-GB" dirty="0" smtClean="0"/>
              <a:t>Direct comparison with area-averaged in situ soil moisture over densely instrumented networks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4725144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0070AF"/>
                </a:solidFill>
              </a:rPr>
              <a:t>Account for different climate applications by three levels approach? </a:t>
            </a:r>
            <a:endParaRPr lang="en-GB" sz="1800" dirty="0">
              <a:solidFill>
                <a:srgbClr val="0070A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8144" y="119675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0070AF"/>
                </a:solidFill>
              </a:rPr>
              <a:t>All field require explanatory notes</a:t>
            </a:r>
            <a:endParaRPr lang="en-GB" sz="1800" dirty="0">
              <a:solidFill>
                <a:srgbClr val="0070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3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 for 3-Level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OSCAR: threshold – breakthrough – goal</a:t>
            </a:r>
          </a:p>
          <a:p>
            <a:r>
              <a:rPr lang="en-GB" dirty="0" smtClean="0"/>
              <a:t>EUMETSAT H-SAF: threshold – target - optimal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969358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On-line Validation </a:t>
            </a:r>
            <a:r>
              <a:rPr lang="en-GB" sz="1600" dirty="0"/>
              <a:t>Report for H111 </a:t>
            </a:r>
            <a:r>
              <a:rPr lang="en-GB" sz="1600" dirty="0" err="1"/>
              <a:t>Metop</a:t>
            </a:r>
            <a:r>
              <a:rPr lang="en-GB" sz="1600" dirty="0"/>
              <a:t> ASCAT DR2017 SSM time series 12.5 km sampling</a:t>
            </a:r>
          </a:p>
          <a:p>
            <a:r>
              <a:rPr lang="en-GB" sz="1600" dirty="0"/>
              <a:t>http://rs.geo.tuwien.ac.at/h-saf/H111/report.html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0848"/>
            <a:ext cx="7740352" cy="363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6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10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767107"/>
      </p:ext>
    </p:extLst>
  </p:cSld>
  <p:clrMapOvr>
    <a:masterClrMapping/>
  </p:clrMapOvr>
</p:sld>
</file>

<file path=ppt/theme/theme1.xml><?xml version="1.0" encoding="utf-8"?>
<a:theme xmlns:a="http://schemas.openxmlformats.org/drawingml/2006/main" name="IPF-Vorlage_engl">
  <a:themeElements>
    <a:clrScheme name="">
      <a:dk1>
        <a:srgbClr val="333333"/>
      </a:dk1>
      <a:lt1>
        <a:srgbClr val="FFFFFF"/>
      </a:lt1>
      <a:dk2>
        <a:srgbClr val="FF0000"/>
      </a:dk2>
      <a:lt2>
        <a:srgbClr val="333329"/>
      </a:lt2>
      <a:accent1>
        <a:srgbClr val="F4F3D9"/>
      </a:accent1>
      <a:accent2>
        <a:srgbClr val="E09142"/>
      </a:accent2>
      <a:accent3>
        <a:srgbClr val="FFFFFF"/>
      </a:accent3>
      <a:accent4>
        <a:srgbClr val="2A2A2A"/>
      </a:accent4>
      <a:accent5>
        <a:srgbClr val="F8F8E9"/>
      </a:accent5>
      <a:accent6>
        <a:srgbClr val="CB833B"/>
      </a:accent6>
      <a:hlink>
        <a:srgbClr val="AE4828"/>
      </a:hlink>
      <a:folHlink>
        <a:srgbClr val="6A6954"/>
      </a:folHlink>
    </a:clrScheme>
    <a:fontScheme name="IPF-Vorlage_eng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600" dirty="0"/>
        </a:defPPr>
      </a:lstStyle>
    </a:txDef>
  </a:objectDefaults>
  <a:extraClrSchemeLst>
    <a:extraClrScheme>
      <a:clrScheme name="IPF-Vorlage_engl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F-Vorlage_engl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F-Vorlage_engl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OPC.potx" id="{4A5AB3A4-CD56-48B0-84EF-82490C5912C8}" vid="{6F4059A8-2600-40AF-BD22-C6E2F707842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TOPC</Template>
  <TotalTime>0</TotalTime>
  <Words>81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IPF-Vorlage_engl</vt:lpstr>
      <vt:lpstr>ECV Requirements</vt:lpstr>
      <vt:lpstr>GCOS Requirements Table</vt:lpstr>
      <vt:lpstr>PowerPoint Presentation</vt:lpstr>
      <vt:lpstr>Proposal for Revised GCOS Table</vt:lpstr>
      <vt:lpstr>Terminology for 3-Level Approach</vt:lpstr>
      <vt:lpstr>PowerPoint Presentation</vt:lpstr>
    </vt:vector>
  </TitlesOfParts>
  <Company>TU Wien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Wolfgang Wagner</dc:creator>
  <cp:lastModifiedBy>Valentin Aich</cp:lastModifiedBy>
  <cp:revision>70</cp:revision>
  <cp:lastPrinted>2016-09-26T13:58:20Z</cp:lastPrinted>
  <dcterms:created xsi:type="dcterms:W3CDTF">2016-09-13T13:50:24Z</dcterms:created>
  <dcterms:modified xsi:type="dcterms:W3CDTF">2018-03-21T16:17:24Z</dcterms:modified>
</cp:coreProperties>
</file>