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0" r:id="rId3"/>
    <p:sldId id="323" r:id="rId4"/>
    <p:sldId id="327" r:id="rId5"/>
    <p:sldId id="329" r:id="rId6"/>
    <p:sldId id="324" r:id="rId7"/>
    <p:sldId id="326" r:id="rId8"/>
    <p:sldId id="325" r:id="rId9"/>
    <p:sldId id="335" r:id="rId10"/>
    <p:sldId id="333" r:id="rId11"/>
    <p:sldId id="331" r:id="rId12"/>
    <p:sldId id="322" r:id="rId13"/>
    <p:sldId id="343" r:id="rId14"/>
    <p:sldId id="26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F9D"/>
    <a:srgbClr val="FCCC9D"/>
    <a:srgbClr val="00B1F0"/>
    <a:srgbClr val="F5911E"/>
    <a:srgbClr val="283174"/>
    <a:srgbClr val="FF7000"/>
    <a:srgbClr val="0884C9"/>
    <a:srgbClr val="02B0EF"/>
    <a:srgbClr val="ABD2DB"/>
    <a:srgbClr val="0C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06" autoAdjust="0"/>
    <p:restoredTop sz="96959" autoAdjust="0"/>
  </p:normalViewPr>
  <p:slideViewPr>
    <p:cSldViewPr snapToGrid="0">
      <p:cViewPr varScale="1">
        <p:scale>
          <a:sx n="90" d="100"/>
          <a:sy n="90" d="100"/>
        </p:scale>
        <p:origin x="-701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0434E-E2B5-9F47-9AE6-95D99E0C0D50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A976C5-198C-9E48-B15A-F4F938872F61}">
      <dgm:prSet phldrT="[Text]"/>
      <dgm:spPr/>
      <dgm:t>
        <a:bodyPr/>
        <a:lstStyle/>
        <a:p>
          <a:r>
            <a:rPr lang="en-US" dirty="0"/>
            <a:t>ECV Product Requirements</a:t>
          </a:r>
        </a:p>
      </dgm:t>
    </dgm:pt>
    <dgm:pt modelId="{91C87401-1872-E240-9A51-62153509E8EC}" type="parTrans" cxnId="{C3E5F3B8-A214-0B45-9D9E-2FA77D2931DA}">
      <dgm:prSet/>
      <dgm:spPr/>
      <dgm:t>
        <a:bodyPr/>
        <a:lstStyle/>
        <a:p>
          <a:endParaRPr lang="en-US"/>
        </a:p>
      </dgm:t>
    </dgm:pt>
    <dgm:pt modelId="{CCD07CD9-1952-E44D-BA17-DEA9D092A06A}" type="sibTrans" cxnId="{C3E5F3B8-A214-0B45-9D9E-2FA77D2931DA}">
      <dgm:prSet/>
      <dgm:spPr/>
      <dgm:t>
        <a:bodyPr/>
        <a:lstStyle/>
        <a:p>
          <a:endParaRPr lang="en-US"/>
        </a:p>
      </dgm:t>
    </dgm:pt>
    <dgm:pt modelId="{3792624D-9ED4-074B-8EF5-A8026E169881}">
      <dgm:prSet phldrT="[Text]"/>
      <dgm:spPr/>
      <dgm:t>
        <a:bodyPr/>
        <a:lstStyle/>
        <a:p>
          <a:r>
            <a:rPr lang="en-US" dirty="0"/>
            <a:t>Processing observations into ECV Products</a:t>
          </a:r>
        </a:p>
      </dgm:t>
    </dgm:pt>
    <dgm:pt modelId="{A7FDF618-5E59-CC4E-BEF7-5CE89FAAFA74}" type="parTrans" cxnId="{AFD36EB9-D692-AD44-8B9B-452A40358848}">
      <dgm:prSet/>
      <dgm:spPr/>
      <dgm:t>
        <a:bodyPr/>
        <a:lstStyle/>
        <a:p>
          <a:endParaRPr lang="en-US"/>
        </a:p>
      </dgm:t>
    </dgm:pt>
    <dgm:pt modelId="{5D0B2A3E-254D-5749-903A-EDAAAF65B134}" type="sibTrans" cxnId="{AFD36EB9-D692-AD44-8B9B-452A40358848}">
      <dgm:prSet/>
      <dgm:spPr/>
      <dgm:t>
        <a:bodyPr/>
        <a:lstStyle/>
        <a:p>
          <a:endParaRPr lang="en-US"/>
        </a:p>
      </dgm:t>
    </dgm:pt>
    <dgm:pt modelId="{84562DBE-4299-4348-B762-95E548014A18}">
      <dgm:prSet phldrT="[Text]"/>
      <dgm:spPr/>
      <dgm:t>
        <a:bodyPr/>
        <a:lstStyle/>
        <a:p>
          <a:r>
            <a:rPr lang="en-US" dirty="0"/>
            <a:t>Data provided to users</a:t>
          </a:r>
        </a:p>
      </dgm:t>
    </dgm:pt>
    <dgm:pt modelId="{B6EE3347-661F-4242-8D7D-2526367D0DFF}" type="parTrans" cxnId="{7241927F-3C9C-1843-8172-14742905ED7E}">
      <dgm:prSet/>
      <dgm:spPr/>
      <dgm:t>
        <a:bodyPr/>
        <a:lstStyle/>
        <a:p>
          <a:endParaRPr lang="en-US"/>
        </a:p>
      </dgm:t>
    </dgm:pt>
    <dgm:pt modelId="{5EF55D17-6E6A-7B43-92F8-88D6A444B6D7}" type="sibTrans" cxnId="{7241927F-3C9C-1843-8172-14742905ED7E}">
      <dgm:prSet/>
      <dgm:spPr>
        <a:solidFill>
          <a:srgbClr val="FCCC9D"/>
        </a:solidFill>
      </dgm:spPr>
      <dgm:t>
        <a:bodyPr/>
        <a:lstStyle/>
        <a:p>
          <a:r>
            <a:rPr lang="en-US" dirty="0"/>
            <a:t>Feedback </a:t>
          </a:r>
        </a:p>
      </dgm:t>
    </dgm:pt>
    <dgm:pt modelId="{F7284CAD-BF53-A44D-B29B-F6FA2FC2B4F5}">
      <dgm:prSet phldrT="[Text]"/>
      <dgm:spPr/>
      <dgm:t>
        <a:bodyPr/>
        <a:lstStyle/>
        <a:p>
          <a:r>
            <a:rPr lang="en-US" dirty="0"/>
            <a:t>User Needs, assessed by science panels for feasibility and cost.</a:t>
          </a:r>
        </a:p>
      </dgm:t>
    </dgm:pt>
    <dgm:pt modelId="{1ACD13E2-9AC3-014A-A22C-4FE77BBEAB97}" type="parTrans" cxnId="{D007863F-4833-6D4F-A70F-B079291F2FA4}">
      <dgm:prSet/>
      <dgm:spPr/>
      <dgm:t>
        <a:bodyPr/>
        <a:lstStyle/>
        <a:p>
          <a:endParaRPr lang="en-US"/>
        </a:p>
      </dgm:t>
    </dgm:pt>
    <dgm:pt modelId="{DDFD68FA-C6DB-CF47-89E4-92C9B1FCBD04}" type="sibTrans" cxnId="{D007863F-4833-6D4F-A70F-B079291F2FA4}">
      <dgm:prSet/>
      <dgm:spPr/>
      <dgm:t>
        <a:bodyPr/>
        <a:lstStyle/>
        <a:p>
          <a:endParaRPr lang="en-US"/>
        </a:p>
      </dgm:t>
    </dgm:pt>
    <dgm:pt modelId="{6885DC94-1550-7148-9277-C7079CD76847}" type="pres">
      <dgm:prSet presAssocID="{7300434E-E2B5-9F47-9AE6-95D99E0C0D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AFB9A-BC25-FF48-A23F-18EECFEFF593}" type="pres">
      <dgm:prSet presAssocID="{BCA976C5-198C-9E48-B15A-F4F938872F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054E0-D9C0-A04C-9F2F-36A44382C1A8}" type="pres">
      <dgm:prSet presAssocID="{CCD07CD9-1952-E44D-BA17-DEA9D092A06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83EA261-9888-B44C-92FA-806F6B8C8B73}" type="pres">
      <dgm:prSet presAssocID="{CCD07CD9-1952-E44D-BA17-DEA9D092A06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C5D9442-6484-E448-8359-058894366293}" type="pres">
      <dgm:prSet presAssocID="{3792624D-9ED4-074B-8EF5-A8026E1698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5FF2D-E2D0-4446-87F9-E3E7872F204E}" type="pres">
      <dgm:prSet presAssocID="{5D0B2A3E-254D-5749-903A-EDAAAF65B13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B3D4AF6-9FEC-A14D-AA54-384DF3242D1B}" type="pres">
      <dgm:prSet presAssocID="{5D0B2A3E-254D-5749-903A-EDAAAF65B1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A970565-0BB0-A940-A3E4-D1BE26FFF04A}" type="pres">
      <dgm:prSet presAssocID="{84562DBE-4299-4348-B762-95E548014A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D72A8-9479-384F-9893-F34FEEEDE774}" type="pres">
      <dgm:prSet presAssocID="{5EF55D17-6E6A-7B43-92F8-88D6A444B6D7}" presName="sibTrans" presStyleLbl="sibTrans2D1" presStyleIdx="2" presStyleCnt="4" custScaleX="184810"/>
      <dgm:spPr/>
      <dgm:t>
        <a:bodyPr/>
        <a:lstStyle/>
        <a:p>
          <a:endParaRPr lang="en-US"/>
        </a:p>
      </dgm:t>
    </dgm:pt>
    <dgm:pt modelId="{B2C59DDE-0743-C541-A405-278351605F5F}" type="pres">
      <dgm:prSet presAssocID="{5EF55D17-6E6A-7B43-92F8-88D6A444B6D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670B908-FD62-4D49-A55D-98B6047D8D03}" type="pres">
      <dgm:prSet presAssocID="{F7284CAD-BF53-A44D-B29B-F6FA2FC2B4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4001E-A389-3F4B-8904-BD51DA5B47F6}" type="pres">
      <dgm:prSet presAssocID="{DDFD68FA-C6DB-CF47-89E4-92C9B1FCBD0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E68A4C5-A691-A141-9A65-92D99A6D1F80}" type="pres">
      <dgm:prSet presAssocID="{DDFD68FA-C6DB-CF47-89E4-92C9B1FCBD0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3E5F3B8-A214-0B45-9D9E-2FA77D2931DA}" srcId="{7300434E-E2B5-9F47-9AE6-95D99E0C0D50}" destId="{BCA976C5-198C-9E48-B15A-F4F938872F61}" srcOrd="0" destOrd="0" parTransId="{91C87401-1872-E240-9A51-62153509E8EC}" sibTransId="{CCD07CD9-1952-E44D-BA17-DEA9D092A06A}"/>
    <dgm:cxn modelId="{7241927F-3C9C-1843-8172-14742905ED7E}" srcId="{7300434E-E2B5-9F47-9AE6-95D99E0C0D50}" destId="{84562DBE-4299-4348-B762-95E548014A18}" srcOrd="2" destOrd="0" parTransId="{B6EE3347-661F-4242-8D7D-2526367D0DFF}" sibTransId="{5EF55D17-6E6A-7B43-92F8-88D6A444B6D7}"/>
    <dgm:cxn modelId="{10E28FCB-1CD5-BC43-8263-B12831FC55B6}" type="presOf" srcId="{CCD07CD9-1952-E44D-BA17-DEA9D092A06A}" destId="{A83EA261-9888-B44C-92FA-806F6B8C8B73}" srcOrd="1" destOrd="0" presId="urn:microsoft.com/office/officeart/2005/8/layout/cycle2"/>
    <dgm:cxn modelId="{1F35CA92-4C08-D848-81C3-D57EB6ACB438}" type="presOf" srcId="{DDFD68FA-C6DB-CF47-89E4-92C9B1FCBD04}" destId="{31C4001E-A389-3F4B-8904-BD51DA5B47F6}" srcOrd="0" destOrd="0" presId="urn:microsoft.com/office/officeart/2005/8/layout/cycle2"/>
    <dgm:cxn modelId="{D007863F-4833-6D4F-A70F-B079291F2FA4}" srcId="{7300434E-E2B5-9F47-9AE6-95D99E0C0D50}" destId="{F7284CAD-BF53-A44D-B29B-F6FA2FC2B4F5}" srcOrd="3" destOrd="0" parTransId="{1ACD13E2-9AC3-014A-A22C-4FE77BBEAB97}" sibTransId="{DDFD68FA-C6DB-CF47-89E4-92C9B1FCBD04}"/>
    <dgm:cxn modelId="{AFD36EB9-D692-AD44-8B9B-452A40358848}" srcId="{7300434E-E2B5-9F47-9AE6-95D99E0C0D50}" destId="{3792624D-9ED4-074B-8EF5-A8026E169881}" srcOrd="1" destOrd="0" parTransId="{A7FDF618-5E59-CC4E-BEF7-5CE89FAAFA74}" sibTransId="{5D0B2A3E-254D-5749-903A-EDAAAF65B134}"/>
    <dgm:cxn modelId="{3584608F-2F27-A040-BB68-B4E49A692210}" type="presOf" srcId="{DDFD68FA-C6DB-CF47-89E4-92C9B1FCBD04}" destId="{1E68A4C5-A691-A141-9A65-92D99A6D1F80}" srcOrd="1" destOrd="0" presId="urn:microsoft.com/office/officeart/2005/8/layout/cycle2"/>
    <dgm:cxn modelId="{CED303E0-4FF9-E742-AF6F-272C56A059A7}" type="presOf" srcId="{5EF55D17-6E6A-7B43-92F8-88D6A444B6D7}" destId="{B2C59DDE-0743-C541-A405-278351605F5F}" srcOrd="1" destOrd="0" presId="urn:microsoft.com/office/officeart/2005/8/layout/cycle2"/>
    <dgm:cxn modelId="{E53EAFBB-3F06-1E41-AE42-D825BE0A0915}" type="presOf" srcId="{BCA976C5-198C-9E48-B15A-F4F938872F61}" destId="{590AFB9A-BC25-FF48-A23F-18EECFEFF593}" srcOrd="0" destOrd="0" presId="urn:microsoft.com/office/officeart/2005/8/layout/cycle2"/>
    <dgm:cxn modelId="{16F6F27C-D8D6-3D4E-A92A-B7ABD77DA6E2}" type="presOf" srcId="{5EF55D17-6E6A-7B43-92F8-88D6A444B6D7}" destId="{9ACD72A8-9479-384F-9893-F34FEEEDE774}" srcOrd="0" destOrd="0" presId="urn:microsoft.com/office/officeart/2005/8/layout/cycle2"/>
    <dgm:cxn modelId="{148CF1C0-2E99-624D-9B1E-81B9D0FB0B68}" type="presOf" srcId="{CCD07CD9-1952-E44D-BA17-DEA9D092A06A}" destId="{018054E0-D9C0-A04C-9F2F-36A44382C1A8}" srcOrd="0" destOrd="0" presId="urn:microsoft.com/office/officeart/2005/8/layout/cycle2"/>
    <dgm:cxn modelId="{6C209878-02B8-444F-99DF-C31A155632A0}" type="presOf" srcId="{7300434E-E2B5-9F47-9AE6-95D99E0C0D50}" destId="{6885DC94-1550-7148-9277-C7079CD76847}" srcOrd="0" destOrd="0" presId="urn:microsoft.com/office/officeart/2005/8/layout/cycle2"/>
    <dgm:cxn modelId="{04D49065-5FD2-984D-BF87-54EBBFBB242F}" type="presOf" srcId="{5D0B2A3E-254D-5749-903A-EDAAAF65B134}" destId="{5B3D4AF6-9FEC-A14D-AA54-384DF3242D1B}" srcOrd="1" destOrd="0" presId="urn:microsoft.com/office/officeart/2005/8/layout/cycle2"/>
    <dgm:cxn modelId="{D37C5D74-A250-5247-8176-AD234301679A}" type="presOf" srcId="{3792624D-9ED4-074B-8EF5-A8026E169881}" destId="{BC5D9442-6484-E448-8359-058894366293}" srcOrd="0" destOrd="0" presId="urn:microsoft.com/office/officeart/2005/8/layout/cycle2"/>
    <dgm:cxn modelId="{EE3749E1-B9BC-C046-AE93-85A1896AE4E9}" type="presOf" srcId="{5D0B2A3E-254D-5749-903A-EDAAAF65B134}" destId="{0F45FF2D-E2D0-4446-87F9-E3E7872F204E}" srcOrd="0" destOrd="0" presId="urn:microsoft.com/office/officeart/2005/8/layout/cycle2"/>
    <dgm:cxn modelId="{750F1AB8-51B7-F342-920E-683A2179DC37}" type="presOf" srcId="{84562DBE-4299-4348-B762-95E548014A18}" destId="{AA970565-0BB0-A940-A3E4-D1BE26FFF04A}" srcOrd="0" destOrd="0" presId="urn:microsoft.com/office/officeart/2005/8/layout/cycle2"/>
    <dgm:cxn modelId="{D5CE1792-EE03-0C42-8009-9A9BA6A96904}" type="presOf" srcId="{F7284CAD-BF53-A44D-B29B-F6FA2FC2B4F5}" destId="{4670B908-FD62-4D49-A55D-98B6047D8D03}" srcOrd="0" destOrd="0" presId="urn:microsoft.com/office/officeart/2005/8/layout/cycle2"/>
    <dgm:cxn modelId="{025DC193-CBB3-5A4A-B48E-BB0B9E0F3FEC}" type="presParOf" srcId="{6885DC94-1550-7148-9277-C7079CD76847}" destId="{590AFB9A-BC25-FF48-A23F-18EECFEFF593}" srcOrd="0" destOrd="0" presId="urn:microsoft.com/office/officeart/2005/8/layout/cycle2"/>
    <dgm:cxn modelId="{9802EB76-C27F-1C47-A71E-D50BD463CC82}" type="presParOf" srcId="{6885DC94-1550-7148-9277-C7079CD76847}" destId="{018054E0-D9C0-A04C-9F2F-36A44382C1A8}" srcOrd="1" destOrd="0" presId="urn:microsoft.com/office/officeart/2005/8/layout/cycle2"/>
    <dgm:cxn modelId="{7D73181D-6BDF-E34C-B4FA-F6509AE59749}" type="presParOf" srcId="{018054E0-D9C0-A04C-9F2F-36A44382C1A8}" destId="{A83EA261-9888-B44C-92FA-806F6B8C8B73}" srcOrd="0" destOrd="0" presId="urn:microsoft.com/office/officeart/2005/8/layout/cycle2"/>
    <dgm:cxn modelId="{ED9AA36B-4A12-CF4D-A189-5CD898A1CA34}" type="presParOf" srcId="{6885DC94-1550-7148-9277-C7079CD76847}" destId="{BC5D9442-6484-E448-8359-058894366293}" srcOrd="2" destOrd="0" presId="urn:microsoft.com/office/officeart/2005/8/layout/cycle2"/>
    <dgm:cxn modelId="{9F1BDEC0-E9FD-C54E-B0AB-D6959FB5DA06}" type="presParOf" srcId="{6885DC94-1550-7148-9277-C7079CD76847}" destId="{0F45FF2D-E2D0-4446-87F9-E3E7872F204E}" srcOrd="3" destOrd="0" presId="urn:microsoft.com/office/officeart/2005/8/layout/cycle2"/>
    <dgm:cxn modelId="{8BA900F4-B680-5545-9602-B00DE6EFA109}" type="presParOf" srcId="{0F45FF2D-E2D0-4446-87F9-E3E7872F204E}" destId="{5B3D4AF6-9FEC-A14D-AA54-384DF3242D1B}" srcOrd="0" destOrd="0" presId="urn:microsoft.com/office/officeart/2005/8/layout/cycle2"/>
    <dgm:cxn modelId="{E4BB2D9B-1B25-F84F-8E96-1798B8C0F3F3}" type="presParOf" srcId="{6885DC94-1550-7148-9277-C7079CD76847}" destId="{AA970565-0BB0-A940-A3E4-D1BE26FFF04A}" srcOrd="4" destOrd="0" presId="urn:microsoft.com/office/officeart/2005/8/layout/cycle2"/>
    <dgm:cxn modelId="{F131F063-FA9B-0845-9C30-26F720FF2FC8}" type="presParOf" srcId="{6885DC94-1550-7148-9277-C7079CD76847}" destId="{9ACD72A8-9479-384F-9893-F34FEEEDE774}" srcOrd="5" destOrd="0" presId="urn:microsoft.com/office/officeart/2005/8/layout/cycle2"/>
    <dgm:cxn modelId="{FF0C567A-2B34-DB47-ABE7-07C0EA4E842C}" type="presParOf" srcId="{9ACD72A8-9479-384F-9893-F34FEEEDE774}" destId="{B2C59DDE-0743-C541-A405-278351605F5F}" srcOrd="0" destOrd="0" presId="urn:microsoft.com/office/officeart/2005/8/layout/cycle2"/>
    <dgm:cxn modelId="{2722073B-C052-2C49-9FF8-D6069E8E0F54}" type="presParOf" srcId="{6885DC94-1550-7148-9277-C7079CD76847}" destId="{4670B908-FD62-4D49-A55D-98B6047D8D03}" srcOrd="6" destOrd="0" presId="urn:microsoft.com/office/officeart/2005/8/layout/cycle2"/>
    <dgm:cxn modelId="{F15315CB-6381-5348-B1E8-F1576563997E}" type="presParOf" srcId="{6885DC94-1550-7148-9277-C7079CD76847}" destId="{31C4001E-A389-3F4B-8904-BD51DA5B47F6}" srcOrd="7" destOrd="0" presId="urn:microsoft.com/office/officeart/2005/8/layout/cycle2"/>
    <dgm:cxn modelId="{BB2D7AD2-7CF2-414D-A74D-46D3B446069E}" type="presParOf" srcId="{31C4001E-A389-3F4B-8904-BD51DA5B47F6}" destId="{1E68A4C5-A691-A141-9A65-92D99A6D1F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FB9A-BC25-FF48-A23F-18EECFEFF593}">
      <dsp:nvSpPr>
        <dsp:cNvPr id="0" name=""/>
        <dsp:cNvSpPr/>
      </dsp:nvSpPr>
      <dsp:spPr>
        <a:xfrm>
          <a:off x="4361817" y="1165"/>
          <a:ext cx="1791965" cy="179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ECV Product Requirements</a:t>
          </a:r>
        </a:p>
      </dsp:txBody>
      <dsp:txXfrm>
        <a:off x="4624244" y="263592"/>
        <a:ext cx="1267111" cy="1267111"/>
      </dsp:txXfrm>
    </dsp:sp>
    <dsp:sp modelId="{018054E0-D9C0-A04C-9F2F-36A44382C1A8}">
      <dsp:nvSpPr>
        <dsp:cNvPr id="0" name=""/>
        <dsp:cNvSpPr/>
      </dsp:nvSpPr>
      <dsp:spPr>
        <a:xfrm rot="2700000">
          <a:off x="5961648" y="1537583"/>
          <a:ext cx="477961" cy="604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982647" y="1607846"/>
        <a:ext cx="334573" cy="362872"/>
      </dsp:txXfrm>
    </dsp:sp>
    <dsp:sp modelId="{BC5D9442-6484-E448-8359-058894366293}">
      <dsp:nvSpPr>
        <dsp:cNvPr id="0" name=""/>
        <dsp:cNvSpPr/>
      </dsp:nvSpPr>
      <dsp:spPr>
        <a:xfrm>
          <a:off x="6266607" y="1905954"/>
          <a:ext cx="1791965" cy="179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Processing observations into ECV Products</a:t>
          </a:r>
        </a:p>
      </dsp:txBody>
      <dsp:txXfrm>
        <a:off x="6529034" y="2168381"/>
        <a:ext cx="1267111" cy="1267111"/>
      </dsp:txXfrm>
    </dsp:sp>
    <dsp:sp modelId="{0F45FF2D-E2D0-4446-87F9-E3E7872F204E}">
      <dsp:nvSpPr>
        <dsp:cNvPr id="0" name=""/>
        <dsp:cNvSpPr/>
      </dsp:nvSpPr>
      <dsp:spPr>
        <a:xfrm rot="8100000">
          <a:off x="5980779" y="3442373"/>
          <a:ext cx="477961" cy="604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6103168" y="3512636"/>
        <a:ext cx="334573" cy="362872"/>
      </dsp:txXfrm>
    </dsp:sp>
    <dsp:sp modelId="{AA970565-0BB0-A940-A3E4-D1BE26FFF04A}">
      <dsp:nvSpPr>
        <dsp:cNvPr id="0" name=""/>
        <dsp:cNvSpPr/>
      </dsp:nvSpPr>
      <dsp:spPr>
        <a:xfrm>
          <a:off x="4361817" y="3810744"/>
          <a:ext cx="1791965" cy="179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 provided to users</a:t>
          </a:r>
        </a:p>
      </dsp:txBody>
      <dsp:txXfrm>
        <a:off x="4624244" y="4073171"/>
        <a:ext cx="1267111" cy="1267111"/>
      </dsp:txXfrm>
    </dsp:sp>
    <dsp:sp modelId="{9ACD72A8-9479-384F-9893-F34FEEEDE774}">
      <dsp:nvSpPr>
        <dsp:cNvPr id="0" name=""/>
        <dsp:cNvSpPr/>
      </dsp:nvSpPr>
      <dsp:spPr>
        <a:xfrm rot="13500000">
          <a:off x="3873309" y="3461503"/>
          <a:ext cx="883321" cy="604788"/>
        </a:xfrm>
        <a:prstGeom prst="rightArrow">
          <a:avLst>
            <a:gd name="adj1" fmla="val 60000"/>
            <a:gd name="adj2" fmla="val 50000"/>
          </a:avLst>
        </a:prstGeom>
        <a:solidFill>
          <a:srgbClr val="FCCC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Feedback </a:t>
          </a:r>
        </a:p>
      </dsp:txBody>
      <dsp:txXfrm rot="10800000">
        <a:off x="4028174" y="3646608"/>
        <a:ext cx="701885" cy="362872"/>
      </dsp:txXfrm>
    </dsp:sp>
    <dsp:sp modelId="{4670B908-FD62-4D49-A55D-98B6047D8D03}">
      <dsp:nvSpPr>
        <dsp:cNvPr id="0" name=""/>
        <dsp:cNvSpPr/>
      </dsp:nvSpPr>
      <dsp:spPr>
        <a:xfrm>
          <a:off x="2457027" y="1905954"/>
          <a:ext cx="1791965" cy="179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User Needs, assessed by science panels for feasibility and cost.</a:t>
          </a:r>
        </a:p>
      </dsp:txBody>
      <dsp:txXfrm>
        <a:off x="2719454" y="2168381"/>
        <a:ext cx="1267111" cy="1267111"/>
      </dsp:txXfrm>
    </dsp:sp>
    <dsp:sp modelId="{31C4001E-A389-3F4B-8904-BD51DA5B47F6}">
      <dsp:nvSpPr>
        <dsp:cNvPr id="0" name=""/>
        <dsp:cNvSpPr/>
      </dsp:nvSpPr>
      <dsp:spPr>
        <a:xfrm rot="18900000">
          <a:off x="4056859" y="1556713"/>
          <a:ext cx="477961" cy="604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077858" y="1728366"/>
        <a:ext cx="334573" cy="362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61749E-D54B-488E-A618-177CD49A9465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5D9BD9-8DA5-46D5-94E1-7CFB4466E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09F4D2-30A9-4CF6-965D-9FFD1AC99B1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4E7BAD-A572-4B2F-B8E3-BC3F786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10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B8129B3-6208-467C-8E9C-E59A5FD6FE8D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2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A9602052-E677-A145-A7B9-1772221C34C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2000" cy="5832909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 dirty="0">
              <a:solidFill>
                <a:srgbClr val="FFFFFF"/>
              </a:solidFill>
              <a:latin typeface="Arial Bold" pitchFamily="1" charset="0"/>
              <a:cs typeface="+mn-cs"/>
              <a:sym typeface="Arial Bold" pitchFamily="1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3A4197-B573-8B4C-9E2B-71896E6B2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286019" cy="5832910"/>
          </a:xfrm>
          <a:prstGeom prst="rect">
            <a:avLst/>
          </a:prstGeom>
          <a:ln w="12700">
            <a:noFill/>
          </a:ln>
          <a:effectLst/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FACB681-1377-B24E-A043-8B9D0456A6A9}"/>
              </a:ext>
            </a:extLst>
          </p:cNvPr>
          <p:cNvGrpSpPr/>
          <p:nvPr userDrawn="1"/>
        </p:nvGrpSpPr>
        <p:grpSpPr>
          <a:xfrm>
            <a:off x="6300013" y="6006009"/>
            <a:ext cx="5606127" cy="655220"/>
            <a:chOff x="670662" y="33643612"/>
            <a:chExt cx="16170120" cy="186033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706FBA5-885C-1C40-BF26-372282438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9682" y="33699526"/>
              <a:ext cx="11101100" cy="18044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2C40745-74AE-744C-8A30-9F3076F6D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662" y="33643612"/>
              <a:ext cx="4946107" cy="1722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9462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19/03/2018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FB2FDB-649F-924F-AD14-DD591969B323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6726A96-8897-5B4F-88BE-825038A2FCFB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6835754-BCDE-2447-B396-5F7ED03B0557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C1D9C40-F1F1-A348-B060-66B127A27212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0259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19/03/2018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795D56-B803-5C40-BE57-F14EF3111986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4AA896C-E16D-CA43-8711-4540F7F8D31C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C083E3A-5A76-5B4E-B27E-A9A4605B0EFE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9CDCCA1-0B68-EB4D-B8AD-5534A8A81752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546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69B0E49-622A-B04F-ABFF-ADC724E4704A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C188CDF-2566-9743-9871-CC149C8FF615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B768F5C-B991-654E-A562-66F9846A0115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9D99473-AF1C-B044-9BC5-7417F87E570B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8579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A8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0CADEA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rgbClr val="F5911E"/>
          </a:solidFill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E0DD17-5FB9-5A44-B326-B8752E3ECCF2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A08A6B9-94A5-CC42-B7DA-ECFF9C34D8A4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D595DE8-41C8-6B43-8F89-3D2683C9D297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B506D1F-AE50-514E-80B4-2578B43050E6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096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66651"/>
            <a:ext cx="5181600" cy="56562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6651"/>
            <a:ext cx="5181600" cy="56562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116AA56-6D83-334F-9373-7CE035F18922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866C536-27E6-A74D-BF01-1AFC5D9A8EA0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D5EB561-2F57-4444-BFCB-1C9D28B102D1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62FEFBA-4DCF-8542-B93F-3B79A998C488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1202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0A8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75769"/>
            <a:ext cx="5157787" cy="823912"/>
          </a:xfrm>
          <a:solidFill>
            <a:srgbClr val="F5911E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99680"/>
            <a:ext cx="5157787" cy="4810125"/>
          </a:xfrm>
          <a:solidFill>
            <a:srgbClr val="0CADE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75769"/>
            <a:ext cx="5183188" cy="823912"/>
          </a:xfrm>
          <a:solidFill>
            <a:srgbClr val="F5911E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99680"/>
            <a:ext cx="5183188" cy="4810125"/>
          </a:xfrm>
          <a:solidFill>
            <a:srgbClr val="0CADE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C4ED04-0D5E-C245-8DDA-343802F780CB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FC11F50-95C4-724D-B2FA-63C05392D760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A74969E-2081-E048-9869-2C19614BBF7B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F4FB13-A645-C342-B87E-6F06FC93602C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917CB9AD-C0B9-834D-BEFA-87206FAA645D}"/>
              </a:ext>
            </a:extLst>
          </p:cNvPr>
          <p:cNvSpPr txBox="1">
            <a:spLocks/>
          </p:cNvSpPr>
          <p:nvPr userDrawn="1"/>
        </p:nvSpPr>
        <p:spPr>
          <a:xfrm>
            <a:off x="522514" y="0"/>
            <a:ext cx="11288486" cy="862149"/>
          </a:xfrm>
          <a:prstGeom prst="rect">
            <a:avLst/>
          </a:prstGeom>
          <a:solidFill>
            <a:srgbClr val="0A8F9D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19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0"/>
            <a:ext cx="11669486" cy="862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19/03/2018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53E29BE-EFFE-8143-83E7-DDB6F29B1C80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CC82B73B-DB42-484B-8D34-1C2974FFA749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B5A47E3-9D06-5C4F-932F-1A902B555AA1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E6358DE-F7EF-4E4C-9791-456F93818689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0497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19/03/2018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693F1C5-AF43-8A49-96DD-B26C8E12525E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6BF5B1E-5EE5-E44F-A384-4BD4321E9BB9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78F672-D2C3-F84E-9269-BFED76F0692A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021D26B-C2BE-3541-B71C-DFBB90FB6FBC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8585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19/03/2018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55C3FDE-9305-A94D-9133-D1D0466B9049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4A40998-D780-4442-BA7A-2C041D244D94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7D41FE7-9C4D-224E-9D6A-A381F5344625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0133759-4EF1-584E-A6A4-AF1E7C5FC05D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3658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19/03/2018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B31552C-2CBB-1F40-8F94-22DA5E3D90FD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CAA5A53-DC43-ED4B-8A2E-74ED665B1109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FB738E4-0780-1046-B1DD-1EF5557B9C0E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19E5DCED-3D05-1D4E-A80F-3F6ED930F229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7023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5028"/>
            <a:ext cx="10515600" cy="5603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 bwMode="auto">
          <a:xfrm>
            <a:off x="0" y="0"/>
            <a:ext cx="12192000" cy="5832909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>
              <a:solidFill>
                <a:srgbClr val="FFFFFF"/>
              </a:solidFill>
              <a:latin typeface="Arial Bold" pitchFamily="1" charset="0"/>
              <a:cs typeface="+mn-cs"/>
              <a:sym typeface="Arial Bold" pitchFamily="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286019" cy="583291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017" y="427395"/>
            <a:ext cx="79059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ECV  Requirements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35852" y="5066011"/>
            <a:ext cx="5487756" cy="64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Simon Eggleston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798" y="3870884"/>
            <a:ext cx="6805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How should we define ECV and their requirements?</a:t>
            </a: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DA51A96-6479-FE45-8532-19280AA11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13"/>
          <a:stretch/>
        </p:blipFill>
        <p:spPr>
          <a:xfrm>
            <a:off x="336729" y="439851"/>
            <a:ext cx="11518521" cy="6418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B82C3E-0405-FE4C-8AF3-A295E7006542}"/>
              </a:ext>
            </a:extLst>
          </p:cNvPr>
          <p:cNvSpPr txBox="1"/>
          <p:nvPr/>
        </p:nvSpPr>
        <p:spPr>
          <a:xfrm rot="1066686">
            <a:off x="131946" y="5872264"/>
            <a:ext cx="415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Segoe Print" panose="02000800000000000000" pitchFamily="2" charset="0"/>
              </a:rPr>
              <a:t>Who are “users”?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3F498A-9B47-2F44-A7F9-404F96376439}"/>
              </a:ext>
            </a:extLst>
          </p:cNvPr>
          <p:cNvSpPr txBox="1"/>
          <p:nvPr/>
        </p:nvSpPr>
        <p:spPr>
          <a:xfrm>
            <a:off x="0" y="8102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/>
              <a:t>Information Exchange: Climate Observations to Policy and Action</a:t>
            </a:r>
          </a:p>
        </p:txBody>
      </p:sp>
    </p:spTree>
    <p:extLst>
      <p:ext uri="{BB962C8B-B14F-4D97-AF65-F5344CB8AC3E}">
        <p14:creationId xmlns:p14="http://schemas.microsoft.com/office/powerpoint/2010/main" val="3331470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requirements in the future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99284"/>
              </p:ext>
            </p:extLst>
          </p:nvPr>
        </p:nvGraphicFramePr>
        <p:xfrm>
          <a:off x="681038" y="947736"/>
          <a:ext cx="11510962" cy="591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3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35882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Requirements for Climate Monitoring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684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The goal</a:t>
                      </a:r>
                      <a:r>
                        <a:rPr lang="en-US" sz="2000" dirty="0"/>
                        <a:t>, the level to be aimed at where further improvements lead to little or no additional benefits. This would be sufficient for all climate 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069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OSCAR has a third, intermediate level but the usefulness of this is unclear in climate monitoring where capabilities are changing and users needs being refined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Retain information on specific applications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684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The </a:t>
                      </a:r>
                      <a:r>
                        <a:rPr lang="en-US" sz="2400" b="1" dirty="0" smtClean="0"/>
                        <a:t>threshold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/>
                        <a:t>the minimum needed to produce useful climate information. This would be sufficient for some applications but not all.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98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70C01-B121-3741-B4BC-4B435F0C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0"/>
            <a:ext cx="12087497" cy="862149"/>
          </a:xfrm>
          <a:solidFill>
            <a:srgbClr val="F5911E"/>
          </a:solidFill>
        </p:spPr>
        <p:txBody>
          <a:bodyPr/>
          <a:lstStyle/>
          <a:p>
            <a:r>
              <a:rPr lang="en-US" dirty="0"/>
              <a:t>Some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6BD220-6DEA-784D-88C4-1D9F50E49A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34318"/>
            <a:ext cx="10979552" cy="54632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Should the ECV what a user needs or what satisfies scientific curiosity?</a:t>
            </a:r>
          </a:p>
          <a:p>
            <a:r>
              <a:rPr lang="en-US" dirty="0"/>
              <a:t>Are the requirements what is measured now </a:t>
            </a:r>
            <a:r>
              <a:rPr lang="en-US" dirty="0" err="1"/>
              <a:t>ar</a:t>
            </a:r>
            <a:r>
              <a:rPr lang="en-US" dirty="0"/>
              <a:t> aspirational – what we think should be measured?</a:t>
            </a:r>
          </a:p>
          <a:p>
            <a:r>
              <a:rPr lang="en-US" dirty="0"/>
              <a:t>Is the ECV what is actually observed OR the parameter that is needed?</a:t>
            </a:r>
          </a:p>
          <a:p>
            <a:pPr lvl="1"/>
            <a:r>
              <a:rPr lang="en-US" dirty="0"/>
              <a:t>Satellites generally measure optical or microwave radiation…</a:t>
            </a:r>
          </a:p>
          <a:p>
            <a:r>
              <a:rPr lang="en-US" dirty="0"/>
              <a:t>Is the ECV requirement what the user needs or what needs to be observed  to achieve that requirement?</a:t>
            </a:r>
          </a:p>
          <a:p>
            <a:pPr lvl="1"/>
            <a:r>
              <a:rPr lang="en-US" dirty="0"/>
              <a:t>A user may need gridded precipitation. Should the ECV be accuracy per grid cell, or accuracy per rain gauge?</a:t>
            </a:r>
          </a:p>
          <a:p>
            <a:pPr lvl="1"/>
            <a:r>
              <a:rPr lang="en-US" dirty="0"/>
              <a:t>Should the resolution be the grid size needed by the user OR the spatial separation of the stations?</a:t>
            </a:r>
          </a:p>
          <a:p>
            <a:pPr lvl="1"/>
            <a:r>
              <a:rPr lang="en-US" dirty="0"/>
              <a:t>A user may use outputs from reanalysis and/or models not observations directly</a:t>
            </a:r>
          </a:p>
          <a:p>
            <a:r>
              <a:rPr lang="en-US" dirty="0"/>
              <a:t>Climate cycles</a:t>
            </a:r>
          </a:p>
          <a:p>
            <a:pPr lvl="1"/>
            <a:r>
              <a:rPr lang="en-US" dirty="0"/>
              <a:t>Would meeting the requirements achieve the targets for the climate cycles?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Are there any missing ECV needed to characterise the global climate cycles?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175CE6-F1FA-7C48-AD61-62BB519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0"/>
            <a:ext cx="11669486" cy="862149"/>
          </a:xfrm>
        </p:spPr>
        <p:txBody>
          <a:bodyPr/>
          <a:lstStyle/>
          <a:p>
            <a:r>
              <a:rPr lang="en-GB" dirty="0"/>
              <a:t>Breakout Groups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F6DD5E1-219A-2844-B39A-1F2DBBBF18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4749" y="431073"/>
          <a:ext cx="8219871" cy="6010615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103123">
                  <a:extLst>
                    <a:ext uri="{9D8B030D-6E8A-4147-A177-3AD203B41FA5}">
                      <a16:colId xmlns="" xmlns:a16="http://schemas.microsoft.com/office/drawing/2014/main" val="116934713"/>
                    </a:ext>
                  </a:extLst>
                </a:gridCol>
                <a:gridCol w="1848255">
                  <a:extLst>
                    <a:ext uri="{9D8B030D-6E8A-4147-A177-3AD203B41FA5}">
                      <a16:colId xmlns="" xmlns:a16="http://schemas.microsoft.com/office/drawing/2014/main" val="3314855397"/>
                    </a:ext>
                  </a:extLst>
                </a:gridCol>
                <a:gridCol w="1741252">
                  <a:extLst>
                    <a:ext uri="{9D8B030D-6E8A-4147-A177-3AD203B41FA5}">
                      <a16:colId xmlns="" xmlns:a16="http://schemas.microsoft.com/office/drawing/2014/main" val="57214181"/>
                    </a:ext>
                  </a:extLst>
                </a:gridCol>
                <a:gridCol w="1527241">
                  <a:extLst>
                    <a:ext uri="{9D8B030D-6E8A-4147-A177-3AD203B41FA5}">
                      <a16:colId xmlns="" xmlns:a16="http://schemas.microsoft.com/office/drawing/2014/main" val="3026832597"/>
                    </a:ext>
                  </a:extLst>
                </a:gridCol>
              </a:tblGrid>
              <a:tr h="41217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Cryosphere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Biosphere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Hydrosphere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80045095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4977855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Wolfgang Wagner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5549889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Nadine Gobron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19771591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Mathew McCabe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23207235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Sassan Saachi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11155696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Kevin Tansey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33407932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Nigel Tapper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83924221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Stephan Dietrich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0359903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Hiroyuki Enomoto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91926976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Martin Herold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47459047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Philippe Schoeneich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0765252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Michael Zemp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XX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57197856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Pierre-Philippe Mathieu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78480241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65641236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Valentin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37595666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Simon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16849221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Tim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0249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640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0" y="7349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rgbClr val="FFFFFF"/>
              </a:gs>
              <a:gs pos="67000">
                <a:srgbClr val="0A8F9D"/>
              </a:gs>
              <a:gs pos="0">
                <a:srgbClr val="0A8F9D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 dirty="0">
              <a:solidFill>
                <a:srgbClr val="FFFFFF"/>
              </a:solidFill>
              <a:latin typeface="Arial Bold" pitchFamily="1" charset="0"/>
              <a:cs typeface="+mn-cs"/>
              <a:sym typeface="Arial Bold" pitchFamily="1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3189" y="3436349"/>
            <a:ext cx="3008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+mn-lt"/>
              </a:rPr>
              <a:t>gcos.wmo.int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03246" y="4080538"/>
            <a:ext cx="2788754" cy="461665"/>
            <a:chOff x="8450981" y="1944706"/>
            <a:chExt cx="3119979" cy="4616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2941" y="1955395"/>
              <a:ext cx="619311" cy="45097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6" name="Rectangle 5"/>
            <p:cNvSpPr/>
            <p:nvPr/>
          </p:nvSpPr>
          <p:spPr>
            <a:xfrm>
              <a:off x="8450981" y="1944706"/>
              <a:ext cx="31199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@</a:t>
              </a:r>
              <a:r>
                <a:rPr lang="en-US" altLang="en-US" sz="2400" dirty="0" err="1">
                  <a:solidFill>
                    <a:schemeClr val="bg1"/>
                  </a:solidFill>
                </a:rPr>
                <a:t>gcos_un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68AC332-77A7-D24D-BDD5-3F3134EC3AD4}"/>
              </a:ext>
            </a:extLst>
          </p:cNvPr>
          <p:cNvGrpSpPr/>
          <p:nvPr/>
        </p:nvGrpSpPr>
        <p:grpSpPr>
          <a:xfrm>
            <a:off x="6315406" y="5908555"/>
            <a:ext cx="5606127" cy="655220"/>
            <a:chOff x="670662" y="33643612"/>
            <a:chExt cx="16170120" cy="1860332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0769B99-D0D2-1D42-85A1-FF2B80586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9682" y="33699526"/>
              <a:ext cx="11101100" cy="18044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6CF9E294-96CD-1242-9F98-4FFAA3B3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662" y="33643612"/>
              <a:ext cx="4946107" cy="1722908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64FEAA-C258-B340-9B06-76AE840DFCB6}"/>
              </a:ext>
            </a:extLst>
          </p:cNvPr>
          <p:cNvSpPr/>
          <p:nvPr/>
        </p:nvSpPr>
        <p:spPr>
          <a:xfrm>
            <a:off x="0" y="237317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Chalkboard SE" panose="03050602040202020205" pitchFamily="66" charset="77"/>
              </a:rPr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32912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D5627-1847-5148-BDAA-9AF7D26D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Climate Variables (ECV)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A50CFB-43B3-334E-A677-97F8402865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045028"/>
            <a:ext cx="10515600" cy="5603965"/>
          </a:xfrm>
        </p:spPr>
        <p:txBody>
          <a:bodyPr>
            <a:normAutofit/>
          </a:bodyPr>
          <a:lstStyle/>
          <a:p>
            <a:r>
              <a:rPr lang="en-GB" dirty="0"/>
              <a:t>are physical, chemical or biological variable or group of linked variables that critically contributes to the characterization of Earth’s climate. </a:t>
            </a:r>
          </a:p>
          <a:p>
            <a:r>
              <a:rPr lang="en-GB" dirty="0"/>
              <a:t>provide the empirical evidence needed </a:t>
            </a:r>
          </a:p>
          <a:p>
            <a:pPr lvl="1"/>
            <a:r>
              <a:rPr lang="en-GB" dirty="0"/>
              <a:t>to understand and predict the evolution of climate, </a:t>
            </a:r>
          </a:p>
          <a:p>
            <a:pPr lvl="1"/>
            <a:r>
              <a:rPr lang="en-GB" dirty="0"/>
              <a:t>to guide mitigation and adaptation measures, </a:t>
            </a:r>
          </a:p>
          <a:p>
            <a:pPr lvl="1"/>
            <a:r>
              <a:rPr lang="en-GB" dirty="0"/>
              <a:t>to assess risks</a:t>
            </a:r>
          </a:p>
          <a:p>
            <a:pPr lvl="1"/>
            <a:r>
              <a:rPr lang="en-GB" dirty="0"/>
              <a:t>enable attribution of climatic events to underlying causes, and </a:t>
            </a:r>
          </a:p>
          <a:p>
            <a:pPr lvl="1"/>
            <a:r>
              <a:rPr lang="en-GB" dirty="0"/>
              <a:t>to underpin climate services. </a:t>
            </a:r>
          </a:p>
          <a:p>
            <a:r>
              <a:rPr lang="en-GB" dirty="0"/>
              <a:t>must not be understood as a select group of stand-alone variables; they are part of a wider concept</a:t>
            </a:r>
          </a:p>
        </p:txBody>
      </p:sp>
    </p:spTree>
    <p:extLst>
      <p:ext uri="{BB962C8B-B14F-4D97-AF65-F5344CB8AC3E}">
        <p14:creationId xmlns:p14="http://schemas.microsoft.com/office/powerpoint/2010/main" val="651672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AF10D-6E2B-814A-82AC-741F5506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ECV are: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F9F24-C89A-3A42-B288-7FE21BF287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180618"/>
            <a:ext cx="5886691" cy="4996345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Relevant: </a:t>
            </a:r>
          </a:p>
          <a:p>
            <a:pPr lvl="1"/>
            <a:r>
              <a:rPr lang="en-GB" dirty="0"/>
              <a:t>The variable is critical for characterizing the climate system and its changes;</a:t>
            </a:r>
            <a:endParaRPr lang="en-US" dirty="0"/>
          </a:p>
          <a:p>
            <a:pPr lvl="0"/>
            <a:r>
              <a:rPr lang="en-GB" dirty="0"/>
              <a:t>Feasible: </a:t>
            </a:r>
          </a:p>
          <a:p>
            <a:pPr lvl="1"/>
            <a:r>
              <a:rPr lang="en-GB" dirty="0"/>
              <a:t>Observing or deriving the variable on a global scale is technically feasible, using proven, scientifically understood methods;</a:t>
            </a:r>
            <a:endParaRPr lang="en-US" dirty="0"/>
          </a:p>
          <a:p>
            <a:pPr lvl="0"/>
            <a:r>
              <a:rPr lang="en-GB" dirty="0"/>
              <a:t>Cost-effective: </a:t>
            </a:r>
          </a:p>
          <a:p>
            <a:pPr lvl="1"/>
            <a:r>
              <a:rPr lang="en-GB" dirty="0"/>
              <a:t>Generating and archiving data on the variable is affordable, mainly relying on coordinated observing systems using proven technology, taking advantage where possible of historical datasets.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E4C7FD4-EACA-5140-AD37-6A1694025276}"/>
              </a:ext>
            </a:extLst>
          </p:cNvPr>
          <p:cNvGrpSpPr/>
          <p:nvPr/>
        </p:nvGrpSpPr>
        <p:grpSpPr>
          <a:xfrm>
            <a:off x="6863788" y="1205493"/>
            <a:ext cx="5328212" cy="5507824"/>
            <a:chOff x="0" y="0"/>
            <a:chExt cx="2945307" cy="286939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A9E811C-A5B2-BA4B-9EE1-2881227D2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628"/>
            <a:stretch/>
          </p:blipFill>
          <p:spPr bwMode="auto">
            <a:xfrm>
              <a:off x="0" y="0"/>
              <a:ext cx="2866144" cy="25126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 Box 14">
              <a:extLst>
                <a:ext uri="{FF2B5EF4-FFF2-40B4-BE49-F238E27FC236}">
                  <a16:creationId xmlns="" xmlns:a16="http://schemas.microsoft.com/office/drawing/2014/main" id="{B956900C-BE78-C944-972E-5A6A8AF7C895}"/>
                </a:ext>
              </a:extLst>
            </p:cNvPr>
            <p:cNvSpPr txBox="1"/>
            <p:nvPr/>
          </p:nvSpPr>
          <p:spPr>
            <a:xfrm>
              <a:off x="79552" y="2538759"/>
              <a:ext cx="2865755" cy="33063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mbria" panose="02040503050406030204" pitchFamily="18" charset="0"/>
                </a:rPr>
                <a:t>Schematic of the ECV concept (Source: </a:t>
              </a:r>
              <a:r>
                <a:rPr lang="en-GB" i="1" dirty="0" err="1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mbria" panose="02040503050406030204" pitchFamily="18" charset="0"/>
                </a:rPr>
                <a:t>Bojinski</a:t>
              </a:r>
              <a:r>
                <a:rPr lang="en-GB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mbria" panose="02040503050406030204" pitchFamily="18" charset="0"/>
                </a:rPr>
                <a:t>, et al, BAMS, 2014)</a:t>
              </a:r>
              <a:r>
                <a:rPr lang="en-GB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mbria" panose="02040503050406030204" pitchFamily="18" charset="0"/>
                </a:rPr>
                <a:t>.</a:t>
              </a:r>
              <a:endPara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0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 txBox="1">
            <a:spLocks/>
          </p:cNvSpPr>
          <p:nvPr/>
        </p:nvSpPr>
        <p:spPr bwMode="auto">
          <a:xfrm>
            <a:off x="68262" y="8758"/>
            <a:ext cx="12192000" cy="6858000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75000">
                <a:srgbClr val="0070C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 anchor="ctr"/>
          <a:lstStyle>
            <a:lvl1pPr defTabSz="7620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 sz="5400" b="1">
              <a:solidFill>
                <a:srgbClr val="FFFFFF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311210" y="6061179"/>
            <a:ext cx="3880790" cy="735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Global Climate Cycles</a:t>
            </a:r>
          </a:p>
        </p:txBody>
      </p:sp>
      <p:sp>
        <p:nvSpPr>
          <p:cNvPr id="20484" name="Shape 126"/>
          <p:cNvSpPr>
            <a:spLocks noChangeArrowheads="1"/>
          </p:cNvSpPr>
          <p:nvPr/>
        </p:nvSpPr>
        <p:spPr bwMode="auto">
          <a:xfrm>
            <a:off x="3497263" y="261938"/>
            <a:ext cx="5335587" cy="5456237"/>
          </a:xfrm>
          <a:prstGeom prst="ellipse">
            <a:avLst/>
          </a:prstGeom>
          <a:noFill/>
          <a:ln w="1905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de-DE" altLang="en-US" sz="9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0485" name="Shape 127"/>
          <p:cNvSpPr>
            <a:spLocks noChangeArrowheads="1"/>
          </p:cNvSpPr>
          <p:nvPr/>
        </p:nvSpPr>
        <p:spPr bwMode="auto">
          <a:xfrm>
            <a:off x="4533900" y="3379788"/>
            <a:ext cx="3260725" cy="3335337"/>
          </a:xfrm>
          <a:prstGeom prst="ellipse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de-DE" altLang="en-US" sz="9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0486" name="Shape 140"/>
          <p:cNvSpPr>
            <a:spLocks noChangeArrowheads="1"/>
          </p:cNvSpPr>
          <p:nvPr/>
        </p:nvSpPr>
        <p:spPr bwMode="auto">
          <a:xfrm>
            <a:off x="2882900" y="349250"/>
            <a:ext cx="3260725" cy="3333750"/>
          </a:xfrm>
          <a:prstGeom prst="ellipse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de-DE" altLang="en-US" sz="9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0487" name="Shape 141"/>
          <p:cNvSpPr>
            <a:spLocks noChangeArrowheads="1"/>
          </p:cNvSpPr>
          <p:nvPr/>
        </p:nvSpPr>
        <p:spPr bwMode="auto">
          <a:xfrm>
            <a:off x="6207125" y="349250"/>
            <a:ext cx="3260725" cy="3333750"/>
          </a:xfrm>
          <a:prstGeom prst="ellipse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de-DE" altLang="en-US" sz="900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20488" name="Group 58"/>
          <p:cNvGrpSpPr>
            <a:grpSpLocks/>
          </p:cNvGrpSpPr>
          <p:nvPr/>
        </p:nvGrpSpPr>
        <p:grpSpPr bwMode="auto">
          <a:xfrm>
            <a:off x="3502025" y="952500"/>
            <a:ext cx="5332413" cy="5024438"/>
            <a:chOff x="1707806" y="1038164"/>
            <a:chExt cx="5331979" cy="5024941"/>
          </a:xfrm>
        </p:grpSpPr>
        <p:sp>
          <p:nvSpPr>
            <p:cNvPr id="60" name="Shape 129"/>
            <p:cNvSpPr/>
            <p:nvPr/>
          </p:nvSpPr>
          <p:spPr>
            <a:xfrm>
              <a:off x="3380895" y="3989622"/>
              <a:ext cx="1995326" cy="2073483"/>
            </a:xfrm>
            <a:prstGeom prst="blockArc">
              <a:avLst>
                <a:gd name="adj1" fmla="val 9057867"/>
                <a:gd name="adj2" fmla="val 16252686"/>
                <a:gd name="adj3" fmla="val 4641"/>
              </a:avLst>
            </a:prstGeom>
            <a:solidFill>
              <a:srgbClr val="00D2DA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Shape 130"/>
            <p:cNvSpPr/>
            <p:nvPr/>
          </p:nvSpPr>
          <p:spPr>
            <a:xfrm>
              <a:off x="3377720" y="3981684"/>
              <a:ext cx="1993738" cy="2073483"/>
            </a:xfrm>
            <a:prstGeom prst="blockArc">
              <a:avLst>
                <a:gd name="adj1" fmla="val 1745754"/>
                <a:gd name="adj2" fmla="val 9112068"/>
                <a:gd name="adj3" fmla="val 4641"/>
              </a:avLst>
            </a:prstGeom>
            <a:solidFill>
              <a:srgbClr val="F29200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Shape 143"/>
            <p:cNvSpPr/>
            <p:nvPr/>
          </p:nvSpPr>
          <p:spPr>
            <a:xfrm>
              <a:off x="1707806" y="1038164"/>
              <a:ext cx="1993738" cy="2073483"/>
            </a:xfrm>
            <a:prstGeom prst="blockArc">
              <a:avLst>
                <a:gd name="adj1" fmla="val 9057867"/>
                <a:gd name="adj2" fmla="val 16252686"/>
                <a:gd name="adj3" fmla="val 4641"/>
              </a:avLst>
            </a:prstGeom>
            <a:solidFill>
              <a:srgbClr val="00D2DA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Shape 145"/>
            <p:cNvSpPr/>
            <p:nvPr/>
          </p:nvSpPr>
          <p:spPr>
            <a:xfrm>
              <a:off x="1722093" y="1038164"/>
              <a:ext cx="1993738" cy="2073483"/>
            </a:xfrm>
            <a:prstGeom prst="blockArc">
              <a:avLst>
                <a:gd name="adj1" fmla="val 16200000"/>
                <a:gd name="adj2" fmla="val 1800000"/>
                <a:gd name="adj3" fmla="val 4641"/>
              </a:avLst>
            </a:prstGeom>
            <a:solidFill>
              <a:srgbClr val="009FE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Shape 155"/>
            <p:cNvSpPr/>
            <p:nvPr/>
          </p:nvSpPr>
          <p:spPr>
            <a:xfrm>
              <a:off x="5031760" y="1038164"/>
              <a:ext cx="1993738" cy="2073483"/>
            </a:xfrm>
            <a:prstGeom prst="blockArc">
              <a:avLst>
                <a:gd name="adj1" fmla="val 9057867"/>
                <a:gd name="adj2" fmla="val 16252686"/>
                <a:gd name="adj3" fmla="val 4641"/>
              </a:avLst>
            </a:prstGeom>
            <a:solidFill>
              <a:srgbClr val="00D2DA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Shape 157"/>
            <p:cNvSpPr/>
            <p:nvPr/>
          </p:nvSpPr>
          <p:spPr>
            <a:xfrm>
              <a:off x="5046047" y="1038164"/>
              <a:ext cx="1993738" cy="2073483"/>
            </a:xfrm>
            <a:prstGeom prst="blockArc">
              <a:avLst>
                <a:gd name="adj1" fmla="val 16200000"/>
                <a:gd name="adj2" fmla="val 1800000"/>
                <a:gd name="adj3" fmla="val 4641"/>
              </a:avLst>
            </a:prstGeom>
            <a:solidFill>
              <a:srgbClr val="009FE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Shape 131"/>
            <p:cNvSpPr/>
            <p:nvPr/>
          </p:nvSpPr>
          <p:spPr>
            <a:xfrm>
              <a:off x="3372958" y="3989622"/>
              <a:ext cx="1995325" cy="2073483"/>
            </a:xfrm>
            <a:prstGeom prst="blockArc">
              <a:avLst>
                <a:gd name="adj1" fmla="val 16200000"/>
                <a:gd name="adj2" fmla="val 1800000"/>
                <a:gd name="adj3" fmla="val 4641"/>
              </a:avLst>
            </a:prstGeom>
            <a:solidFill>
              <a:srgbClr val="009FE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Shape 144"/>
            <p:cNvSpPr/>
            <p:nvPr/>
          </p:nvSpPr>
          <p:spPr>
            <a:xfrm>
              <a:off x="1715743" y="1052453"/>
              <a:ext cx="1992150" cy="2073483"/>
            </a:xfrm>
            <a:prstGeom prst="blockArc">
              <a:avLst>
                <a:gd name="adj1" fmla="val 1745754"/>
                <a:gd name="adj2" fmla="val 9112068"/>
                <a:gd name="adj3" fmla="val 4641"/>
              </a:avLst>
            </a:prstGeom>
            <a:solidFill>
              <a:srgbClr val="F29200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8" name="Shape 156"/>
            <p:cNvSpPr/>
            <p:nvPr/>
          </p:nvSpPr>
          <p:spPr>
            <a:xfrm>
              <a:off x="5039698" y="1052453"/>
              <a:ext cx="1992150" cy="2071894"/>
            </a:xfrm>
            <a:prstGeom prst="blockArc">
              <a:avLst>
                <a:gd name="adj1" fmla="val 1745754"/>
                <a:gd name="adj2" fmla="val 9112068"/>
                <a:gd name="adj3" fmla="val 4641"/>
              </a:avLst>
            </a:prstGeom>
            <a:solidFill>
              <a:srgbClr val="F29200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80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0489" name="Group 68"/>
          <p:cNvGrpSpPr>
            <a:grpSpLocks/>
          </p:cNvGrpSpPr>
          <p:nvPr/>
        </p:nvGrpSpPr>
        <p:grpSpPr bwMode="auto">
          <a:xfrm>
            <a:off x="4054475" y="1511300"/>
            <a:ext cx="4248986" cy="3905250"/>
            <a:chOff x="2260605" y="1597646"/>
            <a:chExt cx="4248675" cy="3905191"/>
          </a:xfrm>
        </p:grpSpPr>
        <p:sp>
          <p:nvSpPr>
            <p:cNvPr id="20522" name="Shape 132"/>
            <p:cNvSpPr>
              <a:spLocks noChangeArrowheads="1"/>
            </p:cNvSpPr>
            <p:nvPr/>
          </p:nvSpPr>
          <p:spPr bwMode="auto">
            <a:xfrm>
              <a:off x="3912265" y="4549234"/>
              <a:ext cx="916976" cy="953603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23" name="Shape 146"/>
            <p:cNvSpPr>
              <a:spLocks noChangeArrowheads="1"/>
            </p:cNvSpPr>
            <p:nvPr/>
          </p:nvSpPr>
          <p:spPr bwMode="auto">
            <a:xfrm>
              <a:off x="2260605" y="1597646"/>
              <a:ext cx="917596" cy="954248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24" name="Shape 158"/>
            <p:cNvSpPr>
              <a:spLocks noChangeArrowheads="1"/>
            </p:cNvSpPr>
            <p:nvPr/>
          </p:nvSpPr>
          <p:spPr bwMode="auto">
            <a:xfrm>
              <a:off x="5584457" y="1597665"/>
              <a:ext cx="917637" cy="954291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25" name="Shape 133"/>
            <p:cNvSpPr txBox="1">
              <a:spLocks noChangeArrowheads="1"/>
            </p:cNvSpPr>
            <p:nvPr/>
          </p:nvSpPr>
          <p:spPr bwMode="auto">
            <a:xfrm>
              <a:off x="3944096" y="4662346"/>
              <a:ext cx="811012" cy="67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550" tIns="35550" rIns="35550" bIns="3555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600" b="1" dirty="0">
                  <a:solidFill>
                    <a:srgbClr val="FFFFFF"/>
                  </a:solidFill>
                  <a:latin typeface="Arial" pitchFamily="34" charset="0"/>
                  <a:sym typeface="Arial" pitchFamily="34" charset="0"/>
                </a:rPr>
                <a:t>Energy</a:t>
              </a:r>
            </a:p>
          </p:txBody>
        </p:sp>
        <p:sp>
          <p:nvSpPr>
            <p:cNvPr id="20526" name="Shape 147"/>
            <p:cNvSpPr txBox="1">
              <a:spLocks noChangeArrowheads="1"/>
            </p:cNvSpPr>
            <p:nvPr/>
          </p:nvSpPr>
          <p:spPr bwMode="auto">
            <a:xfrm>
              <a:off x="2394984" y="1737393"/>
              <a:ext cx="648838" cy="67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550" tIns="35550" rIns="35550" bIns="3555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600" b="1" dirty="0">
                  <a:solidFill>
                    <a:srgbClr val="FFFFFF"/>
                  </a:solidFill>
                  <a:latin typeface="Arial" pitchFamily="34" charset="0"/>
                  <a:sym typeface="Arial" pitchFamily="34" charset="0"/>
                </a:rPr>
                <a:t>Water</a:t>
              </a:r>
            </a:p>
          </p:txBody>
        </p:sp>
        <p:sp>
          <p:nvSpPr>
            <p:cNvPr id="20527" name="Shape 159"/>
            <p:cNvSpPr txBox="1">
              <a:spLocks noChangeArrowheads="1"/>
            </p:cNvSpPr>
            <p:nvPr/>
          </p:nvSpPr>
          <p:spPr bwMode="auto">
            <a:xfrm>
              <a:off x="5670427" y="1737418"/>
              <a:ext cx="838853" cy="67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550" tIns="35550" rIns="35550" bIns="3555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600" b="1" dirty="0">
                  <a:solidFill>
                    <a:srgbClr val="FFFFFF"/>
                  </a:solidFill>
                  <a:latin typeface="Arial" pitchFamily="34" charset="0"/>
                  <a:sym typeface="Arial" pitchFamily="34" charset="0"/>
                </a:rPr>
                <a:t>Carbon</a:t>
              </a:r>
              <a:endParaRPr lang="en-GB" altLang="en-US" sz="1100" b="1" dirty="0">
                <a:solidFill>
                  <a:srgbClr val="FFFFFF"/>
                </a:solidFill>
                <a:latin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0490" name="Group 75"/>
          <p:cNvGrpSpPr>
            <a:grpSpLocks/>
          </p:cNvGrpSpPr>
          <p:nvPr/>
        </p:nvGrpSpPr>
        <p:grpSpPr bwMode="auto">
          <a:xfrm>
            <a:off x="4699000" y="1908175"/>
            <a:ext cx="4621213" cy="4125913"/>
            <a:chOff x="2905287" y="1993535"/>
            <a:chExt cx="4620578" cy="4126006"/>
          </a:xfrm>
        </p:grpSpPr>
        <p:sp>
          <p:nvSpPr>
            <p:cNvPr id="20516" name="Shape 136"/>
            <p:cNvSpPr>
              <a:spLocks noChangeArrowheads="1"/>
            </p:cNvSpPr>
            <p:nvPr/>
          </p:nvSpPr>
          <p:spPr bwMode="auto">
            <a:xfrm>
              <a:off x="4525835" y="4945570"/>
              <a:ext cx="1377076" cy="1173971"/>
            </a:xfrm>
            <a:prstGeom prst="ellipse">
              <a:avLst/>
            </a:prstGeom>
            <a:solidFill>
              <a:srgbClr val="FED6A5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8" name="Shape 137"/>
            <p:cNvSpPr txBox="1"/>
            <p:nvPr/>
          </p:nvSpPr>
          <p:spPr>
            <a:xfrm>
              <a:off x="4727487" y="5117805"/>
              <a:ext cx="973004" cy="830282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Albedo,</a:t>
              </a:r>
              <a:b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Latent and Sensible Heat</a:t>
              </a: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fluxes, Land Surface Temperature</a:t>
              </a:r>
            </a:p>
          </p:txBody>
        </p:sp>
        <p:sp>
          <p:nvSpPr>
            <p:cNvPr id="20518" name="Shape 150"/>
            <p:cNvSpPr>
              <a:spLocks noChangeArrowheads="1"/>
            </p:cNvSpPr>
            <p:nvPr/>
          </p:nvSpPr>
          <p:spPr bwMode="auto">
            <a:xfrm>
              <a:off x="2905287" y="1993608"/>
              <a:ext cx="1314476" cy="1174765"/>
            </a:xfrm>
            <a:prstGeom prst="ellipse">
              <a:avLst/>
            </a:prstGeom>
            <a:solidFill>
              <a:srgbClr val="FED6A5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Shape 151"/>
            <p:cNvSpPr txBox="1"/>
            <p:nvPr/>
          </p:nvSpPr>
          <p:spPr>
            <a:xfrm>
              <a:off x="3097349" y="2164989"/>
              <a:ext cx="930147" cy="831869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Soil Moisture,</a:t>
              </a:r>
              <a:b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River Discharge,</a:t>
              </a:r>
              <a:b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Lakes, Groundwater, Cryosphere, Water use</a:t>
              </a:r>
            </a:p>
          </p:txBody>
        </p:sp>
        <p:sp>
          <p:nvSpPr>
            <p:cNvPr id="20520" name="Shape 162"/>
            <p:cNvSpPr>
              <a:spLocks noChangeArrowheads="1"/>
            </p:cNvSpPr>
            <p:nvPr/>
          </p:nvSpPr>
          <p:spPr bwMode="auto">
            <a:xfrm>
              <a:off x="6246640" y="1993535"/>
              <a:ext cx="1279225" cy="1174818"/>
            </a:xfrm>
            <a:prstGeom prst="ellipse">
              <a:avLst/>
            </a:prstGeom>
            <a:solidFill>
              <a:srgbClr val="FED6A5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" name="Shape 163"/>
            <p:cNvSpPr txBox="1"/>
            <p:nvPr/>
          </p:nvSpPr>
          <p:spPr>
            <a:xfrm>
              <a:off x="6433815" y="2164989"/>
              <a:ext cx="904751" cy="831869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Soil Carbon,</a:t>
              </a:r>
              <a:b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Above-ground Biomass, Fire, GHG Fluxes</a:t>
              </a:r>
            </a:p>
          </p:txBody>
        </p:sp>
      </p:grpSp>
      <p:grpSp>
        <p:nvGrpSpPr>
          <p:cNvPr id="20491" name="Group 82"/>
          <p:cNvGrpSpPr>
            <a:grpSpLocks/>
          </p:cNvGrpSpPr>
          <p:nvPr/>
        </p:nvGrpSpPr>
        <p:grpSpPr bwMode="auto">
          <a:xfrm>
            <a:off x="2989263" y="388938"/>
            <a:ext cx="5487987" cy="5629275"/>
            <a:chOff x="1196049" y="474948"/>
            <a:chExt cx="5486839" cy="5629635"/>
          </a:xfrm>
        </p:grpSpPr>
        <p:sp>
          <p:nvSpPr>
            <p:cNvPr id="20504" name="Shape 134"/>
            <p:cNvSpPr>
              <a:spLocks noChangeArrowheads="1"/>
            </p:cNvSpPr>
            <p:nvPr/>
          </p:nvSpPr>
          <p:spPr bwMode="auto">
            <a:xfrm>
              <a:off x="3682214" y="3426011"/>
              <a:ext cx="1377076" cy="1173971"/>
            </a:xfrm>
            <a:prstGeom prst="ellipse">
              <a:avLst/>
            </a:prstGeom>
            <a:solidFill>
              <a:srgbClr val="AFDEF8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Shape 135"/>
            <p:cNvSpPr txBox="1"/>
            <p:nvPr/>
          </p:nvSpPr>
          <p:spPr>
            <a:xfrm>
              <a:off x="3883124" y="3597760"/>
              <a:ext cx="974521" cy="830316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Radiation Budgets, Temperature Wind speed &amp; direction</a:t>
              </a:r>
            </a:p>
          </p:txBody>
        </p:sp>
        <p:sp>
          <p:nvSpPr>
            <p:cNvPr id="20506" name="Shape 138"/>
            <p:cNvSpPr>
              <a:spLocks noChangeArrowheads="1"/>
            </p:cNvSpPr>
            <p:nvPr/>
          </p:nvSpPr>
          <p:spPr bwMode="auto">
            <a:xfrm>
              <a:off x="2838595" y="4930612"/>
              <a:ext cx="1377076" cy="1173971"/>
            </a:xfrm>
            <a:prstGeom prst="ellipse">
              <a:avLst/>
            </a:prstGeom>
            <a:solidFill>
              <a:srgbClr val="AAD2DA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7" name="Shape 139"/>
            <p:cNvSpPr txBox="1"/>
            <p:nvPr/>
          </p:nvSpPr>
          <p:spPr>
            <a:xfrm>
              <a:off x="3040338" y="5102806"/>
              <a:ext cx="972933" cy="830316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Ocean Surface Heat Flux, Sea Surface &amp; Subsurface Temperature,</a:t>
              </a:r>
            </a:p>
          </p:txBody>
        </p:sp>
        <p:sp>
          <p:nvSpPr>
            <p:cNvPr id="20508" name="Shape 148"/>
            <p:cNvSpPr>
              <a:spLocks noChangeArrowheads="1"/>
            </p:cNvSpPr>
            <p:nvPr/>
          </p:nvSpPr>
          <p:spPr bwMode="auto">
            <a:xfrm>
              <a:off x="2062165" y="474948"/>
              <a:ext cx="1314476" cy="1174765"/>
            </a:xfrm>
            <a:prstGeom prst="ellipse">
              <a:avLst/>
            </a:prstGeom>
            <a:solidFill>
              <a:srgbClr val="AFDEF8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" name="Shape 149"/>
            <p:cNvSpPr txBox="1"/>
            <p:nvPr/>
          </p:nvSpPr>
          <p:spPr>
            <a:xfrm>
              <a:off x="2254690" y="646409"/>
              <a:ext cx="930080" cy="831903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Precipitation, Cloud Properties,</a:t>
              </a:r>
              <a:br>
                <a:rPr lang="en-GB" sz="10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Water Vapour Surface Temperature</a:t>
              </a:r>
            </a:p>
          </p:txBody>
        </p:sp>
        <p:sp>
          <p:nvSpPr>
            <p:cNvPr id="20510" name="Shape 152"/>
            <p:cNvSpPr>
              <a:spLocks noChangeArrowheads="1"/>
            </p:cNvSpPr>
            <p:nvPr/>
          </p:nvSpPr>
          <p:spPr bwMode="auto">
            <a:xfrm>
              <a:off x="1196049" y="1978659"/>
              <a:ext cx="1314476" cy="1174765"/>
            </a:xfrm>
            <a:prstGeom prst="ellipse">
              <a:avLst/>
            </a:prstGeom>
            <a:solidFill>
              <a:srgbClr val="AAD2DA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1" name="Shape 153"/>
            <p:cNvSpPr txBox="1"/>
            <p:nvPr/>
          </p:nvSpPr>
          <p:spPr>
            <a:xfrm>
              <a:off x="1388096" y="2151455"/>
              <a:ext cx="930080" cy="830315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Sea Surface </a:t>
              </a:r>
              <a:b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&amp; Subsurface Salinity, </a:t>
              </a:r>
              <a:b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Sea Level,  </a:t>
              </a:r>
              <a:b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Sea Surface Temperature</a:t>
              </a:r>
            </a:p>
          </p:txBody>
        </p:sp>
        <p:sp>
          <p:nvSpPr>
            <p:cNvPr id="20512" name="Shape 160"/>
            <p:cNvSpPr>
              <a:spLocks noChangeArrowheads="1"/>
            </p:cNvSpPr>
            <p:nvPr/>
          </p:nvSpPr>
          <p:spPr bwMode="auto">
            <a:xfrm>
              <a:off x="5403663" y="475136"/>
              <a:ext cx="1279225" cy="1174818"/>
            </a:xfrm>
            <a:prstGeom prst="ellipse">
              <a:avLst/>
            </a:prstGeom>
            <a:solidFill>
              <a:srgbClr val="AFDEF8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" name="Shape 161"/>
            <p:cNvSpPr txBox="1"/>
            <p:nvPr/>
          </p:nvSpPr>
          <p:spPr>
            <a:xfrm>
              <a:off x="5590916" y="646409"/>
              <a:ext cx="904686" cy="831903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Carbon Dioxide,</a:t>
              </a:r>
              <a:b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Methane </a:t>
              </a:r>
            </a:p>
          </p:txBody>
        </p:sp>
        <p:sp>
          <p:nvSpPr>
            <p:cNvPr id="20514" name="Shape 164"/>
            <p:cNvSpPr>
              <a:spLocks noChangeArrowheads="1"/>
            </p:cNvSpPr>
            <p:nvPr/>
          </p:nvSpPr>
          <p:spPr bwMode="auto">
            <a:xfrm>
              <a:off x="4537696" y="1978589"/>
              <a:ext cx="1279225" cy="1174818"/>
            </a:xfrm>
            <a:prstGeom prst="ellipse">
              <a:avLst/>
            </a:prstGeom>
            <a:solidFill>
              <a:srgbClr val="AAD2DA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5" name="Shape 165"/>
            <p:cNvSpPr txBox="1"/>
            <p:nvPr/>
          </p:nvSpPr>
          <p:spPr>
            <a:xfrm>
              <a:off x="4724323" y="2149867"/>
              <a:ext cx="904686" cy="831903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Inorganic</a:t>
              </a:r>
              <a:r>
                <a:rPr lang="en-GB" sz="1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05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Carbon</a:t>
              </a:r>
            </a:p>
          </p:txBody>
        </p:sp>
      </p:grpSp>
      <p:grpSp>
        <p:nvGrpSpPr>
          <p:cNvPr id="20492" name="Group 95"/>
          <p:cNvGrpSpPr>
            <a:grpSpLocks/>
          </p:cNvGrpSpPr>
          <p:nvPr/>
        </p:nvGrpSpPr>
        <p:grpSpPr bwMode="auto">
          <a:xfrm>
            <a:off x="1836738" y="433388"/>
            <a:ext cx="8374062" cy="6281737"/>
            <a:chOff x="-140489" y="548755"/>
            <a:chExt cx="8374584" cy="6280310"/>
          </a:xfrm>
        </p:grpSpPr>
        <p:sp>
          <p:nvSpPr>
            <p:cNvPr id="20498" name="Shape 168"/>
            <p:cNvSpPr txBox="1">
              <a:spLocks noChangeArrowheads="1"/>
            </p:cNvSpPr>
            <p:nvPr/>
          </p:nvSpPr>
          <p:spPr bwMode="auto">
            <a:xfrm>
              <a:off x="383275" y="1148760"/>
              <a:ext cx="1859035" cy="84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chemeClr val="bg1"/>
                </a:solidFill>
                <a:latin typeface="Arial" pitchFamily="34" charset="0"/>
                <a:sym typeface="Arial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Sea Level Rise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 Fisheries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chemeClr val="bg1"/>
                </a:solidFill>
                <a:latin typeface="Arial" pitchFamily="34" charset="0"/>
                <a:sym typeface="Arial" pitchFamily="34" charset="0"/>
              </a:endParaRPr>
            </a:p>
          </p:txBody>
        </p:sp>
        <p:sp>
          <p:nvSpPr>
            <p:cNvPr id="20499" name="Shape 166"/>
            <p:cNvSpPr txBox="1">
              <a:spLocks noChangeArrowheads="1"/>
            </p:cNvSpPr>
            <p:nvPr/>
          </p:nvSpPr>
          <p:spPr bwMode="auto">
            <a:xfrm>
              <a:off x="6495510" y="701977"/>
              <a:ext cx="1602928" cy="64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Deforestation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Mitigation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Ecosystem Loss</a:t>
              </a:r>
            </a:p>
          </p:txBody>
        </p:sp>
        <p:sp>
          <p:nvSpPr>
            <p:cNvPr id="20500" name="Shape 167"/>
            <p:cNvSpPr txBox="1">
              <a:spLocks noChangeArrowheads="1"/>
            </p:cNvSpPr>
            <p:nvPr/>
          </p:nvSpPr>
          <p:spPr bwMode="auto">
            <a:xfrm>
              <a:off x="3204567" y="6183203"/>
              <a:ext cx="1859035" cy="64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rgbClr val="0CADEA"/>
                  </a:solidFill>
                  <a:latin typeface="Arial" pitchFamily="34" charset="0"/>
                  <a:sym typeface="Arial" pitchFamily="34" charset="0"/>
                </a:rPr>
                <a:t>Temperature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rgbClr val="0CADEA"/>
                  </a:solidFill>
                  <a:latin typeface="Arial" pitchFamily="34" charset="0"/>
                  <a:sym typeface="Arial" pitchFamily="34" charset="0"/>
                </a:rPr>
                <a:t>Heat waves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0CADEA"/>
                </a:solidFill>
                <a:latin typeface="Arial" pitchFamily="34" charset="0"/>
                <a:sym typeface="Arial" pitchFamily="34" charset="0"/>
              </a:endParaRPr>
            </a:p>
          </p:txBody>
        </p:sp>
        <p:sp>
          <p:nvSpPr>
            <p:cNvPr id="20501" name="Shape 169"/>
            <p:cNvSpPr txBox="1">
              <a:spLocks noChangeArrowheads="1"/>
            </p:cNvSpPr>
            <p:nvPr/>
          </p:nvSpPr>
          <p:spPr bwMode="auto">
            <a:xfrm>
              <a:off x="-140489" y="3686417"/>
              <a:ext cx="2401104" cy="144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Coral Bleaching     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        Agriculture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      Human Health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                     Floods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                  Droughts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        Water Resources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 dirty="0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                            Storms</a:t>
              </a:r>
            </a:p>
          </p:txBody>
        </p:sp>
        <p:sp>
          <p:nvSpPr>
            <p:cNvPr id="20502" name="Shape 170"/>
            <p:cNvSpPr txBox="1">
              <a:spLocks noChangeArrowheads="1"/>
            </p:cNvSpPr>
            <p:nvPr/>
          </p:nvSpPr>
          <p:spPr bwMode="auto">
            <a:xfrm>
              <a:off x="3266883" y="548755"/>
              <a:ext cx="1859035" cy="24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Ocean Acidification</a:t>
              </a:r>
            </a:p>
          </p:txBody>
        </p:sp>
        <p:sp>
          <p:nvSpPr>
            <p:cNvPr id="20503" name="Shape 171"/>
            <p:cNvSpPr txBox="1">
              <a:spLocks noChangeArrowheads="1"/>
            </p:cNvSpPr>
            <p:nvPr/>
          </p:nvSpPr>
          <p:spPr bwMode="auto">
            <a:xfrm>
              <a:off x="6375060" y="4287283"/>
              <a:ext cx="1859035" cy="84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  Systemic Risks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   Security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GB" altLang="en-US" sz="1200" b="1">
                  <a:solidFill>
                    <a:schemeClr val="bg1"/>
                  </a:solidFill>
                  <a:latin typeface="Arial" pitchFamily="34" charset="0"/>
                  <a:sym typeface="Arial" pitchFamily="34" charset="0"/>
                </a:rPr>
                <a:t>   Slow Economic Development</a:t>
              </a:r>
            </a:p>
          </p:txBody>
        </p:sp>
      </p:grpSp>
      <p:pic>
        <p:nvPicPr>
          <p:cNvPr id="20493" name="Picture 10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>
            <a:fillRect/>
          </a:stretch>
        </p:blipFill>
        <p:spPr bwMode="auto">
          <a:xfrm>
            <a:off x="5832475" y="2709863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4" name="Group 102"/>
          <p:cNvGrpSpPr>
            <a:grpSpLocks/>
          </p:cNvGrpSpPr>
          <p:nvPr/>
        </p:nvGrpSpPr>
        <p:grpSpPr bwMode="auto">
          <a:xfrm rot="-5400000">
            <a:off x="-3108325" y="3111500"/>
            <a:ext cx="6858000" cy="641350"/>
            <a:chOff x="508738" y="3792312"/>
            <a:chExt cx="12192004" cy="641115"/>
          </a:xfrm>
        </p:grpSpPr>
        <p:sp>
          <p:nvSpPr>
            <p:cNvPr id="104" name="Rectangle 103"/>
            <p:cNvSpPr/>
            <p:nvPr/>
          </p:nvSpPr>
          <p:spPr>
            <a:xfrm>
              <a:off x="514383" y="3789139"/>
              <a:ext cx="12192004" cy="212647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de-DE" altLang="en-US" sz="18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8738" y="4006546"/>
              <a:ext cx="12192004" cy="214233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de-DE" altLang="en-US" sz="18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8739" y="4220780"/>
              <a:ext cx="12192004" cy="212647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de-DE" altLang="en-US" sz="18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74" name="Freeform 73">
            <a:extLst>
              <a:ext uri="{FF2B5EF4-FFF2-40B4-BE49-F238E27FC236}">
                <a16:creationId xmlns="" xmlns:a16="http://schemas.microsoft.com/office/drawing/2014/main" id="{B60D0F4E-1328-EE48-8523-532064F6D1A4}"/>
              </a:ext>
            </a:extLst>
          </p:cNvPr>
          <p:cNvSpPr/>
          <p:nvPr/>
        </p:nvSpPr>
        <p:spPr>
          <a:xfrm rot="2985665">
            <a:off x="4636036" y="1576003"/>
            <a:ext cx="3502543" cy="3744850"/>
          </a:xfrm>
          <a:custGeom>
            <a:avLst/>
            <a:gdLst>
              <a:gd name="connsiteX0" fmla="*/ 381717 w 3532744"/>
              <a:gd name="connsiteY0" fmla="*/ 1307931 h 3532741"/>
              <a:gd name="connsiteX1" fmla="*/ 921546 w 3532744"/>
              <a:gd name="connsiteY1" fmla="*/ 1307932 h 3532741"/>
              <a:gd name="connsiteX2" fmla="*/ 1303264 w 3532744"/>
              <a:gd name="connsiteY2" fmla="*/ 926214 h 3532741"/>
              <a:gd name="connsiteX3" fmla="*/ 1303265 w 3532744"/>
              <a:gd name="connsiteY3" fmla="*/ 926215 h 3532741"/>
              <a:gd name="connsiteX4" fmla="*/ 1307934 w 3532744"/>
              <a:gd name="connsiteY4" fmla="*/ 921546 h 3532741"/>
              <a:gd name="connsiteX5" fmla="*/ 1307934 w 3532744"/>
              <a:gd name="connsiteY5" fmla="*/ 381717 h 3532741"/>
              <a:gd name="connsiteX6" fmla="*/ 1847763 w 3532744"/>
              <a:gd name="connsiteY6" fmla="*/ 381717 h 3532741"/>
              <a:gd name="connsiteX7" fmla="*/ 2229481 w 3532744"/>
              <a:gd name="connsiteY7" fmla="*/ 0 h 3532741"/>
              <a:gd name="connsiteX8" fmla="*/ 2611198 w 3532744"/>
              <a:gd name="connsiteY8" fmla="*/ 381717 h 3532741"/>
              <a:gd name="connsiteX9" fmla="*/ 3151027 w 3532744"/>
              <a:gd name="connsiteY9" fmla="*/ 381717 h 3532741"/>
              <a:gd name="connsiteX10" fmla="*/ 3151027 w 3532744"/>
              <a:gd name="connsiteY10" fmla="*/ 921546 h 3532741"/>
              <a:gd name="connsiteX11" fmla="*/ 3532744 w 3532744"/>
              <a:gd name="connsiteY11" fmla="*/ 1303264 h 3532741"/>
              <a:gd name="connsiteX12" fmla="*/ 3151027 w 3532744"/>
              <a:gd name="connsiteY12" fmla="*/ 1684981 h 3532741"/>
              <a:gd name="connsiteX13" fmla="*/ 3151027 w 3532744"/>
              <a:gd name="connsiteY13" fmla="*/ 2224810 h 3532741"/>
              <a:gd name="connsiteX14" fmla="*/ 2611198 w 3532744"/>
              <a:gd name="connsiteY14" fmla="*/ 2224810 h 3532741"/>
              <a:gd name="connsiteX15" fmla="*/ 2229481 w 3532744"/>
              <a:gd name="connsiteY15" fmla="*/ 2606527 h 3532741"/>
              <a:gd name="connsiteX16" fmla="*/ 2229480 w 3532744"/>
              <a:gd name="connsiteY16" fmla="*/ 2606525 h 3532741"/>
              <a:gd name="connsiteX17" fmla="*/ 2224810 w 3532744"/>
              <a:gd name="connsiteY17" fmla="*/ 2611196 h 3532741"/>
              <a:gd name="connsiteX18" fmla="*/ 2224810 w 3532744"/>
              <a:gd name="connsiteY18" fmla="*/ 3151024 h 3532741"/>
              <a:gd name="connsiteX19" fmla="*/ 1684981 w 3532744"/>
              <a:gd name="connsiteY19" fmla="*/ 3151024 h 3532741"/>
              <a:gd name="connsiteX20" fmla="*/ 1303264 w 3532744"/>
              <a:gd name="connsiteY20" fmla="*/ 3532741 h 3532741"/>
              <a:gd name="connsiteX21" fmla="*/ 921546 w 3532744"/>
              <a:gd name="connsiteY21" fmla="*/ 3151025 h 3532741"/>
              <a:gd name="connsiteX22" fmla="*/ 381717 w 3532744"/>
              <a:gd name="connsiteY22" fmla="*/ 3151024 h 3532741"/>
              <a:gd name="connsiteX23" fmla="*/ 381717 w 3532744"/>
              <a:gd name="connsiteY23" fmla="*/ 2611196 h 3532741"/>
              <a:gd name="connsiteX24" fmla="*/ 0 w 3532744"/>
              <a:gd name="connsiteY24" fmla="*/ 2229479 h 3532741"/>
              <a:gd name="connsiteX25" fmla="*/ 381717 w 3532744"/>
              <a:gd name="connsiteY25" fmla="*/ 1847760 h 3532741"/>
              <a:gd name="connsiteX0" fmla="*/ 5227 w 3532744"/>
              <a:gd name="connsiteY0" fmla="*/ 947812 h 3532741"/>
              <a:gd name="connsiteX1" fmla="*/ 921546 w 3532744"/>
              <a:gd name="connsiteY1" fmla="*/ 1307932 h 3532741"/>
              <a:gd name="connsiteX2" fmla="*/ 1303264 w 3532744"/>
              <a:gd name="connsiteY2" fmla="*/ 926214 h 3532741"/>
              <a:gd name="connsiteX3" fmla="*/ 1303265 w 3532744"/>
              <a:gd name="connsiteY3" fmla="*/ 926215 h 3532741"/>
              <a:gd name="connsiteX4" fmla="*/ 1307934 w 3532744"/>
              <a:gd name="connsiteY4" fmla="*/ 921546 h 3532741"/>
              <a:gd name="connsiteX5" fmla="*/ 1307934 w 3532744"/>
              <a:gd name="connsiteY5" fmla="*/ 381717 h 3532741"/>
              <a:gd name="connsiteX6" fmla="*/ 1847763 w 3532744"/>
              <a:gd name="connsiteY6" fmla="*/ 381717 h 3532741"/>
              <a:gd name="connsiteX7" fmla="*/ 2229481 w 3532744"/>
              <a:gd name="connsiteY7" fmla="*/ 0 h 3532741"/>
              <a:gd name="connsiteX8" fmla="*/ 2611198 w 3532744"/>
              <a:gd name="connsiteY8" fmla="*/ 381717 h 3532741"/>
              <a:gd name="connsiteX9" fmla="*/ 3151027 w 3532744"/>
              <a:gd name="connsiteY9" fmla="*/ 381717 h 3532741"/>
              <a:gd name="connsiteX10" fmla="*/ 3151027 w 3532744"/>
              <a:gd name="connsiteY10" fmla="*/ 921546 h 3532741"/>
              <a:gd name="connsiteX11" fmla="*/ 3532744 w 3532744"/>
              <a:gd name="connsiteY11" fmla="*/ 1303264 h 3532741"/>
              <a:gd name="connsiteX12" fmla="*/ 3151027 w 3532744"/>
              <a:gd name="connsiteY12" fmla="*/ 1684981 h 3532741"/>
              <a:gd name="connsiteX13" fmla="*/ 3151027 w 3532744"/>
              <a:gd name="connsiteY13" fmla="*/ 2224810 h 3532741"/>
              <a:gd name="connsiteX14" fmla="*/ 2611198 w 3532744"/>
              <a:gd name="connsiteY14" fmla="*/ 2224810 h 3532741"/>
              <a:gd name="connsiteX15" fmla="*/ 2229481 w 3532744"/>
              <a:gd name="connsiteY15" fmla="*/ 2606527 h 3532741"/>
              <a:gd name="connsiteX16" fmla="*/ 2229480 w 3532744"/>
              <a:gd name="connsiteY16" fmla="*/ 2606525 h 3532741"/>
              <a:gd name="connsiteX17" fmla="*/ 2224810 w 3532744"/>
              <a:gd name="connsiteY17" fmla="*/ 2611196 h 3532741"/>
              <a:gd name="connsiteX18" fmla="*/ 2224810 w 3532744"/>
              <a:gd name="connsiteY18" fmla="*/ 3151024 h 3532741"/>
              <a:gd name="connsiteX19" fmla="*/ 1684981 w 3532744"/>
              <a:gd name="connsiteY19" fmla="*/ 3151024 h 3532741"/>
              <a:gd name="connsiteX20" fmla="*/ 1303264 w 3532744"/>
              <a:gd name="connsiteY20" fmla="*/ 3532741 h 3532741"/>
              <a:gd name="connsiteX21" fmla="*/ 921546 w 3532744"/>
              <a:gd name="connsiteY21" fmla="*/ 3151025 h 3532741"/>
              <a:gd name="connsiteX22" fmla="*/ 381717 w 3532744"/>
              <a:gd name="connsiteY22" fmla="*/ 3151024 h 3532741"/>
              <a:gd name="connsiteX23" fmla="*/ 381717 w 3532744"/>
              <a:gd name="connsiteY23" fmla="*/ 2611196 h 3532741"/>
              <a:gd name="connsiteX24" fmla="*/ 0 w 3532744"/>
              <a:gd name="connsiteY24" fmla="*/ 2229479 h 3532741"/>
              <a:gd name="connsiteX25" fmla="*/ 381717 w 3532744"/>
              <a:gd name="connsiteY25" fmla="*/ 1847760 h 3532741"/>
              <a:gd name="connsiteX26" fmla="*/ 5227 w 3532744"/>
              <a:gd name="connsiteY26" fmla="*/ 947812 h 3532741"/>
              <a:gd name="connsiteX0" fmla="*/ 5227 w 3532744"/>
              <a:gd name="connsiteY0" fmla="*/ 947812 h 3532741"/>
              <a:gd name="connsiteX1" fmla="*/ 921546 w 3532744"/>
              <a:gd name="connsiteY1" fmla="*/ 1307932 h 3532741"/>
              <a:gd name="connsiteX2" fmla="*/ 1303264 w 3532744"/>
              <a:gd name="connsiteY2" fmla="*/ 926214 h 3532741"/>
              <a:gd name="connsiteX3" fmla="*/ 1303265 w 3532744"/>
              <a:gd name="connsiteY3" fmla="*/ 926215 h 3532741"/>
              <a:gd name="connsiteX4" fmla="*/ 1307934 w 3532744"/>
              <a:gd name="connsiteY4" fmla="*/ 921546 h 3532741"/>
              <a:gd name="connsiteX5" fmla="*/ 1307934 w 3532744"/>
              <a:gd name="connsiteY5" fmla="*/ 381717 h 3532741"/>
              <a:gd name="connsiteX6" fmla="*/ 1847763 w 3532744"/>
              <a:gd name="connsiteY6" fmla="*/ 381717 h 3532741"/>
              <a:gd name="connsiteX7" fmla="*/ 2229481 w 3532744"/>
              <a:gd name="connsiteY7" fmla="*/ 0 h 3532741"/>
              <a:gd name="connsiteX8" fmla="*/ 2611198 w 3532744"/>
              <a:gd name="connsiteY8" fmla="*/ 381717 h 3532741"/>
              <a:gd name="connsiteX9" fmla="*/ 3151027 w 3532744"/>
              <a:gd name="connsiteY9" fmla="*/ 381717 h 3532741"/>
              <a:gd name="connsiteX10" fmla="*/ 3151027 w 3532744"/>
              <a:gd name="connsiteY10" fmla="*/ 921546 h 3532741"/>
              <a:gd name="connsiteX11" fmla="*/ 3532744 w 3532744"/>
              <a:gd name="connsiteY11" fmla="*/ 1303264 h 3532741"/>
              <a:gd name="connsiteX12" fmla="*/ 3151027 w 3532744"/>
              <a:gd name="connsiteY12" fmla="*/ 1684981 h 3532741"/>
              <a:gd name="connsiteX13" fmla="*/ 3151027 w 3532744"/>
              <a:gd name="connsiteY13" fmla="*/ 2224810 h 3532741"/>
              <a:gd name="connsiteX14" fmla="*/ 2611198 w 3532744"/>
              <a:gd name="connsiteY14" fmla="*/ 2224810 h 3532741"/>
              <a:gd name="connsiteX15" fmla="*/ 2229481 w 3532744"/>
              <a:gd name="connsiteY15" fmla="*/ 2606527 h 3532741"/>
              <a:gd name="connsiteX16" fmla="*/ 2229480 w 3532744"/>
              <a:gd name="connsiteY16" fmla="*/ 2606525 h 3532741"/>
              <a:gd name="connsiteX17" fmla="*/ 2224810 w 3532744"/>
              <a:gd name="connsiteY17" fmla="*/ 2611196 h 3532741"/>
              <a:gd name="connsiteX18" fmla="*/ 2224810 w 3532744"/>
              <a:gd name="connsiteY18" fmla="*/ 3151024 h 3532741"/>
              <a:gd name="connsiteX19" fmla="*/ 1684981 w 3532744"/>
              <a:gd name="connsiteY19" fmla="*/ 3151024 h 3532741"/>
              <a:gd name="connsiteX20" fmla="*/ 1303264 w 3532744"/>
              <a:gd name="connsiteY20" fmla="*/ 3532741 h 3532741"/>
              <a:gd name="connsiteX21" fmla="*/ 921546 w 3532744"/>
              <a:gd name="connsiteY21" fmla="*/ 3151025 h 3532741"/>
              <a:gd name="connsiteX22" fmla="*/ 381717 w 3532744"/>
              <a:gd name="connsiteY22" fmla="*/ 3151024 h 3532741"/>
              <a:gd name="connsiteX23" fmla="*/ 381717 w 3532744"/>
              <a:gd name="connsiteY23" fmla="*/ 2611196 h 3532741"/>
              <a:gd name="connsiteX24" fmla="*/ 0 w 3532744"/>
              <a:gd name="connsiteY24" fmla="*/ 2229479 h 3532741"/>
              <a:gd name="connsiteX25" fmla="*/ 381717 w 3532744"/>
              <a:gd name="connsiteY25" fmla="*/ 1847760 h 3532741"/>
              <a:gd name="connsiteX26" fmla="*/ 5227 w 3532744"/>
              <a:gd name="connsiteY26" fmla="*/ 947812 h 3532741"/>
              <a:gd name="connsiteX0" fmla="*/ 5227 w 3532744"/>
              <a:gd name="connsiteY0" fmla="*/ 947812 h 3532741"/>
              <a:gd name="connsiteX1" fmla="*/ 921546 w 3532744"/>
              <a:gd name="connsiteY1" fmla="*/ 1307932 h 3532741"/>
              <a:gd name="connsiteX2" fmla="*/ 1303264 w 3532744"/>
              <a:gd name="connsiteY2" fmla="*/ 926214 h 3532741"/>
              <a:gd name="connsiteX3" fmla="*/ 1303265 w 3532744"/>
              <a:gd name="connsiteY3" fmla="*/ 926215 h 3532741"/>
              <a:gd name="connsiteX4" fmla="*/ 1307934 w 3532744"/>
              <a:gd name="connsiteY4" fmla="*/ 921546 h 3532741"/>
              <a:gd name="connsiteX5" fmla="*/ 890523 w 3532744"/>
              <a:gd name="connsiteY5" fmla="*/ 13414 h 3532741"/>
              <a:gd name="connsiteX6" fmla="*/ 1847763 w 3532744"/>
              <a:gd name="connsiteY6" fmla="*/ 381717 h 3532741"/>
              <a:gd name="connsiteX7" fmla="*/ 2229481 w 3532744"/>
              <a:gd name="connsiteY7" fmla="*/ 0 h 3532741"/>
              <a:gd name="connsiteX8" fmla="*/ 2611198 w 3532744"/>
              <a:gd name="connsiteY8" fmla="*/ 381717 h 3532741"/>
              <a:gd name="connsiteX9" fmla="*/ 3151027 w 3532744"/>
              <a:gd name="connsiteY9" fmla="*/ 381717 h 3532741"/>
              <a:gd name="connsiteX10" fmla="*/ 3151027 w 3532744"/>
              <a:gd name="connsiteY10" fmla="*/ 921546 h 3532741"/>
              <a:gd name="connsiteX11" fmla="*/ 3532744 w 3532744"/>
              <a:gd name="connsiteY11" fmla="*/ 1303264 h 3532741"/>
              <a:gd name="connsiteX12" fmla="*/ 3151027 w 3532744"/>
              <a:gd name="connsiteY12" fmla="*/ 1684981 h 3532741"/>
              <a:gd name="connsiteX13" fmla="*/ 3151027 w 3532744"/>
              <a:gd name="connsiteY13" fmla="*/ 2224810 h 3532741"/>
              <a:gd name="connsiteX14" fmla="*/ 2611198 w 3532744"/>
              <a:gd name="connsiteY14" fmla="*/ 2224810 h 3532741"/>
              <a:gd name="connsiteX15" fmla="*/ 2229481 w 3532744"/>
              <a:gd name="connsiteY15" fmla="*/ 2606527 h 3532741"/>
              <a:gd name="connsiteX16" fmla="*/ 2229480 w 3532744"/>
              <a:gd name="connsiteY16" fmla="*/ 2606525 h 3532741"/>
              <a:gd name="connsiteX17" fmla="*/ 2224810 w 3532744"/>
              <a:gd name="connsiteY17" fmla="*/ 2611196 h 3532741"/>
              <a:gd name="connsiteX18" fmla="*/ 2224810 w 3532744"/>
              <a:gd name="connsiteY18" fmla="*/ 3151024 h 3532741"/>
              <a:gd name="connsiteX19" fmla="*/ 1684981 w 3532744"/>
              <a:gd name="connsiteY19" fmla="*/ 3151024 h 3532741"/>
              <a:gd name="connsiteX20" fmla="*/ 1303264 w 3532744"/>
              <a:gd name="connsiteY20" fmla="*/ 3532741 h 3532741"/>
              <a:gd name="connsiteX21" fmla="*/ 921546 w 3532744"/>
              <a:gd name="connsiteY21" fmla="*/ 3151025 h 3532741"/>
              <a:gd name="connsiteX22" fmla="*/ 381717 w 3532744"/>
              <a:gd name="connsiteY22" fmla="*/ 3151024 h 3532741"/>
              <a:gd name="connsiteX23" fmla="*/ 381717 w 3532744"/>
              <a:gd name="connsiteY23" fmla="*/ 2611196 h 3532741"/>
              <a:gd name="connsiteX24" fmla="*/ 0 w 3532744"/>
              <a:gd name="connsiteY24" fmla="*/ 2229479 h 3532741"/>
              <a:gd name="connsiteX25" fmla="*/ 381717 w 3532744"/>
              <a:gd name="connsiteY25" fmla="*/ 1847760 h 3532741"/>
              <a:gd name="connsiteX26" fmla="*/ 5227 w 3532744"/>
              <a:gd name="connsiteY26" fmla="*/ 947812 h 3532741"/>
              <a:gd name="connsiteX0" fmla="*/ 5227 w 3532744"/>
              <a:gd name="connsiteY0" fmla="*/ 947812 h 3633912"/>
              <a:gd name="connsiteX1" fmla="*/ 921546 w 3532744"/>
              <a:gd name="connsiteY1" fmla="*/ 1307932 h 3633912"/>
              <a:gd name="connsiteX2" fmla="*/ 1303264 w 3532744"/>
              <a:gd name="connsiteY2" fmla="*/ 926214 h 3633912"/>
              <a:gd name="connsiteX3" fmla="*/ 1303265 w 3532744"/>
              <a:gd name="connsiteY3" fmla="*/ 926215 h 3633912"/>
              <a:gd name="connsiteX4" fmla="*/ 1307934 w 3532744"/>
              <a:gd name="connsiteY4" fmla="*/ 921546 h 3633912"/>
              <a:gd name="connsiteX5" fmla="*/ 890523 w 3532744"/>
              <a:gd name="connsiteY5" fmla="*/ 13414 h 3633912"/>
              <a:gd name="connsiteX6" fmla="*/ 1847763 w 3532744"/>
              <a:gd name="connsiteY6" fmla="*/ 381717 h 3633912"/>
              <a:gd name="connsiteX7" fmla="*/ 2229481 w 3532744"/>
              <a:gd name="connsiteY7" fmla="*/ 0 h 3633912"/>
              <a:gd name="connsiteX8" fmla="*/ 2611198 w 3532744"/>
              <a:gd name="connsiteY8" fmla="*/ 381717 h 3633912"/>
              <a:gd name="connsiteX9" fmla="*/ 3151027 w 3532744"/>
              <a:gd name="connsiteY9" fmla="*/ 381717 h 3633912"/>
              <a:gd name="connsiteX10" fmla="*/ 3151027 w 3532744"/>
              <a:gd name="connsiteY10" fmla="*/ 921546 h 3633912"/>
              <a:gd name="connsiteX11" fmla="*/ 3532744 w 3532744"/>
              <a:gd name="connsiteY11" fmla="*/ 1303264 h 3633912"/>
              <a:gd name="connsiteX12" fmla="*/ 3151027 w 3532744"/>
              <a:gd name="connsiteY12" fmla="*/ 1684981 h 3633912"/>
              <a:gd name="connsiteX13" fmla="*/ 3151027 w 3532744"/>
              <a:gd name="connsiteY13" fmla="*/ 2224810 h 3633912"/>
              <a:gd name="connsiteX14" fmla="*/ 2611198 w 3532744"/>
              <a:gd name="connsiteY14" fmla="*/ 2224810 h 3633912"/>
              <a:gd name="connsiteX15" fmla="*/ 2229481 w 3532744"/>
              <a:gd name="connsiteY15" fmla="*/ 2606527 h 3633912"/>
              <a:gd name="connsiteX16" fmla="*/ 2229480 w 3532744"/>
              <a:gd name="connsiteY16" fmla="*/ 2606525 h 3633912"/>
              <a:gd name="connsiteX17" fmla="*/ 2224810 w 3532744"/>
              <a:gd name="connsiteY17" fmla="*/ 2611196 h 3633912"/>
              <a:gd name="connsiteX18" fmla="*/ 2691329 w 3532744"/>
              <a:gd name="connsiteY18" fmla="*/ 3633912 h 3633912"/>
              <a:gd name="connsiteX19" fmla="*/ 1684981 w 3532744"/>
              <a:gd name="connsiteY19" fmla="*/ 3151024 h 3633912"/>
              <a:gd name="connsiteX20" fmla="*/ 1303264 w 3532744"/>
              <a:gd name="connsiteY20" fmla="*/ 3532741 h 3633912"/>
              <a:gd name="connsiteX21" fmla="*/ 921546 w 3532744"/>
              <a:gd name="connsiteY21" fmla="*/ 3151025 h 3633912"/>
              <a:gd name="connsiteX22" fmla="*/ 381717 w 3532744"/>
              <a:gd name="connsiteY22" fmla="*/ 3151024 h 3633912"/>
              <a:gd name="connsiteX23" fmla="*/ 381717 w 3532744"/>
              <a:gd name="connsiteY23" fmla="*/ 2611196 h 3633912"/>
              <a:gd name="connsiteX24" fmla="*/ 0 w 3532744"/>
              <a:gd name="connsiteY24" fmla="*/ 2229479 h 3633912"/>
              <a:gd name="connsiteX25" fmla="*/ 381717 w 3532744"/>
              <a:gd name="connsiteY25" fmla="*/ 1847760 h 3633912"/>
              <a:gd name="connsiteX26" fmla="*/ 5227 w 3532744"/>
              <a:gd name="connsiteY26" fmla="*/ 947812 h 3633912"/>
              <a:gd name="connsiteX0" fmla="*/ 5227 w 3633915"/>
              <a:gd name="connsiteY0" fmla="*/ 947812 h 3633912"/>
              <a:gd name="connsiteX1" fmla="*/ 921546 w 3633915"/>
              <a:gd name="connsiteY1" fmla="*/ 1307932 h 3633912"/>
              <a:gd name="connsiteX2" fmla="*/ 1303264 w 3633915"/>
              <a:gd name="connsiteY2" fmla="*/ 926214 h 3633912"/>
              <a:gd name="connsiteX3" fmla="*/ 1303265 w 3633915"/>
              <a:gd name="connsiteY3" fmla="*/ 926215 h 3633912"/>
              <a:gd name="connsiteX4" fmla="*/ 1307934 w 3633915"/>
              <a:gd name="connsiteY4" fmla="*/ 921546 h 3633912"/>
              <a:gd name="connsiteX5" fmla="*/ 890523 w 3633915"/>
              <a:gd name="connsiteY5" fmla="*/ 13414 h 3633912"/>
              <a:gd name="connsiteX6" fmla="*/ 1847763 w 3633915"/>
              <a:gd name="connsiteY6" fmla="*/ 381717 h 3633912"/>
              <a:gd name="connsiteX7" fmla="*/ 2229481 w 3633915"/>
              <a:gd name="connsiteY7" fmla="*/ 0 h 3633912"/>
              <a:gd name="connsiteX8" fmla="*/ 2611198 w 3633915"/>
              <a:gd name="connsiteY8" fmla="*/ 381717 h 3633912"/>
              <a:gd name="connsiteX9" fmla="*/ 3151027 w 3633915"/>
              <a:gd name="connsiteY9" fmla="*/ 381717 h 3633912"/>
              <a:gd name="connsiteX10" fmla="*/ 3151027 w 3633915"/>
              <a:gd name="connsiteY10" fmla="*/ 921546 h 3633912"/>
              <a:gd name="connsiteX11" fmla="*/ 3532744 w 3633915"/>
              <a:gd name="connsiteY11" fmla="*/ 1303264 h 3633912"/>
              <a:gd name="connsiteX12" fmla="*/ 3151027 w 3633915"/>
              <a:gd name="connsiteY12" fmla="*/ 1684981 h 3633912"/>
              <a:gd name="connsiteX13" fmla="*/ 3633915 w 3633915"/>
              <a:gd name="connsiteY13" fmla="*/ 2642221 h 3633912"/>
              <a:gd name="connsiteX14" fmla="*/ 2611198 w 3633915"/>
              <a:gd name="connsiteY14" fmla="*/ 2224810 h 3633912"/>
              <a:gd name="connsiteX15" fmla="*/ 2229481 w 3633915"/>
              <a:gd name="connsiteY15" fmla="*/ 2606527 h 3633912"/>
              <a:gd name="connsiteX16" fmla="*/ 2229480 w 3633915"/>
              <a:gd name="connsiteY16" fmla="*/ 2606525 h 3633912"/>
              <a:gd name="connsiteX17" fmla="*/ 2224810 w 3633915"/>
              <a:gd name="connsiteY17" fmla="*/ 2611196 h 3633912"/>
              <a:gd name="connsiteX18" fmla="*/ 2691329 w 3633915"/>
              <a:gd name="connsiteY18" fmla="*/ 3633912 h 3633912"/>
              <a:gd name="connsiteX19" fmla="*/ 1684981 w 3633915"/>
              <a:gd name="connsiteY19" fmla="*/ 3151024 h 3633912"/>
              <a:gd name="connsiteX20" fmla="*/ 1303264 w 3633915"/>
              <a:gd name="connsiteY20" fmla="*/ 3532741 h 3633912"/>
              <a:gd name="connsiteX21" fmla="*/ 921546 w 3633915"/>
              <a:gd name="connsiteY21" fmla="*/ 3151025 h 3633912"/>
              <a:gd name="connsiteX22" fmla="*/ 381717 w 3633915"/>
              <a:gd name="connsiteY22" fmla="*/ 3151024 h 3633912"/>
              <a:gd name="connsiteX23" fmla="*/ 381717 w 3633915"/>
              <a:gd name="connsiteY23" fmla="*/ 2611196 h 3633912"/>
              <a:gd name="connsiteX24" fmla="*/ 0 w 3633915"/>
              <a:gd name="connsiteY24" fmla="*/ 2229479 h 3633912"/>
              <a:gd name="connsiteX25" fmla="*/ 381717 w 3633915"/>
              <a:gd name="connsiteY25" fmla="*/ 1847760 h 3633912"/>
              <a:gd name="connsiteX26" fmla="*/ 5227 w 3633915"/>
              <a:gd name="connsiteY26" fmla="*/ 947812 h 3633912"/>
              <a:gd name="connsiteX0" fmla="*/ 5227 w 4588550"/>
              <a:gd name="connsiteY0" fmla="*/ 947812 h 3633912"/>
              <a:gd name="connsiteX1" fmla="*/ 921546 w 4588550"/>
              <a:gd name="connsiteY1" fmla="*/ 1307932 h 3633912"/>
              <a:gd name="connsiteX2" fmla="*/ 1303264 w 4588550"/>
              <a:gd name="connsiteY2" fmla="*/ 926214 h 3633912"/>
              <a:gd name="connsiteX3" fmla="*/ 1303265 w 4588550"/>
              <a:gd name="connsiteY3" fmla="*/ 926215 h 3633912"/>
              <a:gd name="connsiteX4" fmla="*/ 1307934 w 4588550"/>
              <a:gd name="connsiteY4" fmla="*/ 921546 h 3633912"/>
              <a:gd name="connsiteX5" fmla="*/ 890523 w 4588550"/>
              <a:gd name="connsiteY5" fmla="*/ 13414 h 3633912"/>
              <a:gd name="connsiteX6" fmla="*/ 1847763 w 4588550"/>
              <a:gd name="connsiteY6" fmla="*/ 381717 h 3633912"/>
              <a:gd name="connsiteX7" fmla="*/ 2229481 w 4588550"/>
              <a:gd name="connsiteY7" fmla="*/ 0 h 3633912"/>
              <a:gd name="connsiteX8" fmla="*/ 2611198 w 4588550"/>
              <a:gd name="connsiteY8" fmla="*/ 381717 h 3633912"/>
              <a:gd name="connsiteX9" fmla="*/ 3151027 w 4588550"/>
              <a:gd name="connsiteY9" fmla="*/ 381717 h 3633912"/>
              <a:gd name="connsiteX10" fmla="*/ 3151027 w 4588550"/>
              <a:gd name="connsiteY10" fmla="*/ 921546 h 3633912"/>
              <a:gd name="connsiteX11" fmla="*/ 4588550 w 4588550"/>
              <a:gd name="connsiteY11" fmla="*/ 1507877 h 3633912"/>
              <a:gd name="connsiteX12" fmla="*/ 3151027 w 4588550"/>
              <a:gd name="connsiteY12" fmla="*/ 1684981 h 3633912"/>
              <a:gd name="connsiteX13" fmla="*/ 3633915 w 4588550"/>
              <a:gd name="connsiteY13" fmla="*/ 2642221 h 3633912"/>
              <a:gd name="connsiteX14" fmla="*/ 2611198 w 4588550"/>
              <a:gd name="connsiteY14" fmla="*/ 2224810 h 3633912"/>
              <a:gd name="connsiteX15" fmla="*/ 2229481 w 4588550"/>
              <a:gd name="connsiteY15" fmla="*/ 2606527 h 3633912"/>
              <a:gd name="connsiteX16" fmla="*/ 2229480 w 4588550"/>
              <a:gd name="connsiteY16" fmla="*/ 2606525 h 3633912"/>
              <a:gd name="connsiteX17" fmla="*/ 2224810 w 4588550"/>
              <a:gd name="connsiteY17" fmla="*/ 2611196 h 3633912"/>
              <a:gd name="connsiteX18" fmla="*/ 2691329 w 4588550"/>
              <a:gd name="connsiteY18" fmla="*/ 3633912 h 3633912"/>
              <a:gd name="connsiteX19" fmla="*/ 1684981 w 4588550"/>
              <a:gd name="connsiteY19" fmla="*/ 3151024 h 3633912"/>
              <a:gd name="connsiteX20" fmla="*/ 1303264 w 4588550"/>
              <a:gd name="connsiteY20" fmla="*/ 3532741 h 3633912"/>
              <a:gd name="connsiteX21" fmla="*/ 921546 w 4588550"/>
              <a:gd name="connsiteY21" fmla="*/ 3151025 h 3633912"/>
              <a:gd name="connsiteX22" fmla="*/ 381717 w 4588550"/>
              <a:gd name="connsiteY22" fmla="*/ 3151024 h 3633912"/>
              <a:gd name="connsiteX23" fmla="*/ 381717 w 4588550"/>
              <a:gd name="connsiteY23" fmla="*/ 2611196 h 3633912"/>
              <a:gd name="connsiteX24" fmla="*/ 0 w 4588550"/>
              <a:gd name="connsiteY24" fmla="*/ 2229479 h 3633912"/>
              <a:gd name="connsiteX25" fmla="*/ 381717 w 4588550"/>
              <a:gd name="connsiteY25" fmla="*/ 1847760 h 3633912"/>
              <a:gd name="connsiteX26" fmla="*/ 5227 w 4588550"/>
              <a:gd name="connsiteY26" fmla="*/ 947812 h 3633912"/>
              <a:gd name="connsiteX0" fmla="*/ 5227 w 4588550"/>
              <a:gd name="connsiteY0" fmla="*/ 947812 h 3633912"/>
              <a:gd name="connsiteX1" fmla="*/ 921546 w 4588550"/>
              <a:gd name="connsiteY1" fmla="*/ 1307932 h 3633912"/>
              <a:gd name="connsiteX2" fmla="*/ 1303264 w 4588550"/>
              <a:gd name="connsiteY2" fmla="*/ 926214 h 3633912"/>
              <a:gd name="connsiteX3" fmla="*/ 1303265 w 4588550"/>
              <a:gd name="connsiteY3" fmla="*/ 926215 h 3633912"/>
              <a:gd name="connsiteX4" fmla="*/ 1307934 w 4588550"/>
              <a:gd name="connsiteY4" fmla="*/ 921546 h 3633912"/>
              <a:gd name="connsiteX5" fmla="*/ 890523 w 4588550"/>
              <a:gd name="connsiteY5" fmla="*/ 13414 h 3633912"/>
              <a:gd name="connsiteX6" fmla="*/ 1847763 w 4588550"/>
              <a:gd name="connsiteY6" fmla="*/ 381717 h 3633912"/>
              <a:gd name="connsiteX7" fmla="*/ 2229481 w 4588550"/>
              <a:gd name="connsiteY7" fmla="*/ 0 h 3633912"/>
              <a:gd name="connsiteX8" fmla="*/ 2611198 w 4588550"/>
              <a:gd name="connsiteY8" fmla="*/ 381717 h 3633912"/>
              <a:gd name="connsiteX9" fmla="*/ 3462040 w 4588550"/>
              <a:gd name="connsiteY9" fmla="*/ 103442 h 3633912"/>
              <a:gd name="connsiteX10" fmla="*/ 3151027 w 4588550"/>
              <a:gd name="connsiteY10" fmla="*/ 921546 h 3633912"/>
              <a:gd name="connsiteX11" fmla="*/ 4588550 w 4588550"/>
              <a:gd name="connsiteY11" fmla="*/ 1507877 h 3633912"/>
              <a:gd name="connsiteX12" fmla="*/ 3151027 w 4588550"/>
              <a:gd name="connsiteY12" fmla="*/ 1684981 h 3633912"/>
              <a:gd name="connsiteX13" fmla="*/ 3633915 w 4588550"/>
              <a:gd name="connsiteY13" fmla="*/ 2642221 h 3633912"/>
              <a:gd name="connsiteX14" fmla="*/ 2611198 w 4588550"/>
              <a:gd name="connsiteY14" fmla="*/ 2224810 h 3633912"/>
              <a:gd name="connsiteX15" fmla="*/ 2229481 w 4588550"/>
              <a:gd name="connsiteY15" fmla="*/ 2606527 h 3633912"/>
              <a:gd name="connsiteX16" fmla="*/ 2229480 w 4588550"/>
              <a:gd name="connsiteY16" fmla="*/ 2606525 h 3633912"/>
              <a:gd name="connsiteX17" fmla="*/ 2224810 w 4588550"/>
              <a:gd name="connsiteY17" fmla="*/ 2611196 h 3633912"/>
              <a:gd name="connsiteX18" fmla="*/ 2691329 w 4588550"/>
              <a:gd name="connsiteY18" fmla="*/ 3633912 h 3633912"/>
              <a:gd name="connsiteX19" fmla="*/ 1684981 w 4588550"/>
              <a:gd name="connsiteY19" fmla="*/ 3151024 h 3633912"/>
              <a:gd name="connsiteX20" fmla="*/ 1303264 w 4588550"/>
              <a:gd name="connsiteY20" fmla="*/ 3532741 h 3633912"/>
              <a:gd name="connsiteX21" fmla="*/ 921546 w 4588550"/>
              <a:gd name="connsiteY21" fmla="*/ 3151025 h 3633912"/>
              <a:gd name="connsiteX22" fmla="*/ 381717 w 4588550"/>
              <a:gd name="connsiteY22" fmla="*/ 3151024 h 3633912"/>
              <a:gd name="connsiteX23" fmla="*/ 381717 w 4588550"/>
              <a:gd name="connsiteY23" fmla="*/ 2611196 h 3633912"/>
              <a:gd name="connsiteX24" fmla="*/ 0 w 4588550"/>
              <a:gd name="connsiteY24" fmla="*/ 2229479 h 3633912"/>
              <a:gd name="connsiteX25" fmla="*/ 381717 w 4588550"/>
              <a:gd name="connsiteY25" fmla="*/ 1847760 h 3633912"/>
              <a:gd name="connsiteX26" fmla="*/ 5227 w 4588550"/>
              <a:gd name="connsiteY26" fmla="*/ 947812 h 3633912"/>
              <a:gd name="connsiteX0" fmla="*/ 5227 w 4588550"/>
              <a:gd name="connsiteY0" fmla="*/ 1823558 h 4509658"/>
              <a:gd name="connsiteX1" fmla="*/ 921546 w 4588550"/>
              <a:gd name="connsiteY1" fmla="*/ 2183678 h 4509658"/>
              <a:gd name="connsiteX2" fmla="*/ 1303264 w 4588550"/>
              <a:gd name="connsiteY2" fmla="*/ 1801960 h 4509658"/>
              <a:gd name="connsiteX3" fmla="*/ 1303265 w 4588550"/>
              <a:gd name="connsiteY3" fmla="*/ 1801961 h 4509658"/>
              <a:gd name="connsiteX4" fmla="*/ 1307934 w 4588550"/>
              <a:gd name="connsiteY4" fmla="*/ 1797292 h 4509658"/>
              <a:gd name="connsiteX5" fmla="*/ 890523 w 4588550"/>
              <a:gd name="connsiteY5" fmla="*/ 889160 h 4509658"/>
              <a:gd name="connsiteX6" fmla="*/ 1847763 w 4588550"/>
              <a:gd name="connsiteY6" fmla="*/ 1257463 h 4509658"/>
              <a:gd name="connsiteX7" fmla="*/ 2204927 w 4588550"/>
              <a:gd name="connsiteY7" fmla="*/ 0 h 4509658"/>
              <a:gd name="connsiteX8" fmla="*/ 2611198 w 4588550"/>
              <a:gd name="connsiteY8" fmla="*/ 1257463 h 4509658"/>
              <a:gd name="connsiteX9" fmla="*/ 3462040 w 4588550"/>
              <a:gd name="connsiteY9" fmla="*/ 979188 h 4509658"/>
              <a:gd name="connsiteX10" fmla="*/ 3151027 w 4588550"/>
              <a:gd name="connsiteY10" fmla="*/ 1797292 h 4509658"/>
              <a:gd name="connsiteX11" fmla="*/ 4588550 w 4588550"/>
              <a:gd name="connsiteY11" fmla="*/ 2383623 h 4509658"/>
              <a:gd name="connsiteX12" fmla="*/ 3151027 w 4588550"/>
              <a:gd name="connsiteY12" fmla="*/ 2560727 h 4509658"/>
              <a:gd name="connsiteX13" fmla="*/ 3633915 w 4588550"/>
              <a:gd name="connsiteY13" fmla="*/ 3517967 h 4509658"/>
              <a:gd name="connsiteX14" fmla="*/ 2611198 w 4588550"/>
              <a:gd name="connsiteY14" fmla="*/ 3100556 h 4509658"/>
              <a:gd name="connsiteX15" fmla="*/ 2229481 w 4588550"/>
              <a:gd name="connsiteY15" fmla="*/ 3482273 h 4509658"/>
              <a:gd name="connsiteX16" fmla="*/ 2229480 w 4588550"/>
              <a:gd name="connsiteY16" fmla="*/ 3482271 h 4509658"/>
              <a:gd name="connsiteX17" fmla="*/ 2224810 w 4588550"/>
              <a:gd name="connsiteY17" fmla="*/ 3486942 h 4509658"/>
              <a:gd name="connsiteX18" fmla="*/ 2691329 w 4588550"/>
              <a:gd name="connsiteY18" fmla="*/ 4509658 h 4509658"/>
              <a:gd name="connsiteX19" fmla="*/ 1684981 w 4588550"/>
              <a:gd name="connsiteY19" fmla="*/ 4026770 h 4509658"/>
              <a:gd name="connsiteX20" fmla="*/ 1303264 w 4588550"/>
              <a:gd name="connsiteY20" fmla="*/ 4408487 h 4509658"/>
              <a:gd name="connsiteX21" fmla="*/ 921546 w 4588550"/>
              <a:gd name="connsiteY21" fmla="*/ 4026771 h 4509658"/>
              <a:gd name="connsiteX22" fmla="*/ 381717 w 4588550"/>
              <a:gd name="connsiteY22" fmla="*/ 4026770 h 4509658"/>
              <a:gd name="connsiteX23" fmla="*/ 381717 w 4588550"/>
              <a:gd name="connsiteY23" fmla="*/ 3486942 h 4509658"/>
              <a:gd name="connsiteX24" fmla="*/ 0 w 4588550"/>
              <a:gd name="connsiteY24" fmla="*/ 3105225 h 4509658"/>
              <a:gd name="connsiteX25" fmla="*/ 381717 w 4588550"/>
              <a:gd name="connsiteY25" fmla="*/ 2723506 h 4509658"/>
              <a:gd name="connsiteX26" fmla="*/ 5227 w 4588550"/>
              <a:gd name="connsiteY26" fmla="*/ 1823558 h 4509658"/>
              <a:gd name="connsiteX0" fmla="*/ 782758 w 5366081"/>
              <a:gd name="connsiteY0" fmla="*/ 1823558 h 4509658"/>
              <a:gd name="connsiteX1" fmla="*/ 1699077 w 5366081"/>
              <a:gd name="connsiteY1" fmla="*/ 2183678 h 4509658"/>
              <a:gd name="connsiteX2" fmla="*/ 2080795 w 5366081"/>
              <a:gd name="connsiteY2" fmla="*/ 1801960 h 4509658"/>
              <a:gd name="connsiteX3" fmla="*/ 2080796 w 5366081"/>
              <a:gd name="connsiteY3" fmla="*/ 1801961 h 4509658"/>
              <a:gd name="connsiteX4" fmla="*/ 2085465 w 5366081"/>
              <a:gd name="connsiteY4" fmla="*/ 1797292 h 4509658"/>
              <a:gd name="connsiteX5" fmla="*/ 1668054 w 5366081"/>
              <a:gd name="connsiteY5" fmla="*/ 889160 h 4509658"/>
              <a:gd name="connsiteX6" fmla="*/ 2625294 w 5366081"/>
              <a:gd name="connsiteY6" fmla="*/ 1257463 h 4509658"/>
              <a:gd name="connsiteX7" fmla="*/ 2982458 w 5366081"/>
              <a:gd name="connsiteY7" fmla="*/ 0 h 4509658"/>
              <a:gd name="connsiteX8" fmla="*/ 3388729 w 5366081"/>
              <a:gd name="connsiteY8" fmla="*/ 1257463 h 4509658"/>
              <a:gd name="connsiteX9" fmla="*/ 4239571 w 5366081"/>
              <a:gd name="connsiteY9" fmla="*/ 979188 h 4509658"/>
              <a:gd name="connsiteX10" fmla="*/ 3928558 w 5366081"/>
              <a:gd name="connsiteY10" fmla="*/ 1797292 h 4509658"/>
              <a:gd name="connsiteX11" fmla="*/ 5366081 w 5366081"/>
              <a:gd name="connsiteY11" fmla="*/ 2383623 h 4509658"/>
              <a:gd name="connsiteX12" fmla="*/ 3928558 w 5366081"/>
              <a:gd name="connsiteY12" fmla="*/ 2560727 h 4509658"/>
              <a:gd name="connsiteX13" fmla="*/ 4411446 w 5366081"/>
              <a:gd name="connsiteY13" fmla="*/ 3517967 h 4509658"/>
              <a:gd name="connsiteX14" fmla="*/ 3388729 w 5366081"/>
              <a:gd name="connsiteY14" fmla="*/ 3100556 h 4509658"/>
              <a:gd name="connsiteX15" fmla="*/ 3007012 w 5366081"/>
              <a:gd name="connsiteY15" fmla="*/ 3482273 h 4509658"/>
              <a:gd name="connsiteX16" fmla="*/ 3007011 w 5366081"/>
              <a:gd name="connsiteY16" fmla="*/ 3482271 h 4509658"/>
              <a:gd name="connsiteX17" fmla="*/ 3002341 w 5366081"/>
              <a:gd name="connsiteY17" fmla="*/ 3486942 h 4509658"/>
              <a:gd name="connsiteX18" fmla="*/ 3468860 w 5366081"/>
              <a:gd name="connsiteY18" fmla="*/ 4509658 h 4509658"/>
              <a:gd name="connsiteX19" fmla="*/ 2462512 w 5366081"/>
              <a:gd name="connsiteY19" fmla="*/ 4026770 h 4509658"/>
              <a:gd name="connsiteX20" fmla="*/ 2080795 w 5366081"/>
              <a:gd name="connsiteY20" fmla="*/ 4408487 h 4509658"/>
              <a:gd name="connsiteX21" fmla="*/ 1699077 w 5366081"/>
              <a:gd name="connsiteY21" fmla="*/ 4026771 h 4509658"/>
              <a:gd name="connsiteX22" fmla="*/ 1159248 w 5366081"/>
              <a:gd name="connsiteY22" fmla="*/ 4026770 h 4509658"/>
              <a:gd name="connsiteX23" fmla="*/ 1159248 w 5366081"/>
              <a:gd name="connsiteY23" fmla="*/ 3486942 h 4509658"/>
              <a:gd name="connsiteX24" fmla="*/ 0 w 5366081"/>
              <a:gd name="connsiteY24" fmla="*/ 3146147 h 4509658"/>
              <a:gd name="connsiteX25" fmla="*/ 1159248 w 5366081"/>
              <a:gd name="connsiteY25" fmla="*/ 2723506 h 4509658"/>
              <a:gd name="connsiteX26" fmla="*/ 782758 w 5366081"/>
              <a:gd name="connsiteY26" fmla="*/ 1823558 h 4509658"/>
              <a:gd name="connsiteX0" fmla="*/ 782758 w 5366081"/>
              <a:gd name="connsiteY0" fmla="*/ 1823558 h 4509658"/>
              <a:gd name="connsiteX1" fmla="*/ 1699077 w 5366081"/>
              <a:gd name="connsiteY1" fmla="*/ 2183678 h 4509658"/>
              <a:gd name="connsiteX2" fmla="*/ 2080795 w 5366081"/>
              <a:gd name="connsiteY2" fmla="*/ 1801960 h 4509658"/>
              <a:gd name="connsiteX3" fmla="*/ 2080796 w 5366081"/>
              <a:gd name="connsiteY3" fmla="*/ 1801961 h 4509658"/>
              <a:gd name="connsiteX4" fmla="*/ 2085465 w 5366081"/>
              <a:gd name="connsiteY4" fmla="*/ 1797292 h 4509658"/>
              <a:gd name="connsiteX5" fmla="*/ 1668054 w 5366081"/>
              <a:gd name="connsiteY5" fmla="*/ 889160 h 4509658"/>
              <a:gd name="connsiteX6" fmla="*/ 2625294 w 5366081"/>
              <a:gd name="connsiteY6" fmla="*/ 1257463 h 4509658"/>
              <a:gd name="connsiteX7" fmla="*/ 2982458 w 5366081"/>
              <a:gd name="connsiteY7" fmla="*/ 0 h 4509658"/>
              <a:gd name="connsiteX8" fmla="*/ 3388729 w 5366081"/>
              <a:gd name="connsiteY8" fmla="*/ 1257463 h 4509658"/>
              <a:gd name="connsiteX9" fmla="*/ 4239571 w 5366081"/>
              <a:gd name="connsiteY9" fmla="*/ 979188 h 4509658"/>
              <a:gd name="connsiteX10" fmla="*/ 3928558 w 5366081"/>
              <a:gd name="connsiteY10" fmla="*/ 1797292 h 4509658"/>
              <a:gd name="connsiteX11" fmla="*/ 5366081 w 5366081"/>
              <a:gd name="connsiteY11" fmla="*/ 2383623 h 4509658"/>
              <a:gd name="connsiteX12" fmla="*/ 3928558 w 5366081"/>
              <a:gd name="connsiteY12" fmla="*/ 2560727 h 4509658"/>
              <a:gd name="connsiteX13" fmla="*/ 4411446 w 5366081"/>
              <a:gd name="connsiteY13" fmla="*/ 3517967 h 4509658"/>
              <a:gd name="connsiteX14" fmla="*/ 3388729 w 5366081"/>
              <a:gd name="connsiteY14" fmla="*/ 3100556 h 4509658"/>
              <a:gd name="connsiteX15" fmla="*/ 3007012 w 5366081"/>
              <a:gd name="connsiteY15" fmla="*/ 3482273 h 4509658"/>
              <a:gd name="connsiteX16" fmla="*/ 3007011 w 5366081"/>
              <a:gd name="connsiteY16" fmla="*/ 3482271 h 4509658"/>
              <a:gd name="connsiteX17" fmla="*/ 3002341 w 5366081"/>
              <a:gd name="connsiteY17" fmla="*/ 3486942 h 4509658"/>
              <a:gd name="connsiteX18" fmla="*/ 3468860 w 5366081"/>
              <a:gd name="connsiteY18" fmla="*/ 4509658 h 4509658"/>
              <a:gd name="connsiteX19" fmla="*/ 2462512 w 5366081"/>
              <a:gd name="connsiteY19" fmla="*/ 4026770 h 4509658"/>
              <a:gd name="connsiteX20" fmla="*/ 2080795 w 5366081"/>
              <a:gd name="connsiteY20" fmla="*/ 4408487 h 4509658"/>
              <a:gd name="connsiteX21" fmla="*/ 1699077 w 5366081"/>
              <a:gd name="connsiteY21" fmla="*/ 4026771 h 4509658"/>
              <a:gd name="connsiteX22" fmla="*/ 864604 w 5366081"/>
              <a:gd name="connsiteY22" fmla="*/ 4485104 h 4509658"/>
              <a:gd name="connsiteX23" fmla="*/ 1159248 w 5366081"/>
              <a:gd name="connsiteY23" fmla="*/ 3486942 h 4509658"/>
              <a:gd name="connsiteX24" fmla="*/ 0 w 5366081"/>
              <a:gd name="connsiteY24" fmla="*/ 3146147 h 4509658"/>
              <a:gd name="connsiteX25" fmla="*/ 1159248 w 5366081"/>
              <a:gd name="connsiteY25" fmla="*/ 2723506 h 4509658"/>
              <a:gd name="connsiteX26" fmla="*/ 782758 w 5366081"/>
              <a:gd name="connsiteY26" fmla="*/ 1823558 h 4509658"/>
              <a:gd name="connsiteX0" fmla="*/ 782758 w 5366081"/>
              <a:gd name="connsiteY0" fmla="*/ 1823558 h 5276048"/>
              <a:gd name="connsiteX1" fmla="*/ 1699077 w 5366081"/>
              <a:gd name="connsiteY1" fmla="*/ 2183678 h 5276048"/>
              <a:gd name="connsiteX2" fmla="*/ 2080795 w 5366081"/>
              <a:gd name="connsiteY2" fmla="*/ 1801960 h 5276048"/>
              <a:gd name="connsiteX3" fmla="*/ 2080796 w 5366081"/>
              <a:gd name="connsiteY3" fmla="*/ 1801961 h 5276048"/>
              <a:gd name="connsiteX4" fmla="*/ 2085465 w 5366081"/>
              <a:gd name="connsiteY4" fmla="*/ 1797292 h 5276048"/>
              <a:gd name="connsiteX5" fmla="*/ 1668054 w 5366081"/>
              <a:gd name="connsiteY5" fmla="*/ 889160 h 5276048"/>
              <a:gd name="connsiteX6" fmla="*/ 2625294 w 5366081"/>
              <a:gd name="connsiteY6" fmla="*/ 1257463 h 5276048"/>
              <a:gd name="connsiteX7" fmla="*/ 2982458 w 5366081"/>
              <a:gd name="connsiteY7" fmla="*/ 0 h 5276048"/>
              <a:gd name="connsiteX8" fmla="*/ 3388729 w 5366081"/>
              <a:gd name="connsiteY8" fmla="*/ 1257463 h 5276048"/>
              <a:gd name="connsiteX9" fmla="*/ 4239571 w 5366081"/>
              <a:gd name="connsiteY9" fmla="*/ 979188 h 5276048"/>
              <a:gd name="connsiteX10" fmla="*/ 3928558 w 5366081"/>
              <a:gd name="connsiteY10" fmla="*/ 1797292 h 5276048"/>
              <a:gd name="connsiteX11" fmla="*/ 5366081 w 5366081"/>
              <a:gd name="connsiteY11" fmla="*/ 2383623 h 5276048"/>
              <a:gd name="connsiteX12" fmla="*/ 3928558 w 5366081"/>
              <a:gd name="connsiteY12" fmla="*/ 2560727 h 5276048"/>
              <a:gd name="connsiteX13" fmla="*/ 4411446 w 5366081"/>
              <a:gd name="connsiteY13" fmla="*/ 3517967 h 5276048"/>
              <a:gd name="connsiteX14" fmla="*/ 3388729 w 5366081"/>
              <a:gd name="connsiteY14" fmla="*/ 3100556 h 5276048"/>
              <a:gd name="connsiteX15" fmla="*/ 3007012 w 5366081"/>
              <a:gd name="connsiteY15" fmla="*/ 3482273 h 5276048"/>
              <a:gd name="connsiteX16" fmla="*/ 3007011 w 5366081"/>
              <a:gd name="connsiteY16" fmla="*/ 3482271 h 5276048"/>
              <a:gd name="connsiteX17" fmla="*/ 3002341 w 5366081"/>
              <a:gd name="connsiteY17" fmla="*/ 3486942 h 5276048"/>
              <a:gd name="connsiteX18" fmla="*/ 3468860 w 5366081"/>
              <a:gd name="connsiteY18" fmla="*/ 4509658 h 5276048"/>
              <a:gd name="connsiteX19" fmla="*/ 2462512 w 5366081"/>
              <a:gd name="connsiteY19" fmla="*/ 4026770 h 5276048"/>
              <a:gd name="connsiteX20" fmla="*/ 2195379 w 5366081"/>
              <a:gd name="connsiteY20" fmla="*/ 5276048 h 5276048"/>
              <a:gd name="connsiteX21" fmla="*/ 1699077 w 5366081"/>
              <a:gd name="connsiteY21" fmla="*/ 4026771 h 5276048"/>
              <a:gd name="connsiteX22" fmla="*/ 864604 w 5366081"/>
              <a:gd name="connsiteY22" fmla="*/ 4485104 h 5276048"/>
              <a:gd name="connsiteX23" fmla="*/ 1159248 w 5366081"/>
              <a:gd name="connsiteY23" fmla="*/ 3486942 h 5276048"/>
              <a:gd name="connsiteX24" fmla="*/ 0 w 5366081"/>
              <a:gd name="connsiteY24" fmla="*/ 3146147 h 5276048"/>
              <a:gd name="connsiteX25" fmla="*/ 1159248 w 5366081"/>
              <a:gd name="connsiteY25" fmla="*/ 2723506 h 5276048"/>
              <a:gd name="connsiteX26" fmla="*/ 782758 w 5366081"/>
              <a:gd name="connsiteY26" fmla="*/ 1823558 h 5276048"/>
              <a:gd name="connsiteX0" fmla="*/ 782758 w 5366081"/>
              <a:gd name="connsiteY0" fmla="*/ 1823558 h 5276048"/>
              <a:gd name="connsiteX1" fmla="*/ 1699077 w 5366081"/>
              <a:gd name="connsiteY1" fmla="*/ 2183678 h 5276048"/>
              <a:gd name="connsiteX2" fmla="*/ 2080795 w 5366081"/>
              <a:gd name="connsiteY2" fmla="*/ 1801960 h 5276048"/>
              <a:gd name="connsiteX3" fmla="*/ 2080796 w 5366081"/>
              <a:gd name="connsiteY3" fmla="*/ 1801961 h 5276048"/>
              <a:gd name="connsiteX4" fmla="*/ 2085465 w 5366081"/>
              <a:gd name="connsiteY4" fmla="*/ 1797292 h 5276048"/>
              <a:gd name="connsiteX5" fmla="*/ 1668054 w 5366081"/>
              <a:gd name="connsiteY5" fmla="*/ 889160 h 5276048"/>
              <a:gd name="connsiteX6" fmla="*/ 2625294 w 5366081"/>
              <a:gd name="connsiteY6" fmla="*/ 1257463 h 5276048"/>
              <a:gd name="connsiteX7" fmla="*/ 2982458 w 5366081"/>
              <a:gd name="connsiteY7" fmla="*/ 0 h 5276048"/>
              <a:gd name="connsiteX8" fmla="*/ 3388729 w 5366081"/>
              <a:gd name="connsiteY8" fmla="*/ 1257463 h 5276048"/>
              <a:gd name="connsiteX9" fmla="*/ 4591506 w 5366081"/>
              <a:gd name="connsiteY9" fmla="*/ 561776 h 5276048"/>
              <a:gd name="connsiteX10" fmla="*/ 3928558 w 5366081"/>
              <a:gd name="connsiteY10" fmla="*/ 1797292 h 5276048"/>
              <a:gd name="connsiteX11" fmla="*/ 5366081 w 5366081"/>
              <a:gd name="connsiteY11" fmla="*/ 2383623 h 5276048"/>
              <a:gd name="connsiteX12" fmla="*/ 3928558 w 5366081"/>
              <a:gd name="connsiteY12" fmla="*/ 2560727 h 5276048"/>
              <a:gd name="connsiteX13" fmla="*/ 4411446 w 5366081"/>
              <a:gd name="connsiteY13" fmla="*/ 3517967 h 5276048"/>
              <a:gd name="connsiteX14" fmla="*/ 3388729 w 5366081"/>
              <a:gd name="connsiteY14" fmla="*/ 3100556 h 5276048"/>
              <a:gd name="connsiteX15" fmla="*/ 3007012 w 5366081"/>
              <a:gd name="connsiteY15" fmla="*/ 3482273 h 5276048"/>
              <a:gd name="connsiteX16" fmla="*/ 3007011 w 5366081"/>
              <a:gd name="connsiteY16" fmla="*/ 3482271 h 5276048"/>
              <a:gd name="connsiteX17" fmla="*/ 3002341 w 5366081"/>
              <a:gd name="connsiteY17" fmla="*/ 3486942 h 5276048"/>
              <a:gd name="connsiteX18" fmla="*/ 3468860 w 5366081"/>
              <a:gd name="connsiteY18" fmla="*/ 4509658 h 5276048"/>
              <a:gd name="connsiteX19" fmla="*/ 2462512 w 5366081"/>
              <a:gd name="connsiteY19" fmla="*/ 4026770 h 5276048"/>
              <a:gd name="connsiteX20" fmla="*/ 2195379 w 5366081"/>
              <a:gd name="connsiteY20" fmla="*/ 5276048 h 5276048"/>
              <a:gd name="connsiteX21" fmla="*/ 1699077 w 5366081"/>
              <a:gd name="connsiteY21" fmla="*/ 4026771 h 5276048"/>
              <a:gd name="connsiteX22" fmla="*/ 864604 w 5366081"/>
              <a:gd name="connsiteY22" fmla="*/ 4485104 h 5276048"/>
              <a:gd name="connsiteX23" fmla="*/ 1159248 w 5366081"/>
              <a:gd name="connsiteY23" fmla="*/ 3486942 h 5276048"/>
              <a:gd name="connsiteX24" fmla="*/ 0 w 5366081"/>
              <a:gd name="connsiteY24" fmla="*/ 3146147 h 5276048"/>
              <a:gd name="connsiteX25" fmla="*/ 1159248 w 5366081"/>
              <a:gd name="connsiteY25" fmla="*/ 2723506 h 5276048"/>
              <a:gd name="connsiteX26" fmla="*/ 782758 w 5366081"/>
              <a:gd name="connsiteY26" fmla="*/ 1823558 h 5276048"/>
              <a:gd name="connsiteX0" fmla="*/ 782758 w 5366081"/>
              <a:gd name="connsiteY0" fmla="*/ 1823558 h 5276048"/>
              <a:gd name="connsiteX1" fmla="*/ 1699077 w 5366081"/>
              <a:gd name="connsiteY1" fmla="*/ 2183678 h 5276048"/>
              <a:gd name="connsiteX2" fmla="*/ 2080795 w 5366081"/>
              <a:gd name="connsiteY2" fmla="*/ 1801960 h 5276048"/>
              <a:gd name="connsiteX3" fmla="*/ 2080796 w 5366081"/>
              <a:gd name="connsiteY3" fmla="*/ 1801961 h 5276048"/>
              <a:gd name="connsiteX4" fmla="*/ 2085465 w 5366081"/>
              <a:gd name="connsiteY4" fmla="*/ 1797292 h 5276048"/>
              <a:gd name="connsiteX5" fmla="*/ 1668054 w 5366081"/>
              <a:gd name="connsiteY5" fmla="*/ 889160 h 5276048"/>
              <a:gd name="connsiteX6" fmla="*/ 2625294 w 5366081"/>
              <a:gd name="connsiteY6" fmla="*/ 1257463 h 5276048"/>
              <a:gd name="connsiteX7" fmla="*/ 2982458 w 5366081"/>
              <a:gd name="connsiteY7" fmla="*/ 0 h 5276048"/>
              <a:gd name="connsiteX8" fmla="*/ 3388729 w 5366081"/>
              <a:gd name="connsiteY8" fmla="*/ 1257463 h 5276048"/>
              <a:gd name="connsiteX9" fmla="*/ 4591506 w 5366081"/>
              <a:gd name="connsiteY9" fmla="*/ 561776 h 5276048"/>
              <a:gd name="connsiteX10" fmla="*/ 3928558 w 5366081"/>
              <a:gd name="connsiteY10" fmla="*/ 1797292 h 5276048"/>
              <a:gd name="connsiteX11" fmla="*/ 5366081 w 5366081"/>
              <a:gd name="connsiteY11" fmla="*/ 2383623 h 5276048"/>
              <a:gd name="connsiteX12" fmla="*/ 3928558 w 5366081"/>
              <a:gd name="connsiteY12" fmla="*/ 2560727 h 5276048"/>
              <a:gd name="connsiteX13" fmla="*/ 4411446 w 5366081"/>
              <a:gd name="connsiteY13" fmla="*/ 3517967 h 5276048"/>
              <a:gd name="connsiteX14" fmla="*/ 3388729 w 5366081"/>
              <a:gd name="connsiteY14" fmla="*/ 3100556 h 5276048"/>
              <a:gd name="connsiteX15" fmla="*/ 3007012 w 5366081"/>
              <a:gd name="connsiteY15" fmla="*/ 3482273 h 5276048"/>
              <a:gd name="connsiteX16" fmla="*/ 3007011 w 5366081"/>
              <a:gd name="connsiteY16" fmla="*/ 3482271 h 5276048"/>
              <a:gd name="connsiteX17" fmla="*/ 3002341 w 5366081"/>
              <a:gd name="connsiteY17" fmla="*/ 3486942 h 5276048"/>
              <a:gd name="connsiteX18" fmla="*/ 3264246 w 5366081"/>
              <a:gd name="connsiteY18" fmla="*/ 4272306 h 5276048"/>
              <a:gd name="connsiteX19" fmla="*/ 2462512 w 5366081"/>
              <a:gd name="connsiteY19" fmla="*/ 4026770 h 5276048"/>
              <a:gd name="connsiteX20" fmla="*/ 2195379 w 5366081"/>
              <a:gd name="connsiteY20" fmla="*/ 5276048 h 5276048"/>
              <a:gd name="connsiteX21" fmla="*/ 1699077 w 5366081"/>
              <a:gd name="connsiteY21" fmla="*/ 4026771 h 5276048"/>
              <a:gd name="connsiteX22" fmla="*/ 864604 w 5366081"/>
              <a:gd name="connsiteY22" fmla="*/ 4485104 h 5276048"/>
              <a:gd name="connsiteX23" fmla="*/ 1159248 w 5366081"/>
              <a:gd name="connsiteY23" fmla="*/ 3486942 h 5276048"/>
              <a:gd name="connsiteX24" fmla="*/ 0 w 5366081"/>
              <a:gd name="connsiteY24" fmla="*/ 3146147 h 5276048"/>
              <a:gd name="connsiteX25" fmla="*/ 1159248 w 5366081"/>
              <a:gd name="connsiteY25" fmla="*/ 2723506 h 5276048"/>
              <a:gd name="connsiteX26" fmla="*/ 782758 w 5366081"/>
              <a:gd name="connsiteY26" fmla="*/ 1823558 h 5276048"/>
              <a:gd name="connsiteX0" fmla="*/ 782758 w 5366081"/>
              <a:gd name="connsiteY0" fmla="*/ 1823558 h 5276048"/>
              <a:gd name="connsiteX1" fmla="*/ 1699077 w 5366081"/>
              <a:gd name="connsiteY1" fmla="*/ 2183678 h 5276048"/>
              <a:gd name="connsiteX2" fmla="*/ 2080795 w 5366081"/>
              <a:gd name="connsiteY2" fmla="*/ 1801960 h 5276048"/>
              <a:gd name="connsiteX3" fmla="*/ 2080796 w 5366081"/>
              <a:gd name="connsiteY3" fmla="*/ 1801961 h 5276048"/>
              <a:gd name="connsiteX4" fmla="*/ 2085465 w 5366081"/>
              <a:gd name="connsiteY4" fmla="*/ 1797292 h 5276048"/>
              <a:gd name="connsiteX5" fmla="*/ 1668054 w 5366081"/>
              <a:gd name="connsiteY5" fmla="*/ 889160 h 5276048"/>
              <a:gd name="connsiteX6" fmla="*/ 2625294 w 5366081"/>
              <a:gd name="connsiteY6" fmla="*/ 1257463 h 5276048"/>
              <a:gd name="connsiteX7" fmla="*/ 2982458 w 5366081"/>
              <a:gd name="connsiteY7" fmla="*/ 0 h 5276048"/>
              <a:gd name="connsiteX8" fmla="*/ 3388729 w 5366081"/>
              <a:gd name="connsiteY8" fmla="*/ 1257463 h 5276048"/>
              <a:gd name="connsiteX9" fmla="*/ 4591506 w 5366081"/>
              <a:gd name="connsiteY9" fmla="*/ 561776 h 5276048"/>
              <a:gd name="connsiteX10" fmla="*/ 3928558 w 5366081"/>
              <a:gd name="connsiteY10" fmla="*/ 1797292 h 5276048"/>
              <a:gd name="connsiteX11" fmla="*/ 5366081 w 5366081"/>
              <a:gd name="connsiteY11" fmla="*/ 2383623 h 5276048"/>
              <a:gd name="connsiteX12" fmla="*/ 3928558 w 5366081"/>
              <a:gd name="connsiteY12" fmla="*/ 2560727 h 5276048"/>
              <a:gd name="connsiteX13" fmla="*/ 4149540 w 5366081"/>
              <a:gd name="connsiteY13" fmla="*/ 3239693 h 5276048"/>
              <a:gd name="connsiteX14" fmla="*/ 3388729 w 5366081"/>
              <a:gd name="connsiteY14" fmla="*/ 3100556 h 5276048"/>
              <a:gd name="connsiteX15" fmla="*/ 3007012 w 5366081"/>
              <a:gd name="connsiteY15" fmla="*/ 3482273 h 5276048"/>
              <a:gd name="connsiteX16" fmla="*/ 3007011 w 5366081"/>
              <a:gd name="connsiteY16" fmla="*/ 3482271 h 5276048"/>
              <a:gd name="connsiteX17" fmla="*/ 3002341 w 5366081"/>
              <a:gd name="connsiteY17" fmla="*/ 3486942 h 5276048"/>
              <a:gd name="connsiteX18" fmla="*/ 3264246 w 5366081"/>
              <a:gd name="connsiteY18" fmla="*/ 4272306 h 5276048"/>
              <a:gd name="connsiteX19" fmla="*/ 2462512 w 5366081"/>
              <a:gd name="connsiteY19" fmla="*/ 4026770 h 5276048"/>
              <a:gd name="connsiteX20" fmla="*/ 2195379 w 5366081"/>
              <a:gd name="connsiteY20" fmla="*/ 5276048 h 5276048"/>
              <a:gd name="connsiteX21" fmla="*/ 1699077 w 5366081"/>
              <a:gd name="connsiteY21" fmla="*/ 4026771 h 5276048"/>
              <a:gd name="connsiteX22" fmla="*/ 864604 w 5366081"/>
              <a:gd name="connsiteY22" fmla="*/ 4485104 h 5276048"/>
              <a:gd name="connsiteX23" fmla="*/ 1159248 w 5366081"/>
              <a:gd name="connsiteY23" fmla="*/ 3486942 h 5276048"/>
              <a:gd name="connsiteX24" fmla="*/ 0 w 5366081"/>
              <a:gd name="connsiteY24" fmla="*/ 3146147 h 5276048"/>
              <a:gd name="connsiteX25" fmla="*/ 1159248 w 5366081"/>
              <a:gd name="connsiteY25" fmla="*/ 2723506 h 5276048"/>
              <a:gd name="connsiteX26" fmla="*/ 782758 w 5366081"/>
              <a:gd name="connsiteY26" fmla="*/ 1823558 h 5276048"/>
              <a:gd name="connsiteX0" fmla="*/ 782758 w 5366081"/>
              <a:gd name="connsiteY0" fmla="*/ 1823558 h 5276048"/>
              <a:gd name="connsiteX1" fmla="*/ 1699077 w 5366081"/>
              <a:gd name="connsiteY1" fmla="*/ 2183678 h 5276048"/>
              <a:gd name="connsiteX2" fmla="*/ 2080795 w 5366081"/>
              <a:gd name="connsiteY2" fmla="*/ 1801960 h 5276048"/>
              <a:gd name="connsiteX3" fmla="*/ 2080796 w 5366081"/>
              <a:gd name="connsiteY3" fmla="*/ 1801961 h 5276048"/>
              <a:gd name="connsiteX4" fmla="*/ 2085465 w 5366081"/>
              <a:gd name="connsiteY4" fmla="*/ 1797292 h 5276048"/>
              <a:gd name="connsiteX5" fmla="*/ 1929960 w 5366081"/>
              <a:gd name="connsiteY5" fmla="*/ 1200172 h 5276048"/>
              <a:gd name="connsiteX6" fmla="*/ 2625294 w 5366081"/>
              <a:gd name="connsiteY6" fmla="*/ 1257463 h 5276048"/>
              <a:gd name="connsiteX7" fmla="*/ 2982458 w 5366081"/>
              <a:gd name="connsiteY7" fmla="*/ 0 h 5276048"/>
              <a:gd name="connsiteX8" fmla="*/ 3388729 w 5366081"/>
              <a:gd name="connsiteY8" fmla="*/ 1257463 h 5276048"/>
              <a:gd name="connsiteX9" fmla="*/ 4591506 w 5366081"/>
              <a:gd name="connsiteY9" fmla="*/ 561776 h 5276048"/>
              <a:gd name="connsiteX10" fmla="*/ 3928558 w 5366081"/>
              <a:gd name="connsiteY10" fmla="*/ 1797292 h 5276048"/>
              <a:gd name="connsiteX11" fmla="*/ 5366081 w 5366081"/>
              <a:gd name="connsiteY11" fmla="*/ 2383623 h 5276048"/>
              <a:gd name="connsiteX12" fmla="*/ 3928558 w 5366081"/>
              <a:gd name="connsiteY12" fmla="*/ 2560727 h 5276048"/>
              <a:gd name="connsiteX13" fmla="*/ 4149540 w 5366081"/>
              <a:gd name="connsiteY13" fmla="*/ 3239693 h 5276048"/>
              <a:gd name="connsiteX14" fmla="*/ 3388729 w 5366081"/>
              <a:gd name="connsiteY14" fmla="*/ 3100556 h 5276048"/>
              <a:gd name="connsiteX15" fmla="*/ 3007012 w 5366081"/>
              <a:gd name="connsiteY15" fmla="*/ 3482273 h 5276048"/>
              <a:gd name="connsiteX16" fmla="*/ 3007011 w 5366081"/>
              <a:gd name="connsiteY16" fmla="*/ 3482271 h 5276048"/>
              <a:gd name="connsiteX17" fmla="*/ 3002341 w 5366081"/>
              <a:gd name="connsiteY17" fmla="*/ 3486942 h 5276048"/>
              <a:gd name="connsiteX18" fmla="*/ 3264246 w 5366081"/>
              <a:gd name="connsiteY18" fmla="*/ 4272306 h 5276048"/>
              <a:gd name="connsiteX19" fmla="*/ 2462512 w 5366081"/>
              <a:gd name="connsiteY19" fmla="*/ 4026770 h 5276048"/>
              <a:gd name="connsiteX20" fmla="*/ 2195379 w 5366081"/>
              <a:gd name="connsiteY20" fmla="*/ 5276048 h 5276048"/>
              <a:gd name="connsiteX21" fmla="*/ 1699077 w 5366081"/>
              <a:gd name="connsiteY21" fmla="*/ 4026771 h 5276048"/>
              <a:gd name="connsiteX22" fmla="*/ 864604 w 5366081"/>
              <a:gd name="connsiteY22" fmla="*/ 4485104 h 5276048"/>
              <a:gd name="connsiteX23" fmla="*/ 1159248 w 5366081"/>
              <a:gd name="connsiteY23" fmla="*/ 3486942 h 5276048"/>
              <a:gd name="connsiteX24" fmla="*/ 0 w 5366081"/>
              <a:gd name="connsiteY24" fmla="*/ 3146147 h 5276048"/>
              <a:gd name="connsiteX25" fmla="*/ 1159248 w 5366081"/>
              <a:gd name="connsiteY25" fmla="*/ 2723506 h 5276048"/>
              <a:gd name="connsiteX26" fmla="*/ 782758 w 5366081"/>
              <a:gd name="connsiteY26" fmla="*/ 1823558 h 5276048"/>
              <a:gd name="connsiteX0" fmla="*/ 979186 w 5366081"/>
              <a:gd name="connsiteY0" fmla="*/ 2134570 h 5276048"/>
              <a:gd name="connsiteX1" fmla="*/ 1699077 w 5366081"/>
              <a:gd name="connsiteY1" fmla="*/ 2183678 h 5276048"/>
              <a:gd name="connsiteX2" fmla="*/ 2080795 w 5366081"/>
              <a:gd name="connsiteY2" fmla="*/ 1801960 h 5276048"/>
              <a:gd name="connsiteX3" fmla="*/ 2080796 w 5366081"/>
              <a:gd name="connsiteY3" fmla="*/ 1801961 h 5276048"/>
              <a:gd name="connsiteX4" fmla="*/ 2085465 w 5366081"/>
              <a:gd name="connsiteY4" fmla="*/ 1797292 h 5276048"/>
              <a:gd name="connsiteX5" fmla="*/ 1929960 w 5366081"/>
              <a:gd name="connsiteY5" fmla="*/ 1200172 h 5276048"/>
              <a:gd name="connsiteX6" fmla="*/ 2625294 w 5366081"/>
              <a:gd name="connsiteY6" fmla="*/ 1257463 h 5276048"/>
              <a:gd name="connsiteX7" fmla="*/ 2982458 w 5366081"/>
              <a:gd name="connsiteY7" fmla="*/ 0 h 5276048"/>
              <a:gd name="connsiteX8" fmla="*/ 3388729 w 5366081"/>
              <a:gd name="connsiteY8" fmla="*/ 1257463 h 5276048"/>
              <a:gd name="connsiteX9" fmla="*/ 4591506 w 5366081"/>
              <a:gd name="connsiteY9" fmla="*/ 561776 h 5276048"/>
              <a:gd name="connsiteX10" fmla="*/ 3928558 w 5366081"/>
              <a:gd name="connsiteY10" fmla="*/ 1797292 h 5276048"/>
              <a:gd name="connsiteX11" fmla="*/ 5366081 w 5366081"/>
              <a:gd name="connsiteY11" fmla="*/ 2383623 h 5276048"/>
              <a:gd name="connsiteX12" fmla="*/ 3928558 w 5366081"/>
              <a:gd name="connsiteY12" fmla="*/ 2560727 h 5276048"/>
              <a:gd name="connsiteX13" fmla="*/ 4149540 w 5366081"/>
              <a:gd name="connsiteY13" fmla="*/ 3239693 h 5276048"/>
              <a:gd name="connsiteX14" fmla="*/ 3388729 w 5366081"/>
              <a:gd name="connsiteY14" fmla="*/ 3100556 h 5276048"/>
              <a:gd name="connsiteX15" fmla="*/ 3007012 w 5366081"/>
              <a:gd name="connsiteY15" fmla="*/ 3482273 h 5276048"/>
              <a:gd name="connsiteX16" fmla="*/ 3007011 w 5366081"/>
              <a:gd name="connsiteY16" fmla="*/ 3482271 h 5276048"/>
              <a:gd name="connsiteX17" fmla="*/ 3002341 w 5366081"/>
              <a:gd name="connsiteY17" fmla="*/ 3486942 h 5276048"/>
              <a:gd name="connsiteX18" fmla="*/ 3264246 w 5366081"/>
              <a:gd name="connsiteY18" fmla="*/ 4272306 h 5276048"/>
              <a:gd name="connsiteX19" fmla="*/ 2462512 w 5366081"/>
              <a:gd name="connsiteY19" fmla="*/ 4026770 h 5276048"/>
              <a:gd name="connsiteX20" fmla="*/ 2195379 w 5366081"/>
              <a:gd name="connsiteY20" fmla="*/ 5276048 h 5276048"/>
              <a:gd name="connsiteX21" fmla="*/ 1699077 w 5366081"/>
              <a:gd name="connsiteY21" fmla="*/ 4026771 h 5276048"/>
              <a:gd name="connsiteX22" fmla="*/ 864604 w 5366081"/>
              <a:gd name="connsiteY22" fmla="*/ 4485104 h 5276048"/>
              <a:gd name="connsiteX23" fmla="*/ 1159248 w 5366081"/>
              <a:gd name="connsiteY23" fmla="*/ 3486942 h 5276048"/>
              <a:gd name="connsiteX24" fmla="*/ 0 w 5366081"/>
              <a:gd name="connsiteY24" fmla="*/ 3146147 h 5276048"/>
              <a:gd name="connsiteX25" fmla="*/ 1159248 w 5366081"/>
              <a:gd name="connsiteY25" fmla="*/ 2723506 h 5276048"/>
              <a:gd name="connsiteX26" fmla="*/ 979186 w 5366081"/>
              <a:gd name="connsiteY26" fmla="*/ 2134570 h 5276048"/>
              <a:gd name="connsiteX0" fmla="*/ 979186 w 5366081"/>
              <a:gd name="connsiteY0" fmla="*/ 2134570 h 5276048"/>
              <a:gd name="connsiteX1" fmla="*/ 1699077 w 5366081"/>
              <a:gd name="connsiteY1" fmla="*/ 2183678 h 5276048"/>
              <a:gd name="connsiteX2" fmla="*/ 2080795 w 5366081"/>
              <a:gd name="connsiteY2" fmla="*/ 1801960 h 5276048"/>
              <a:gd name="connsiteX3" fmla="*/ 2080796 w 5366081"/>
              <a:gd name="connsiteY3" fmla="*/ 1801961 h 5276048"/>
              <a:gd name="connsiteX4" fmla="*/ 2085465 w 5366081"/>
              <a:gd name="connsiteY4" fmla="*/ 1797292 h 5276048"/>
              <a:gd name="connsiteX5" fmla="*/ 1929960 w 5366081"/>
              <a:gd name="connsiteY5" fmla="*/ 1200172 h 5276048"/>
              <a:gd name="connsiteX6" fmla="*/ 2625294 w 5366081"/>
              <a:gd name="connsiteY6" fmla="*/ 1257463 h 5276048"/>
              <a:gd name="connsiteX7" fmla="*/ 2982458 w 5366081"/>
              <a:gd name="connsiteY7" fmla="*/ 0 h 5276048"/>
              <a:gd name="connsiteX8" fmla="*/ 3388729 w 5366081"/>
              <a:gd name="connsiteY8" fmla="*/ 1257463 h 5276048"/>
              <a:gd name="connsiteX9" fmla="*/ 4591506 w 5366081"/>
              <a:gd name="connsiteY9" fmla="*/ 561776 h 5276048"/>
              <a:gd name="connsiteX10" fmla="*/ 3928558 w 5366081"/>
              <a:gd name="connsiteY10" fmla="*/ 1797292 h 5276048"/>
              <a:gd name="connsiteX11" fmla="*/ 5366081 w 5366081"/>
              <a:gd name="connsiteY11" fmla="*/ 2383623 h 5276048"/>
              <a:gd name="connsiteX12" fmla="*/ 3928558 w 5366081"/>
              <a:gd name="connsiteY12" fmla="*/ 2560727 h 5276048"/>
              <a:gd name="connsiteX13" fmla="*/ 4149540 w 5366081"/>
              <a:gd name="connsiteY13" fmla="*/ 3239693 h 5276048"/>
              <a:gd name="connsiteX14" fmla="*/ 3388729 w 5366081"/>
              <a:gd name="connsiteY14" fmla="*/ 3100556 h 5276048"/>
              <a:gd name="connsiteX15" fmla="*/ 3007012 w 5366081"/>
              <a:gd name="connsiteY15" fmla="*/ 3482273 h 5276048"/>
              <a:gd name="connsiteX16" fmla="*/ 3007011 w 5366081"/>
              <a:gd name="connsiteY16" fmla="*/ 3482271 h 5276048"/>
              <a:gd name="connsiteX17" fmla="*/ 3002341 w 5366081"/>
              <a:gd name="connsiteY17" fmla="*/ 3486942 h 5276048"/>
              <a:gd name="connsiteX18" fmla="*/ 3264246 w 5366081"/>
              <a:gd name="connsiteY18" fmla="*/ 4272306 h 5276048"/>
              <a:gd name="connsiteX19" fmla="*/ 2462512 w 5366081"/>
              <a:gd name="connsiteY19" fmla="*/ 4026770 h 5276048"/>
              <a:gd name="connsiteX20" fmla="*/ 2195379 w 5366081"/>
              <a:gd name="connsiteY20" fmla="*/ 5276048 h 5276048"/>
              <a:gd name="connsiteX21" fmla="*/ 1699077 w 5366081"/>
              <a:gd name="connsiteY21" fmla="*/ 4026771 h 5276048"/>
              <a:gd name="connsiteX22" fmla="*/ 864604 w 5366081"/>
              <a:gd name="connsiteY22" fmla="*/ 4485104 h 5276048"/>
              <a:gd name="connsiteX23" fmla="*/ 1159248 w 5366081"/>
              <a:gd name="connsiteY23" fmla="*/ 3486942 h 5276048"/>
              <a:gd name="connsiteX24" fmla="*/ 0 w 5366081"/>
              <a:gd name="connsiteY24" fmla="*/ 3146147 h 5276048"/>
              <a:gd name="connsiteX25" fmla="*/ 1159248 w 5366081"/>
              <a:gd name="connsiteY25" fmla="*/ 2723506 h 5276048"/>
              <a:gd name="connsiteX26" fmla="*/ 979186 w 5366081"/>
              <a:gd name="connsiteY26" fmla="*/ 2134570 h 5276048"/>
              <a:gd name="connsiteX0" fmla="*/ 430822 w 4817717"/>
              <a:gd name="connsiteY0" fmla="*/ 2134570 h 5276048"/>
              <a:gd name="connsiteX1" fmla="*/ 1150713 w 4817717"/>
              <a:gd name="connsiteY1" fmla="*/ 2183678 h 5276048"/>
              <a:gd name="connsiteX2" fmla="*/ 1532431 w 4817717"/>
              <a:gd name="connsiteY2" fmla="*/ 1801960 h 5276048"/>
              <a:gd name="connsiteX3" fmla="*/ 1532432 w 4817717"/>
              <a:gd name="connsiteY3" fmla="*/ 1801961 h 5276048"/>
              <a:gd name="connsiteX4" fmla="*/ 1537101 w 4817717"/>
              <a:gd name="connsiteY4" fmla="*/ 1797292 h 5276048"/>
              <a:gd name="connsiteX5" fmla="*/ 1381596 w 4817717"/>
              <a:gd name="connsiteY5" fmla="*/ 1200172 h 5276048"/>
              <a:gd name="connsiteX6" fmla="*/ 2076930 w 4817717"/>
              <a:gd name="connsiteY6" fmla="*/ 1257463 h 5276048"/>
              <a:gd name="connsiteX7" fmla="*/ 2434094 w 4817717"/>
              <a:gd name="connsiteY7" fmla="*/ 0 h 5276048"/>
              <a:gd name="connsiteX8" fmla="*/ 2840365 w 4817717"/>
              <a:gd name="connsiteY8" fmla="*/ 1257463 h 5276048"/>
              <a:gd name="connsiteX9" fmla="*/ 4043142 w 4817717"/>
              <a:gd name="connsiteY9" fmla="*/ 561776 h 5276048"/>
              <a:gd name="connsiteX10" fmla="*/ 3380194 w 4817717"/>
              <a:gd name="connsiteY10" fmla="*/ 1797292 h 5276048"/>
              <a:gd name="connsiteX11" fmla="*/ 4817717 w 4817717"/>
              <a:gd name="connsiteY11" fmla="*/ 2383623 h 5276048"/>
              <a:gd name="connsiteX12" fmla="*/ 3380194 w 4817717"/>
              <a:gd name="connsiteY12" fmla="*/ 2560727 h 5276048"/>
              <a:gd name="connsiteX13" fmla="*/ 3601176 w 4817717"/>
              <a:gd name="connsiteY13" fmla="*/ 3239693 h 5276048"/>
              <a:gd name="connsiteX14" fmla="*/ 2840365 w 4817717"/>
              <a:gd name="connsiteY14" fmla="*/ 3100556 h 5276048"/>
              <a:gd name="connsiteX15" fmla="*/ 2458648 w 4817717"/>
              <a:gd name="connsiteY15" fmla="*/ 3482273 h 5276048"/>
              <a:gd name="connsiteX16" fmla="*/ 2458647 w 4817717"/>
              <a:gd name="connsiteY16" fmla="*/ 3482271 h 5276048"/>
              <a:gd name="connsiteX17" fmla="*/ 2453977 w 4817717"/>
              <a:gd name="connsiteY17" fmla="*/ 3486942 h 5276048"/>
              <a:gd name="connsiteX18" fmla="*/ 2715882 w 4817717"/>
              <a:gd name="connsiteY18" fmla="*/ 4272306 h 5276048"/>
              <a:gd name="connsiteX19" fmla="*/ 1914148 w 4817717"/>
              <a:gd name="connsiteY19" fmla="*/ 4026770 h 5276048"/>
              <a:gd name="connsiteX20" fmla="*/ 1647015 w 4817717"/>
              <a:gd name="connsiteY20" fmla="*/ 5276048 h 5276048"/>
              <a:gd name="connsiteX21" fmla="*/ 1150713 w 4817717"/>
              <a:gd name="connsiteY21" fmla="*/ 4026771 h 5276048"/>
              <a:gd name="connsiteX22" fmla="*/ 316240 w 4817717"/>
              <a:gd name="connsiteY22" fmla="*/ 4485104 h 5276048"/>
              <a:gd name="connsiteX23" fmla="*/ 610884 w 4817717"/>
              <a:gd name="connsiteY23" fmla="*/ 3486942 h 5276048"/>
              <a:gd name="connsiteX24" fmla="*/ 0 w 4817717"/>
              <a:gd name="connsiteY24" fmla="*/ 3236176 h 5276048"/>
              <a:gd name="connsiteX25" fmla="*/ 610884 w 4817717"/>
              <a:gd name="connsiteY25" fmla="*/ 2723506 h 5276048"/>
              <a:gd name="connsiteX26" fmla="*/ 430822 w 4817717"/>
              <a:gd name="connsiteY26" fmla="*/ 2134570 h 5276048"/>
              <a:gd name="connsiteX0" fmla="*/ 430822 w 4817717"/>
              <a:gd name="connsiteY0" fmla="*/ 2134570 h 4686759"/>
              <a:gd name="connsiteX1" fmla="*/ 1150713 w 4817717"/>
              <a:gd name="connsiteY1" fmla="*/ 2183678 h 4686759"/>
              <a:gd name="connsiteX2" fmla="*/ 1532431 w 4817717"/>
              <a:gd name="connsiteY2" fmla="*/ 1801960 h 4686759"/>
              <a:gd name="connsiteX3" fmla="*/ 1532432 w 4817717"/>
              <a:gd name="connsiteY3" fmla="*/ 1801961 h 4686759"/>
              <a:gd name="connsiteX4" fmla="*/ 1537101 w 4817717"/>
              <a:gd name="connsiteY4" fmla="*/ 1797292 h 4686759"/>
              <a:gd name="connsiteX5" fmla="*/ 1381596 w 4817717"/>
              <a:gd name="connsiteY5" fmla="*/ 1200172 h 4686759"/>
              <a:gd name="connsiteX6" fmla="*/ 2076930 w 4817717"/>
              <a:gd name="connsiteY6" fmla="*/ 1257463 h 4686759"/>
              <a:gd name="connsiteX7" fmla="*/ 2434094 w 4817717"/>
              <a:gd name="connsiteY7" fmla="*/ 0 h 4686759"/>
              <a:gd name="connsiteX8" fmla="*/ 2840365 w 4817717"/>
              <a:gd name="connsiteY8" fmla="*/ 1257463 h 4686759"/>
              <a:gd name="connsiteX9" fmla="*/ 4043142 w 4817717"/>
              <a:gd name="connsiteY9" fmla="*/ 561776 h 4686759"/>
              <a:gd name="connsiteX10" fmla="*/ 3380194 w 4817717"/>
              <a:gd name="connsiteY10" fmla="*/ 1797292 h 4686759"/>
              <a:gd name="connsiteX11" fmla="*/ 4817717 w 4817717"/>
              <a:gd name="connsiteY11" fmla="*/ 2383623 h 4686759"/>
              <a:gd name="connsiteX12" fmla="*/ 3380194 w 4817717"/>
              <a:gd name="connsiteY12" fmla="*/ 2560727 h 4686759"/>
              <a:gd name="connsiteX13" fmla="*/ 3601176 w 4817717"/>
              <a:gd name="connsiteY13" fmla="*/ 3239693 h 4686759"/>
              <a:gd name="connsiteX14" fmla="*/ 2840365 w 4817717"/>
              <a:gd name="connsiteY14" fmla="*/ 3100556 h 4686759"/>
              <a:gd name="connsiteX15" fmla="*/ 2458648 w 4817717"/>
              <a:gd name="connsiteY15" fmla="*/ 3482273 h 4686759"/>
              <a:gd name="connsiteX16" fmla="*/ 2458647 w 4817717"/>
              <a:gd name="connsiteY16" fmla="*/ 3482271 h 4686759"/>
              <a:gd name="connsiteX17" fmla="*/ 2453977 w 4817717"/>
              <a:gd name="connsiteY17" fmla="*/ 3486942 h 4686759"/>
              <a:gd name="connsiteX18" fmla="*/ 2715882 w 4817717"/>
              <a:gd name="connsiteY18" fmla="*/ 4272306 h 4686759"/>
              <a:gd name="connsiteX19" fmla="*/ 1914148 w 4817717"/>
              <a:gd name="connsiteY19" fmla="*/ 4026770 h 4686759"/>
              <a:gd name="connsiteX20" fmla="*/ 1532431 w 4817717"/>
              <a:gd name="connsiteY20" fmla="*/ 4686759 h 4686759"/>
              <a:gd name="connsiteX21" fmla="*/ 1150713 w 4817717"/>
              <a:gd name="connsiteY21" fmla="*/ 4026771 h 4686759"/>
              <a:gd name="connsiteX22" fmla="*/ 316240 w 4817717"/>
              <a:gd name="connsiteY22" fmla="*/ 4485104 h 4686759"/>
              <a:gd name="connsiteX23" fmla="*/ 610884 w 4817717"/>
              <a:gd name="connsiteY23" fmla="*/ 3486942 h 4686759"/>
              <a:gd name="connsiteX24" fmla="*/ 0 w 4817717"/>
              <a:gd name="connsiteY24" fmla="*/ 3236176 h 4686759"/>
              <a:gd name="connsiteX25" fmla="*/ 610884 w 4817717"/>
              <a:gd name="connsiteY25" fmla="*/ 2723506 h 4686759"/>
              <a:gd name="connsiteX26" fmla="*/ 430822 w 4817717"/>
              <a:gd name="connsiteY26" fmla="*/ 2134570 h 4686759"/>
              <a:gd name="connsiteX0" fmla="*/ 430822 w 4146585"/>
              <a:gd name="connsiteY0" fmla="*/ 2134570 h 4686759"/>
              <a:gd name="connsiteX1" fmla="*/ 1150713 w 4146585"/>
              <a:gd name="connsiteY1" fmla="*/ 2183678 h 4686759"/>
              <a:gd name="connsiteX2" fmla="*/ 1532431 w 4146585"/>
              <a:gd name="connsiteY2" fmla="*/ 1801960 h 4686759"/>
              <a:gd name="connsiteX3" fmla="*/ 1532432 w 4146585"/>
              <a:gd name="connsiteY3" fmla="*/ 1801961 h 4686759"/>
              <a:gd name="connsiteX4" fmla="*/ 1537101 w 4146585"/>
              <a:gd name="connsiteY4" fmla="*/ 1797292 h 4686759"/>
              <a:gd name="connsiteX5" fmla="*/ 1381596 w 4146585"/>
              <a:gd name="connsiteY5" fmla="*/ 1200172 h 4686759"/>
              <a:gd name="connsiteX6" fmla="*/ 2076930 w 4146585"/>
              <a:gd name="connsiteY6" fmla="*/ 1257463 h 4686759"/>
              <a:gd name="connsiteX7" fmla="*/ 2434094 w 4146585"/>
              <a:gd name="connsiteY7" fmla="*/ 0 h 4686759"/>
              <a:gd name="connsiteX8" fmla="*/ 2840365 w 4146585"/>
              <a:gd name="connsiteY8" fmla="*/ 1257463 h 4686759"/>
              <a:gd name="connsiteX9" fmla="*/ 4043142 w 4146585"/>
              <a:gd name="connsiteY9" fmla="*/ 561776 h 4686759"/>
              <a:gd name="connsiteX10" fmla="*/ 3380194 w 4146585"/>
              <a:gd name="connsiteY10" fmla="*/ 1797292 h 4686759"/>
              <a:gd name="connsiteX11" fmla="*/ 4146585 w 4146585"/>
              <a:gd name="connsiteY11" fmla="*/ 2056241 h 4686759"/>
              <a:gd name="connsiteX12" fmla="*/ 3380194 w 4146585"/>
              <a:gd name="connsiteY12" fmla="*/ 2560727 h 4686759"/>
              <a:gd name="connsiteX13" fmla="*/ 3601176 w 4146585"/>
              <a:gd name="connsiteY13" fmla="*/ 3239693 h 4686759"/>
              <a:gd name="connsiteX14" fmla="*/ 2840365 w 4146585"/>
              <a:gd name="connsiteY14" fmla="*/ 3100556 h 4686759"/>
              <a:gd name="connsiteX15" fmla="*/ 2458648 w 4146585"/>
              <a:gd name="connsiteY15" fmla="*/ 3482273 h 4686759"/>
              <a:gd name="connsiteX16" fmla="*/ 2458647 w 4146585"/>
              <a:gd name="connsiteY16" fmla="*/ 3482271 h 4686759"/>
              <a:gd name="connsiteX17" fmla="*/ 2453977 w 4146585"/>
              <a:gd name="connsiteY17" fmla="*/ 3486942 h 4686759"/>
              <a:gd name="connsiteX18" fmla="*/ 2715882 w 4146585"/>
              <a:gd name="connsiteY18" fmla="*/ 4272306 h 4686759"/>
              <a:gd name="connsiteX19" fmla="*/ 1914148 w 4146585"/>
              <a:gd name="connsiteY19" fmla="*/ 4026770 h 4686759"/>
              <a:gd name="connsiteX20" fmla="*/ 1532431 w 4146585"/>
              <a:gd name="connsiteY20" fmla="*/ 4686759 h 4686759"/>
              <a:gd name="connsiteX21" fmla="*/ 1150713 w 4146585"/>
              <a:gd name="connsiteY21" fmla="*/ 4026771 h 4686759"/>
              <a:gd name="connsiteX22" fmla="*/ 316240 w 4146585"/>
              <a:gd name="connsiteY22" fmla="*/ 4485104 h 4686759"/>
              <a:gd name="connsiteX23" fmla="*/ 610884 w 4146585"/>
              <a:gd name="connsiteY23" fmla="*/ 3486942 h 4686759"/>
              <a:gd name="connsiteX24" fmla="*/ 0 w 4146585"/>
              <a:gd name="connsiteY24" fmla="*/ 3236176 h 4686759"/>
              <a:gd name="connsiteX25" fmla="*/ 610884 w 4146585"/>
              <a:gd name="connsiteY25" fmla="*/ 2723506 h 4686759"/>
              <a:gd name="connsiteX26" fmla="*/ 430822 w 4146585"/>
              <a:gd name="connsiteY26" fmla="*/ 2134570 h 4686759"/>
              <a:gd name="connsiteX0" fmla="*/ 430822 w 4146585"/>
              <a:gd name="connsiteY0" fmla="*/ 2134570 h 4686759"/>
              <a:gd name="connsiteX1" fmla="*/ 1150713 w 4146585"/>
              <a:gd name="connsiteY1" fmla="*/ 2183678 h 4686759"/>
              <a:gd name="connsiteX2" fmla="*/ 1532431 w 4146585"/>
              <a:gd name="connsiteY2" fmla="*/ 1801960 h 4686759"/>
              <a:gd name="connsiteX3" fmla="*/ 1532432 w 4146585"/>
              <a:gd name="connsiteY3" fmla="*/ 1801961 h 4686759"/>
              <a:gd name="connsiteX4" fmla="*/ 1537101 w 4146585"/>
              <a:gd name="connsiteY4" fmla="*/ 1797292 h 4686759"/>
              <a:gd name="connsiteX5" fmla="*/ 1381596 w 4146585"/>
              <a:gd name="connsiteY5" fmla="*/ 1200172 h 4686759"/>
              <a:gd name="connsiteX6" fmla="*/ 2076930 w 4146585"/>
              <a:gd name="connsiteY6" fmla="*/ 1257463 h 4686759"/>
              <a:gd name="connsiteX7" fmla="*/ 2434094 w 4146585"/>
              <a:gd name="connsiteY7" fmla="*/ 0 h 4686759"/>
              <a:gd name="connsiteX8" fmla="*/ 2840365 w 4146585"/>
              <a:gd name="connsiteY8" fmla="*/ 1257463 h 4686759"/>
              <a:gd name="connsiteX9" fmla="*/ 3543885 w 4146585"/>
              <a:gd name="connsiteY9" fmla="*/ 1077402 h 4686759"/>
              <a:gd name="connsiteX10" fmla="*/ 3380194 w 4146585"/>
              <a:gd name="connsiteY10" fmla="*/ 1797292 h 4686759"/>
              <a:gd name="connsiteX11" fmla="*/ 4146585 w 4146585"/>
              <a:gd name="connsiteY11" fmla="*/ 2056241 h 4686759"/>
              <a:gd name="connsiteX12" fmla="*/ 3380194 w 4146585"/>
              <a:gd name="connsiteY12" fmla="*/ 2560727 h 4686759"/>
              <a:gd name="connsiteX13" fmla="*/ 3601176 w 4146585"/>
              <a:gd name="connsiteY13" fmla="*/ 3239693 h 4686759"/>
              <a:gd name="connsiteX14" fmla="*/ 2840365 w 4146585"/>
              <a:gd name="connsiteY14" fmla="*/ 3100556 h 4686759"/>
              <a:gd name="connsiteX15" fmla="*/ 2458648 w 4146585"/>
              <a:gd name="connsiteY15" fmla="*/ 3482273 h 4686759"/>
              <a:gd name="connsiteX16" fmla="*/ 2458647 w 4146585"/>
              <a:gd name="connsiteY16" fmla="*/ 3482271 h 4686759"/>
              <a:gd name="connsiteX17" fmla="*/ 2453977 w 4146585"/>
              <a:gd name="connsiteY17" fmla="*/ 3486942 h 4686759"/>
              <a:gd name="connsiteX18" fmla="*/ 2715882 w 4146585"/>
              <a:gd name="connsiteY18" fmla="*/ 4272306 h 4686759"/>
              <a:gd name="connsiteX19" fmla="*/ 1914148 w 4146585"/>
              <a:gd name="connsiteY19" fmla="*/ 4026770 h 4686759"/>
              <a:gd name="connsiteX20" fmla="*/ 1532431 w 4146585"/>
              <a:gd name="connsiteY20" fmla="*/ 4686759 h 4686759"/>
              <a:gd name="connsiteX21" fmla="*/ 1150713 w 4146585"/>
              <a:gd name="connsiteY21" fmla="*/ 4026771 h 4686759"/>
              <a:gd name="connsiteX22" fmla="*/ 316240 w 4146585"/>
              <a:gd name="connsiteY22" fmla="*/ 4485104 h 4686759"/>
              <a:gd name="connsiteX23" fmla="*/ 610884 w 4146585"/>
              <a:gd name="connsiteY23" fmla="*/ 3486942 h 4686759"/>
              <a:gd name="connsiteX24" fmla="*/ 0 w 4146585"/>
              <a:gd name="connsiteY24" fmla="*/ 3236176 h 4686759"/>
              <a:gd name="connsiteX25" fmla="*/ 610884 w 4146585"/>
              <a:gd name="connsiteY25" fmla="*/ 2723506 h 4686759"/>
              <a:gd name="connsiteX26" fmla="*/ 430822 w 4146585"/>
              <a:gd name="connsiteY26" fmla="*/ 2134570 h 4686759"/>
              <a:gd name="connsiteX0" fmla="*/ 430822 w 4146585"/>
              <a:gd name="connsiteY0" fmla="*/ 1602576 h 4154765"/>
              <a:gd name="connsiteX1" fmla="*/ 1150713 w 4146585"/>
              <a:gd name="connsiteY1" fmla="*/ 1651684 h 4154765"/>
              <a:gd name="connsiteX2" fmla="*/ 1532431 w 4146585"/>
              <a:gd name="connsiteY2" fmla="*/ 1269966 h 4154765"/>
              <a:gd name="connsiteX3" fmla="*/ 1532432 w 4146585"/>
              <a:gd name="connsiteY3" fmla="*/ 1269967 h 4154765"/>
              <a:gd name="connsiteX4" fmla="*/ 1537101 w 4146585"/>
              <a:gd name="connsiteY4" fmla="*/ 1265298 h 4154765"/>
              <a:gd name="connsiteX5" fmla="*/ 1381596 w 4146585"/>
              <a:gd name="connsiteY5" fmla="*/ 668178 h 4154765"/>
              <a:gd name="connsiteX6" fmla="*/ 2076930 w 4146585"/>
              <a:gd name="connsiteY6" fmla="*/ 725469 h 4154765"/>
              <a:gd name="connsiteX7" fmla="*/ 2491386 w 4146585"/>
              <a:gd name="connsiteY7" fmla="*/ 0 h 4154765"/>
              <a:gd name="connsiteX8" fmla="*/ 2840365 w 4146585"/>
              <a:gd name="connsiteY8" fmla="*/ 725469 h 4154765"/>
              <a:gd name="connsiteX9" fmla="*/ 3543885 w 4146585"/>
              <a:gd name="connsiteY9" fmla="*/ 545408 h 4154765"/>
              <a:gd name="connsiteX10" fmla="*/ 3380194 w 4146585"/>
              <a:gd name="connsiteY10" fmla="*/ 1265298 h 4154765"/>
              <a:gd name="connsiteX11" fmla="*/ 4146585 w 4146585"/>
              <a:gd name="connsiteY11" fmla="*/ 1524247 h 4154765"/>
              <a:gd name="connsiteX12" fmla="*/ 3380194 w 4146585"/>
              <a:gd name="connsiteY12" fmla="*/ 2028733 h 4154765"/>
              <a:gd name="connsiteX13" fmla="*/ 3601176 w 4146585"/>
              <a:gd name="connsiteY13" fmla="*/ 2707699 h 4154765"/>
              <a:gd name="connsiteX14" fmla="*/ 2840365 w 4146585"/>
              <a:gd name="connsiteY14" fmla="*/ 2568562 h 4154765"/>
              <a:gd name="connsiteX15" fmla="*/ 2458648 w 4146585"/>
              <a:gd name="connsiteY15" fmla="*/ 2950279 h 4154765"/>
              <a:gd name="connsiteX16" fmla="*/ 2458647 w 4146585"/>
              <a:gd name="connsiteY16" fmla="*/ 2950277 h 4154765"/>
              <a:gd name="connsiteX17" fmla="*/ 2453977 w 4146585"/>
              <a:gd name="connsiteY17" fmla="*/ 2954948 h 4154765"/>
              <a:gd name="connsiteX18" fmla="*/ 2715882 w 4146585"/>
              <a:gd name="connsiteY18" fmla="*/ 3740312 h 4154765"/>
              <a:gd name="connsiteX19" fmla="*/ 1914148 w 4146585"/>
              <a:gd name="connsiteY19" fmla="*/ 3494776 h 4154765"/>
              <a:gd name="connsiteX20" fmla="*/ 1532431 w 4146585"/>
              <a:gd name="connsiteY20" fmla="*/ 4154765 h 4154765"/>
              <a:gd name="connsiteX21" fmla="*/ 1150713 w 4146585"/>
              <a:gd name="connsiteY21" fmla="*/ 3494777 h 4154765"/>
              <a:gd name="connsiteX22" fmla="*/ 316240 w 4146585"/>
              <a:gd name="connsiteY22" fmla="*/ 3953110 h 4154765"/>
              <a:gd name="connsiteX23" fmla="*/ 610884 w 4146585"/>
              <a:gd name="connsiteY23" fmla="*/ 2954948 h 4154765"/>
              <a:gd name="connsiteX24" fmla="*/ 0 w 4146585"/>
              <a:gd name="connsiteY24" fmla="*/ 2704182 h 4154765"/>
              <a:gd name="connsiteX25" fmla="*/ 610884 w 4146585"/>
              <a:gd name="connsiteY25" fmla="*/ 2191512 h 4154765"/>
              <a:gd name="connsiteX26" fmla="*/ 430822 w 4146585"/>
              <a:gd name="connsiteY26" fmla="*/ 1602576 h 41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46585" h="4154765">
                <a:moveTo>
                  <a:pt x="430822" y="1602576"/>
                </a:moveTo>
                <a:lnTo>
                  <a:pt x="1150713" y="1651684"/>
                </a:lnTo>
                <a:lnTo>
                  <a:pt x="1532431" y="1269966"/>
                </a:lnTo>
                <a:lnTo>
                  <a:pt x="1532432" y="1269967"/>
                </a:lnTo>
                <a:lnTo>
                  <a:pt x="1537101" y="1265298"/>
                </a:lnTo>
                <a:lnTo>
                  <a:pt x="1381596" y="668178"/>
                </a:lnTo>
                <a:lnTo>
                  <a:pt x="2076930" y="725469"/>
                </a:lnTo>
                <a:lnTo>
                  <a:pt x="2491386" y="0"/>
                </a:lnTo>
                <a:lnTo>
                  <a:pt x="2840365" y="725469"/>
                </a:lnTo>
                <a:lnTo>
                  <a:pt x="3543885" y="545408"/>
                </a:lnTo>
                <a:lnTo>
                  <a:pt x="3380194" y="1265298"/>
                </a:lnTo>
                <a:lnTo>
                  <a:pt x="4146585" y="1524247"/>
                </a:lnTo>
                <a:lnTo>
                  <a:pt x="3380194" y="2028733"/>
                </a:lnTo>
                <a:lnTo>
                  <a:pt x="3601176" y="2707699"/>
                </a:lnTo>
                <a:lnTo>
                  <a:pt x="2840365" y="2568562"/>
                </a:lnTo>
                <a:lnTo>
                  <a:pt x="2458648" y="2950279"/>
                </a:lnTo>
                <a:cubicBezTo>
                  <a:pt x="2458648" y="2950278"/>
                  <a:pt x="2458647" y="2950278"/>
                  <a:pt x="2458647" y="2950277"/>
                </a:cubicBezTo>
                <a:lnTo>
                  <a:pt x="2453977" y="2954948"/>
                </a:lnTo>
                <a:lnTo>
                  <a:pt x="2715882" y="3740312"/>
                </a:lnTo>
                <a:lnTo>
                  <a:pt x="1914148" y="3494776"/>
                </a:lnTo>
                <a:lnTo>
                  <a:pt x="1532431" y="4154765"/>
                </a:lnTo>
                <a:lnTo>
                  <a:pt x="1150713" y="3494777"/>
                </a:lnTo>
                <a:lnTo>
                  <a:pt x="316240" y="3953110"/>
                </a:lnTo>
                <a:lnTo>
                  <a:pt x="610884" y="2954948"/>
                </a:lnTo>
                <a:lnTo>
                  <a:pt x="0" y="2704182"/>
                </a:lnTo>
                <a:lnTo>
                  <a:pt x="610884" y="2191512"/>
                </a:lnTo>
                <a:cubicBezTo>
                  <a:pt x="610884" y="2011569"/>
                  <a:pt x="569958" y="2019870"/>
                  <a:pt x="430822" y="1602576"/>
                </a:cubicBezTo>
                <a:close/>
              </a:path>
            </a:pathLst>
          </a:custGeom>
          <a:solidFill>
            <a:srgbClr val="FF7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 algn="ctr"/>
            <a:r>
              <a:rPr lang="en-GB" sz="2400" b="1" i="1" dirty="0"/>
              <a:t>Also need to monitor </a:t>
            </a:r>
          </a:p>
          <a:p>
            <a:pPr algn="ctr"/>
            <a:r>
              <a:rPr lang="en-GB" sz="2400" b="1" i="1" dirty="0"/>
              <a:t>changes in Ecosystems</a:t>
            </a:r>
          </a:p>
        </p:txBody>
      </p:sp>
    </p:spTree>
    <p:extLst>
      <p:ext uri="{BB962C8B-B14F-4D97-AF65-F5344CB8AC3E}">
        <p14:creationId xmlns:p14="http://schemas.microsoft.com/office/powerpoint/2010/main" val="8316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126BA2-00CD-B545-B44D-B70FB8AF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0"/>
            <a:ext cx="11878491" cy="862149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Climate Cycle Targets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="" xmlns:a16="http://schemas.microsoft.com/office/drawing/2014/main" id="{0127443C-4C92-A447-B714-D5568B89A5C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1769928"/>
              </p:ext>
            </p:extLst>
          </p:nvPr>
        </p:nvGraphicFramePr>
        <p:xfrm>
          <a:off x="6492879" y="1219274"/>
          <a:ext cx="5445118" cy="145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75">
                  <a:extLst>
                    <a:ext uri="{9D8B030D-6E8A-4147-A177-3AD203B41FA5}">
                      <a16:colId xmlns="" xmlns:a16="http://schemas.microsoft.com/office/drawing/2014/main" val="3969124514"/>
                    </a:ext>
                  </a:extLst>
                </a:gridCol>
                <a:gridCol w="4466043">
                  <a:extLst>
                    <a:ext uri="{9D8B030D-6E8A-4147-A177-3AD203B41FA5}">
                      <a16:colId xmlns="" xmlns:a16="http://schemas.microsoft.com/office/drawing/2014/main" val="24322679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17365D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>
                          <a:effectLst/>
                        </a:rPr>
                        <a:t>Closing the global water cycle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solidFill>
                      <a:srgbClr val="F591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591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855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Close water cycle globally within 5% on annual timescales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8F9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057424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6EC9607-E11D-6E47-BF2E-45034BE4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81FDE141-F1BE-904F-BF41-D4E30CCFB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17773"/>
              </p:ext>
            </p:extLst>
          </p:nvPr>
        </p:nvGraphicFramePr>
        <p:xfrm>
          <a:off x="856653" y="1203997"/>
          <a:ext cx="5447567" cy="271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589">
                  <a:extLst>
                    <a:ext uri="{9D8B030D-6E8A-4147-A177-3AD203B41FA5}">
                      <a16:colId xmlns="" xmlns:a16="http://schemas.microsoft.com/office/drawing/2014/main" val="3969124514"/>
                    </a:ext>
                  </a:extLst>
                </a:gridCol>
                <a:gridCol w="4548978">
                  <a:extLst>
                    <a:ext uri="{9D8B030D-6E8A-4147-A177-3AD203B41FA5}">
                      <a16:colId xmlns="" xmlns:a16="http://schemas.microsoft.com/office/drawing/2014/main" val="24322679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Closing the carbon budget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solidFill>
                      <a:srgbClr val="F591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591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855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CA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Quantify fluxes of carbon-related greenhouse gases to +/- 10% on annual timescales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Quantify changes in carbon stocks to +/- 10% on decadal timescales in the ocean and on land, and to +/- 2.5 % in the atmosphere on annual timescales</a:t>
                      </a: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CAD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057424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78783CCF-0477-A044-AB9A-DFB40220E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68781"/>
              </p:ext>
            </p:extLst>
          </p:nvPr>
        </p:nvGraphicFramePr>
        <p:xfrm>
          <a:off x="6492879" y="3172131"/>
          <a:ext cx="5445118" cy="245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75">
                  <a:extLst>
                    <a:ext uri="{9D8B030D-6E8A-4147-A177-3AD203B41FA5}">
                      <a16:colId xmlns="" xmlns:a16="http://schemas.microsoft.com/office/drawing/2014/main" val="3969124514"/>
                    </a:ext>
                  </a:extLst>
                </a:gridCol>
                <a:gridCol w="4466043">
                  <a:extLst>
                    <a:ext uri="{9D8B030D-6E8A-4147-A177-3AD203B41FA5}">
                      <a16:colId xmlns="" xmlns:a16="http://schemas.microsoft.com/office/drawing/2014/main" val="24322679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17365D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Explain changing conditions of the biosphere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solidFill>
                      <a:srgbClr val="F591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591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855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CA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Measured ECVs that are accurate enough to explain changes of the biosphere (for example, species composition, biodiversity, etc.)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CAD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057424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26CCB111-C077-204E-9746-64F260F7D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07053"/>
              </p:ext>
            </p:extLst>
          </p:nvPr>
        </p:nvGraphicFramePr>
        <p:xfrm>
          <a:off x="856653" y="4168827"/>
          <a:ext cx="5445118" cy="145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282">
                  <a:extLst>
                    <a:ext uri="{9D8B030D-6E8A-4147-A177-3AD203B41FA5}">
                      <a16:colId xmlns="" xmlns:a16="http://schemas.microsoft.com/office/drawing/2014/main" val="3969124514"/>
                    </a:ext>
                  </a:extLst>
                </a:gridCol>
                <a:gridCol w="4579836">
                  <a:extLst>
                    <a:ext uri="{9D8B030D-6E8A-4147-A177-3AD203B41FA5}">
                      <a16:colId xmlns="" xmlns:a16="http://schemas.microsoft.com/office/drawing/2014/main" val="24322679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17365D"/>
                        </a:buClr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>
                          <a:effectLst/>
                        </a:rPr>
                        <a:t>Closing the global energy balance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solidFill>
                      <a:srgbClr val="F591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591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855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Balance energy budget to within 0.1 Wm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  <a:effectLst/>
                        </a:rPr>
                        <a:t>-2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on annual timescales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8F9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057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185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3059981"/>
              </p:ext>
            </p:extLst>
          </p:nvPr>
        </p:nvGraphicFramePr>
        <p:xfrm>
          <a:off x="0" y="0"/>
          <a:ext cx="12191876" cy="6207167"/>
        </p:xfrm>
        <a:graphic>
          <a:graphicData uri="http://schemas.openxmlformats.org/drawingml/2006/table">
            <a:tbl>
              <a:tblPr/>
              <a:tblGrid>
                <a:gridCol w="314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6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6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6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39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362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77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noProof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Essential Climate Variables (ECVs) 2016</a:t>
                      </a:r>
                      <a:endParaRPr lang="en-GB" sz="2800" b="1" noProof="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b="1" noProof="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b="1" noProof="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271">
                <a:tc rowSpan="14"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Atmospheric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 </a:t>
                      </a:r>
                      <a:endParaRPr lang="en-GB" sz="2000" noProof="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vert="vert27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D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Surface</a:t>
                      </a: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DEA">
                        <a:alpha val="54118"/>
                      </a:srgbClr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noProof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Oceanic</a:t>
                      </a:r>
                    </a:p>
                  </a:txBody>
                  <a:tcPr marL="0" marR="0" marT="0" marB="0" vert="vert27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3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Physics</a:t>
                      </a:r>
                      <a:endParaRPr lang="en-GB" sz="200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3DA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noProof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Terrestrial</a:t>
                      </a:r>
                    </a:p>
                  </a:txBody>
                  <a:tcPr marL="41417" marR="41417" marT="0" marB="0" vert="vert27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Hydrology</a:t>
                      </a:r>
                      <a:endParaRPr lang="en-GB" sz="200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5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Air temperature, Wind speed and direction, Water vapour, Pressure, Precipitation, Surface radiation budget.</a:t>
                      </a: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D3F4">
                        <a:alpha val="250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3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Subsurface temperature, subsurface salinity, Subsurface currents, Ocean surface stress, ocean-surface heat flux, sea-surface temperature, surface currents, sea-surface salinity, sea level, sea state, sea ice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River discharge, groundwater, soil moisture, lakes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Cryosphere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01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Snow, </a:t>
                      </a: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glaciers, ice sheets and ice shelves, </a:t>
                      </a: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Permafrost</a:t>
                      </a:r>
                      <a:endParaRPr lang="en-GB" sz="2000" b="0" kern="1200" noProof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+mn-cs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8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Upper-air</a:t>
                      </a: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ADEA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01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noProof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+mn-cs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01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Temperature, Wind speed and direction, Water vapour, Cloud properties, Earth radiation budget, Lightning</a:t>
                      </a: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4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Biosphere: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6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Albedo, </a:t>
                      </a: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land cover, fraction of absorbed photosynthetically active radiation, leaf area index,  above-ground biomass,</a:t>
                      </a: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 </a:t>
                      </a:r>
                      <a:r>
                        <a:rPr lang="en-GB" sz="2000" b="0" i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fire, land-surface temperature</a:t>
                      </a: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, </a:t>
                      </a: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soil carbon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4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Biogeochemistry 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3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0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01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Inorganic carbon, oxygen, nutrients, transient tracers, nitrous oxide (N</a:t>
                      </a:r>
                      <a:r>
                        <a:rPr lang="en-GB" sz="2000" b="0" baseline="-250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2</a:t>
                      </a: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O), ocean colour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82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Composition</a:t>
                      </a: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D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01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3D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3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24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Carbon Dioxide (CO</a:t>
                      </a:r>
                      <a:r>
                        <a:rPr lang="en-GB" sz="2000" b="0" kern="1200" baseline="-250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2</a:t>
                      </a: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), Methane (CH</a:t>
                      </a:r>
                      <a:r>
                        <a:rPr lang="en-GB" sz="2000" b="0" kern="1200" baseline="-250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4</a:t>
                      </a: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), Other long-lived greenhouse gases (GHGs), Ozone, Aerosol, Precursors for aerosol and ozone.</a:t>
                      </a: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4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01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21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Biology/ecosystems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3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70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01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Plankton, marine habitat properties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Human use of natural resources: </a:t>
                      </a: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43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01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noProof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3934" marR="43934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8EC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</a:rPr>
                        <a:t>Water use, Anthropogenic </a:t>
                      </a: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Greenhouse</a:t>
                      </a:r>
                      <a:r>
                        <a:rPr lang="en-GB" sz="2000" b="0" kern="1200" baseline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 </a:t>
                      </a:r>
                      <a:r>
                        <a:rPr lang="en-GB" sz="2000" b="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+mn-cs"/>
                        </a:rPr>
                        <a:t>Gas fluxes</a:t>
                      </a:r>
                    </a:p>
                  </a:txBody>
                  <a:tcPr marL="41417" marR="41417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956654"/>
            <a:ext cx="12192001" cy="100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8" y="5956653"/>
            <a:ext cx="2834342" cy="1005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945" y="5943713"/>
            <a:ext cx="3696634" cy="822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60" y="5956654"/>
            <a:ext cx="3499696" cy="8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0DC017-A598-F840-891C-75806AA231D0}"/>
              </a:ext>
            </a:extLst>
          </p:cNvPr>
          <p:cNvSpPr txBox="1">
            <a:spLocks/>
          </p:cNvSpPr>
          <p:nvPr/>
        </p:nvSpPr>
        <p:spPr>
          <a:xfrm>
            <a:off x="4271059" y="1111170"/>
            <a:ext cx="7592992" cy="5602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GCOS Implementation Plan (GCOS-200, annex A) gives requirements for each ECV</a:t>
            </a:r>
          </a:p>
          <a:p>
            <a:r>
              <a:rPr lang="en-GB" dirty="0"/>
              <a:t>In general there are more than one item to be observed for each ECV</a:t>
            </a:r>
          </a:p>
          <a:p>
            <a:pPr lvl="1"/>
            <a:r>
              <a:rPr lang="en-GB" dirty="0"/>
              <a:t>They were called ‘products’</a:t>
            </a:r>
          </a:p>
          <a:p>
            <a:pPr lvl="1"/>
            <a:r>
              <a:rPr lang="en-GB" dirty="0"/>
              <a:t>These are not always well defined</a:t>
            </a:r>
          </a:p>
          <a:p>
            <a:r>
              <a:rPr lang="en-GB" dirty="0"/>
              <a:t>Are there any missing ECV needed to characterise the global climate cycles?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95156"/>
              </p:ext>
            </p:extLst>
          </p:nvPr>
        </p:nvGraphicFramePr>
        <p:xfrm>
          <a:off x="1" y="0"/>
          <a:ext cx="3214687" cy="69677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7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7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1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ECV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Products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27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18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River discharge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River discharge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AD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Water Level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Flow velocity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Cross-section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D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17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Lakes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 water level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92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1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Water extent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11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 surface-water temperature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Lake-ice thickness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Lake-ice cover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288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 colour (Lake water-leaving reflectance)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2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897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Soil moisture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3306" marR="23306" marT="0" marB="0"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Surface soil moisture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8F9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Freeze/thaw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Surface inundation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470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Root-zone soil moisture</a:t>
                      </a:r>
                      <a:endParaRPr lang="en-GB" sz="1800" noProof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Left Arrow Callout 3">
            <a:extLst>
              <a:ext uri="{FF2B5EF4-FFF2-40B4-BE49-F238E27FC236}">
                <a16:creationId xmlns="" xmlns:a16="http://schemas.microsoft.com/office/drawing/2014/main" id="{083D147C-7759-9641-9E4D-FB6F4EE115E3}"/>
              </a:ext>
            </a:extLst>
          </p:cNvPr>
          <p:cNvSpPr/>
          <p:nvPr/>
        </p:nvSpPr>
        <p:spPr>
          <a:xfrm>
            <a:off x="3214689" y="671333"/>
            <a:ext cx="2757848" cy="119219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17"/>
            </a:avLst>
          </a:prstGeom>
          <a:solidFill>
            <a:srgbClr val="0C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Are these all needed by users? Are some only used to derive river discharge?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="" xmlns:a16="http://schemas.microsoft.com/office/drawing/2014/main" id="{CBC13F4C-F3F3-D94B-9C0C-01084FF215FC}"/>
              </a:ext>
            </a:extLst>
          </p:cNvPr>
          <p:cNvSpPr/>
          <p:nvPr/>
        </p:nvSpPr>
        <p:spPr>
          <a:xfrm>
            <a:off x="3214688" y="5521124"/>
            <a:ext cx="2757848" cy="119219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17"/>
            </a:avLst>
          </a:prstGeom>
          <a:solidFill>
            <a:srgbClr val="0A8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Are these all well defined? What is surface inundation? Root zone?</a:t>
            </a:r>
          </a:p>
        </p:txBody>
      </p:sp>
      <p:sp>
        <p:nvSpPr>
          <p:cNvPr id="7" name="Left Arrow Callout 6">
            <a:extLst>
              <a:ext uri="{FF2B5EF4-FFF2-40B4-BE49-F238E27FC236}">
                <a16:creationId xmlns="" xmlns:a16="http://schemas.microsoft.com/office/drawing/2014/main" id="{6FB2B207-21C8-384F-9FD7-69D7C8492760}"/>
              </a:ext>
            </a:extLst>
          </p:cNvPr>
          <p:cNvSpPr/>
          <p:nvPr/>
        </p:nvSpPr>
        <p:spPr>
          <a:xfrm>
            <a:off x="3214688" y="2832903"/>
            <a:ext cx="2757848" cy="119219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17"/>
            </a:avLst>
          </a:prstGeom>
          <a:solidFill>
            <a:srgbClr val="F59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Are these all well defined?</a:t>
            </a:r>
          </a:p>
          <a:p>
            <a:pPr algn="ctr"/>
            <a:r>
              <a:rPr lang="en-GB" dirty="0"/>
              <a:t>How do ice thickness and ice cover  differ?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45BBBFA-CFDF-FA42-808C-519536B03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787" y="0"/>
            <a:ext cx="3813213" cy="2286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20B8D0A-BF0E-F243-9CE9-995E95146E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787" y="4572405"/>
            <a:ext cx="3813213" cy="2285595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631FD-904A-224A-83D7-B621B43A74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0"/>
          <a:stretch/>
        </p:blipFill>
        <p:spPr>
          <a:xfrm>
            <a:off x="8378787" y="2286203"/>
            <a:ext cx="3813213" cy="22862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2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75008"/>
              </p:ext>
            </p:extLst>
          </p:nvPr>
        </p:nvGraphicFramePr>
        <p:xfrm>
          <a:off x="1" y="0"/>
          <a:ext cx="12192001" cy="69970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7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7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4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1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50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314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1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ECV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Products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Resolution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Required measurement uncertainty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Stability 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27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18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River discharge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River discharge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Per river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10 % (relative)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 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AD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Water Level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100 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 cm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3306" marR="2330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 cm/yr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3306" marR="2330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DAD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Flow velocity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Few times per year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Per river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10 % (relative)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A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 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DAD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Cross-section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D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Few times per year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D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Per river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D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10 % (relative)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D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 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D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17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Lakes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 water level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100 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3 cm for large lakes,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 cm for the remainder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3306" marR="2330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 cm/decade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3306" marR="2330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92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1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Water extent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20 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10 % (relative)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5% (for 70  largest lakes)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5%/decade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92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11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 surface-water temperature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Weekly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300 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 K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0.1 K/decade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92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Lake-ice thickness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Monthly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100m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1–2 cm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 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92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Lake-ice cover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300 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10 %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92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1 % /decade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92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288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Lake colour (Lake water-leaving reflectance)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Weekly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300 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30 %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2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 1 %/decade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2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897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bg1"/>
                          </a:solidFill>
                          <a:effectLst/>
                        </a:rPr>
                        <a:t>Soil moisture</a:t>
                      </a:r>
                      <a:endParaRPr lang="en-GB" sz="1800" b="1" noProof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3306" marR="23306" marT="0" marB="0"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Surface soil moisture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1–25 km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0.04 m</a:t>
                      </a:r>
                      <a:r>
                        <a:rPr lang="en-GB" sz="1800" baseline="30000" noProof="0">
                          <a:effectLst/>
                        </a:rPr>
                        <a:t>3</a:t>
                      </a:r>
                      <a:r>
                        <a:rPr lang="en-GB" sz="1800" noProof="0">
                          <a:effectLst/>
                        </a:rPr>
                        <a:t>/m</a:t>
                      </a:r>
                      <a:r>
                        <a:rPr lang="en-GB" sz="1800" baseline="30000" noProof="0">
                          <a:effectLst/>
                        </a:rPr>
                        <a:t>3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0.01 m</a:t>
                      </a:r>
                      <a:r>
                        <a:rPr lang="en-GB" sz="1800" baseline="30000" noProof="0">
                          <a:effectLst/>
                        </a:rPr>
                        <a:t>3</a:t>
                      </a:r>
                      <a:r>
                        <a:rPr lang="en-GB" sz="1800" noProof="0">
                          <a:effectLst/>
                        </a:rPr>
                        <a:t>/m</a:t>
                      </a:r>
                      <a:r>
                        <a:rPr lang="en-GB" sz="1800" baseline="30000" noProof="0">
                          <a:effectLst/>
                        </a:rPr>
                        <a:t>3</a:t>
                      </a:r>
                      <a:r>
                        <a:rPr lang="en-GB" sz="1800" noProof="0">
                          <a:effectLst/>
                        </a:rPr>
                        <a:t>/year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8F9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Freeze/thaw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1–25 km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90 %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TBD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A8F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Surface inundation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1–25 km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90 %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TBD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A8F9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470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Root-zone soil moisture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Daily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1–25 km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0.04 m</a:t>
                      </a:r>
                      <a:r>
                        <a:rPr lang="en-GB" sz="1800" baseline="30000" noProof="0">
                          <a:effectLst/>
                        </a:rPr>
                        <a:t>3</a:t>
                      </a:r>
                      <a:r>
                        <a:rPr lang="en-GB" sz="1800" noProof="0">
                          <a:effectLst/>
                        </a:rPr>
                        <a:t>/m</a:t>
                      </a:r>
                      <a:r>
                        <a:rPr lang="en-GB" sz="1800" baseline="30000" noProof="0">
                          <a:effectLst/>
                        </a:rPr>
                        <a:t>3</a:t>
                      </a:r>
                      <a:endParaRPr lang="en-GB" sz="1800" noProof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A8F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0.01 m</a:t>
                      </a:r>
                      <a:r>
                        <a:rPr lang="en-GB" sz="1800" baseline="30000" noProof="0" dirty="0">
                          <a:effectLst/>
                        </a:rPr>
                        <a:t>3</a:t>
                      </a:r>
                      <a:r>
                        <a:rPr lang="en-GB" sz="1800" noProof="0" dirty="0">
                          <a:effectLst/>
                        </a:rPr>
                        <a:t>/m</a:t>
                      </a:r>
                      <a:r>
                        <a:rPr lang="en-GB" sz="1800" baseline="30000" noProof="0" dirty="0">
                          <a:effectLst/>
                        </a:rPr>
                        <a:t>3</a:t>
                      </a:r>
                      <a:r>
                        <a:rPr lang="en-GB" sz="1800" noProof="0" dirty="0">
                          <a:effectLst/>
                        </a:rPr>
                        <a:t>/year</a:t>
                      </a:r>
                      <a:endParaRPr lang="en-GB" sz="1800" noProof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300" marR="123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A8F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3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A857412-05D4-514F-BB5B-371A8BE09176}"/>
              </a:ext>
            </a:extLst>
          </p:cNvPr>
          <p:cNvSpPr/>
          <p:nvPr/>
        </p:nvSpPr>
        <p:spPr>
          <a:xfrm>
            <a:off x="1920240" y="-213359"/>
            <a:ext cx="5394960" cy="5283200"/>
          </a:xfrm>
          <a:prstGeom prst="ellipse">
            <a:avLst/>
          </a:prstGeom>
          <a:solidFill>
            <a:srgbClr val="0A8F9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GCOS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B3FF2-50D4-5F44-9A30-311B251D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32EF4F9-178A-7149-9FF6-7AADF292A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486805"/>
              </p:ext>
            </p:extLst>
          </p:nvPr>
        </p:nvGraphicFramePr>
        <p:xfrm>
          <a:off x="838200" y="1044575"/>
          <a:ext cx="10515600" cy="560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24B8C4D4-1A72-B741-9F2B-85406E54913C}"/>
              </a:ext>
            </a:extLst>
          </p:cNvPr>
          <p:cNvSpPr/>
          <p:nvPr/>
        </p:nvSpPr>
        <p:spPr>
          <a:xfrm>
            <a:off x="9133840" y="2983139"/>
            <a:ext cx="1066800" cy="792480"/>
          </a:xfrm>
          <a:prstGeom prst="rightArrow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>
            <a:extLst>
              <a:ext uri="{FF2B5EF4-FFF2-40B4-BE49-F238E27FC236}">
                <a16:creationId xmlns="" xmlns:a16="http://schemas.microsoft.com/office/drawing/2014/main" id="{BCE45F2A-16A6-3C40-89B1-F7C75D420101}"/>
              </a:ext>
            </a:extLst>
          </p:cNvPr>
          <p:cNvSpPr/>
          <p:nvPr/>
        </p:nvSpPr>
        <p:spPr>
          <a:xfrm flipH="1">
            <a:off x="9133840" y="3866832"/>
            <a:ext cx="1066800" cy="792480"/>
          </a:xfrm>
          <a:prstGeom prst="rightArrow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9FBEB89-1163-DC4E-8177-C4AE3E771FFF}"/>
              </a:ext>
            </a:extLst>
          </p:cNvPr>
          <p:cNvSpPr/>
          <p:nvPr/>
        </p:nvSpPr>
        <p:spPr>
          <a:xfrm>
            <a:off x="10469880" y="2962592"/>
            <a:ext cx="1767840" cy="1767840"/>
          </a:xfrm>
          <a:prstGeom prst="ellipse">
            <a:avLst/>
          </a:prstGeom>
          <a:solidFill>
            <a:srgbClr val="00B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Observations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="" xmlns:a16="http://schemas.microsoft.com/office/drawing/2014/main" id="{7D7F288B-5D66-C146-8903-CA2E66281432}"/>
              </a:ext>
            </a:extLst>
          </p:cNvPr>
          <p:cNvSpPr/>
          <p:nvPr/>
        </p:nvSpPr>
        <p:spPr>
          <a:xfrm flipH="1">
            <a:off x="5232400" y="3450272"/>
            <a:ext cx="1625600" cy="792480"/>
          </a:xfrm>
          <a:prstGeom prst="rightArrow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669774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911E"/>
      </a:accent1>
      <a:accent2>
        <a:srgbClr val="09ADE9"/>
      </a:accent2>
      <a:accent3>
        <a:srgbClr val="0D8D9C"/>
      </a:accent3>
      <a:accent4>
        <a:srgbClr val="283173"/>
      </a:accent4>
      <a:accent5>
        <a:srgbClr val="FED6A4"/>
      </a:accent5>
      <a:accent6>
        <a:srgbClr val="AEDDF7"/>
      </a:accent6>
      <a:hlink>
        <a:srgbClr val="AAD2DA"/>
      </a:hlink>
      <a:folHlink>
        <a:srgbClr val="4E81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19679</TotalTime>
  <Words>1254</Words>
  <Application>Microsoft Office PowerPoint</Application>
  <PresentationFormat>Custom</PresentationFormat>
  <Paragraphs>275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Essential Climate Variables (ECV)</vt:lpstr>
      <vt:lpstr>ECV are: </vt:lpstr>
      <vt:lpstr>PowerPoint Presentation</vt:lpstr>
      <vt:lpstr>Climate Cycle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Defining requirements in the future</vt:lpstr>
      <vt:lpstr>Some Questions</vt:lpstr>
      <vt:lpstr>Breakout Groups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Cardot</dc:creator>
  <cp:lastModifiedBy>Meeting 10</cp:lastModifiedBy>
  <cp:revision>409</cp:revision>
  <cp:lastPrinted>2017-10-04T13:27:52Z</cp:lastPrinted>
  <dcterms:created xsi:type="dcterms:W3CDTF">2016-11-01T07:33:17Z</dcterms:created>
  <dcterms:modified xsi:type="dcterms:W3CDTF">2018-03-19T16:39:08Z</dcterms:modified>
</cp:coreProperties>
</file>