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90" r:id="rId2"/>
    <p:sldId id="292" r:id="rId3"/>
    <p:sldId id="293" r:id="rId4"/>
    <p:sldId id="294" r:id="rId5"/>
    <p:sldId id="295" r:id="rId6"/>
    <p:sldId id="291" r:id="rId7"/>
    <p:sldId id="298" r:id="rId8"/>
    <p:sldId id="296" r:id="rId9"/>
    <p:sldId id="299" r:id="rId10"/>
    <p:sldId id="300" r:id="rId11"/>
    <p:sldId id="301" r:id="rId12"/>
    <p:sldId id="303" r:id="rId13"/>
    <p:sldId id="302" r:id="rId14"/>
    <p:sldId id="304"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9234"/>
    <a:srgbClr val="0A8F9D"/>
    <a:srgbClr val="273374"/>
    <a:srgbClr val="0CADEA"/>
    <a:srgbClr val="FAFAFA"/>
    <a:srgbClr val="E2F2EC"/>
    <a:srgbClr val="0684C8"/>
    <a:srgbClr val="2733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3" autoAdjust="0"/>
    <p:restoredTop sz="79510" autoAdjust="0"/>
  </p:normalViewPr>
  <p:slideViewPr>
    <p:cSldViewPr snapToGrid="0">
      <p:cViewPr>
        <p:scale>
          <a:sx n="56" d="100"/>
          <a:sy n="56" d="100"/>
        </p:scale>
        <p:origin x="-2694" y="-107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56" d="100"/>
        <a:sy n="5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409F4D2-30A9-4CF6-965D-9FFD1AC99B17}" type="datetimeFigureOut">
              <a:rPr lang="en-US" smtClean="0"/>
              <a:t>02/03/2018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54E7BAD-A572-4B2F-B8E3-BC3F786E478F}" type="slidenum">
              <a:rPr lang="en-US" smtClean="0"/>
              <a:t>‹#›</a:t>
            </a:fld>
            <a:endParaRPr lang="en-US"/>
          </a:p>
        </p:txBody>
      </p:sp>
    </p:spTree>
    <p:extLst>
      <p:ext uri="{BB962C8B-B14F-4D97-AF65-F5344CB8AC3E}">
        <p14:creationId xmlns:p14="http://schemas.microsoft.com/office/powerpoint/2010/main" val="94116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4E7BAD-A572-4B2F-B8E3-BC3F786E478F}" type="slidenum">
              <a:rPr lang="en-US" smtClean="0"/>
              <a:t>1</a:t>
            </a:fld>
            <a:endParaRPr lang="en-US"/>
          </a:p>
        </p:txBody>
      </p:sp>
    </p:spTree>
    <p:extLst>
      <p:ext uri="{BB962C8B-B14F-4D97-AF65-F5344CB8AC3E}">
        <p14:creationId xmlns:p14="http://schemas.microsoft.com/office/powerpoint/2010/main" val="46943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942063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366965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46427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11734800" cy="1003300"/>
          </a:xfrm>
          <a:solidFill>
            <a:srgbClr val="0A8F9D"/>
          </a:solidFill>
        </p:spPr>
        <p:txBody>
          <a:bodyPr/>
          <a:lstStyle>
            <a:lvl1pPr algn="r">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57695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7CA850-B011-4401-92D3-28535CD655E4}" type="datetimeFigureOut">
              <a:rPr lang="en-US" smtClean="0"/>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85929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7CA850-B011-4401-92D3-28535CD655E4}" type="datetimeFigureOut">
              <a:rPr lang="en-US" smtClean="0"/>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024583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7CA850-B011-4401-92D3-28535CD655E4}" type="datetimeFigureOut">
              <a:rPr lang="en-US" smtClean="0"/>
              <a:t>02/03/2018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19767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7CA850-B011-4401-92D3-28535CD655E4}" type="datetimeFigureOut">
              <a:rPr lang="en-US" smtClean="0"/>
              <a:t>02/03/2018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708874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CA850-B011-4401-92D3-28535CD655E4}" type="datetimeFigureOut">
              <a:rPr lang="en-US" smtClean="0"/>
              <a:t>02/03/2018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258877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A850-B011-4401-92D3-28535CD655E4}" type="datetimeFigureOut">
              <a:rPr lang="en-US" smtClean="0"/>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1926065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7CA850-B011-4401-92D3-28535CD655E4}" type="datetimeFigureOut">
              <a:rPr lang="en-US" smtClean="0"/>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691CE-051C-4B7E-A23B-B2E80E9D0906}" type="slidenum">
              <a:rPr lang="en-US" smtClean="0"/>
              <a:t>‹#›</a:t>
            </a:fld>
            <a:endParaRPr lang="en-US"/>
          </a:p>
        </p:txBody>
      </p:sp>
    </p:spTree>
    <p:extLst>
      <p:ext uri="{BB962C8B-B14F-4D97-AF65-F5344CB8AC3E}">
        <p14:creationId xmlns:p14="http://schemas.microsoft.com/office/powerpoint/2010/main" val="3603066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CA850-B011-4401-92D3-28535CD655E4}" type="datetimeFigureOut">
              <a:rPr lang="en-US" smtClean="0"/>
              <a:t>02/03/2018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691CE-051C-4B7E-A23B-B2E80E9D0906}" type="slidenum">
              <a:rPr lang="en-US" smtClean="0"/>
              <a:t>‹#›</a:t>
            </a:fld>
            <a:endParaRPr lang="en-US"/>
          </a:p>
        </p:txBody>
      </p:sp>
      <p:grpSp>
        <p:nvGrpSpPr>
          <p:cNvPr id="7" name="Group 6"/>
          <p:cNvGrpSpPr/>
          <p:nvPr userDrawn="1"/>
        </p:nvGrpSpPr>
        <p:grpSpPr>
          <a:xfrm rot="16200000">
            <a:off x="-3108444" y="3111408"/>
            <a:ext cx="6858004" cy="641115"/>
            <a:chOff x="508738" y="3792312"/>
            <a:chExt cx="12192004" cy="641115"/>
          </a:xfrm>
        </p:grpSpPr>
        <p:sp>
          <p:nvSpPr>
            <p:cNvPr id="8" name="Rectangle 7"/>
            <p:cNvSpPr/>
            <p:nvPr/>
          </p:nvSpPr>
          <p:spPr>
            <a:xfrm>
              <a:off x="508741" y="3792312"/>
              <a:ext cx="12192000" cy="212996"/>
            </a:xfrm>
            <a:prstGeom prst="rect">
              <a:avLst/>
            </a:prstGeom>
            <a:solidFill>
              <a:srgbClr val="F492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08743" y="4007006"/>
              <a:ext cx="12191999" cy="212996"/>
            </a:xfrm>
            <a:prstGeom prst="rect">
              <a:avLst/>
            </a:prstGeom>
            <a:solidFill>
              <a:srgbClr val="0CAD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08738" y="4220431"/>
              <a:ext cx="12191999" cy="212996"/>
            </a:xfrm>
            <a:prstGeom prst="rect">
              <a:avLst/>
            </a:prstGeom>
            <a:solidFill>
              <a:srgbClr val="0A8F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08071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21565" y="980661"/>
            <a:ext cx="184731" cy="369332"/>
          </a:xfrm>
          <a:prstGeom prst="rect">
            <a:avLst/>
          </a:prstGeom>
          <a:noFill/>
        </p:spPr>
        <p:txBody>
          <a:bodyPr wrap="none" rtlCol="0">
            <a:spAutoFit/>
          </a:bodyPr>
          <a:lstStyle/>
          <a:p>
            <a:endParaRPr lang="en-US" dirty="0"/>
          </a:p>
        </p:txBody>
      </p:sp>
      <p:sp>
        <p:nvSpPr>
          <p:cNvPr id="6" name="TextBox 5"/>
          <p:cNvSpPr txBox="1"/>
          <p:nvPr/>
        </p:nvSpPr>
        <p:spPr>
          <a:xfrm>
            <a:off x="3833496" y="215468"/>
            <a:ext cx="2662780" cy="523220"/>
          </a:xfrm>
          <a:prstGeom prst="rect">
            <a:avLst/>
          </a:prstGeom>
          <a:noFill/>
        </p:spPr>
        <p:txBody>
          <a:bodyPr wrap="none" rtlCol="0">
            <a:spAutoFit/>
          </a:bodyPr>
          <a:lstStyle/>
          <a:p>
            <a:r>
              <a:rPr lang="en-US" sz="2800" b="1" dirty="0" smtClean="0"/>
              <a:t>IP AOPC Actions</a:t>
            </a:r>
            <a:endParaRPr lang="en-US" sz="2800" b="1" dirty="0"/>
          </a:p>
        </p:txBody>
      </p:sp>
      <p:sp>
        <p:nvSpPr>
          <p:cNvPr id="7" name="TextBox 6"/>
          <p:cNvSpPr txBox="1"/>
          <p:nvPr/>
        </p:nvSpPr>
        <p:spPr>
          <a:xfrm>
            <a:off x="739175" y="738687"/>
            <a:ext cx="11317358" cy="5755422"/>
          </a:xfrm>
          <a:prstGeom prst="rect">
            <a:avLst/>
          </a:prstGeom>
          <a:noFill/>
        </p:spPr>
        <p:txBody>
          <a:bodyPr wrap="square" rtlCol="0">
            <a:spAutoFit/>
          </a:bodyPr>
          <a:lstStyle/>
          <a:p>
            <a:r>
              <a:rPr lang="en-US" sz="3200" dirty="0" smtClean="0">
                <a:solidFill>
                  <a:srgbClr val="FF0000"/>
                </a:solidFill>
              </a:rPr>
              <a:t>40 actions</a:t>
            </a:r>
          </a:p>
          <a:p>
            <a:r>
              <a:rPr lang="en-US" sz="2800" dirty="0"/>
              <a:t> </a:t>
            </a:r>
            <a:r>
              <a:rPr lang="en-US" sz="2800" dirty="0" smtClean="0"/>
              <a:t>    </a:t>
            </a:r>
          </a:p>
          <a:p>
            <a:r>
              <a:rPr lang="en-US" sz="2800" b="1" u="sng" dirty="0" smtClean="0"/>
              <a:t>Surface:</a:t>
            </a:r>
          </a:p>
          <a:p>
            <a:endParaRPr lang="en-US" sz="2800" dirty="0" smtClean="0"/>
          </a:p>
          <a:p>
            <a:r>
              <a:rPr lang="en-US" sz="2800" b="1" dirty="0" smtClean="0"/>
              <a:t>In progress</a:t>
            </a:r>
            <a:r>
              <a:rPr lang="en-US" sz="2800" dirty="0" smtClean="0"/>
              <a:t>: A1-A2-A3-A4-A5-A6-A7-A8-A9-A11</a:t>
            </a:r>
          </a:p>
          <a:p>
            <a:endParaRPr lang="en-US" sz="2800" dirty="0"/>
          </a:p>
          <a:p>
            <a:r>
              <a:rPr lang="en-US" sz="2800" dirty="0" smtClean="0"/>
              <a:t>A1, </a:t>
            </a:r>
            <a:r>
              <a:rPr lang="en-US" sz="2800" dirty="0" smtClean="0"/>
              <a:t>A11 (GSN and BSRN)  monitored by Tim</a:t>
            </a:r>
          </a:p>
          <a:p>
            <a:r>
              <a:rPr lang="en-US" sz="2800" dirty="0" smtClean="0"/>
              <a:t>A2-A6-A7-A9 (Peter, Imke, Liz) – related </a:t>
            </a:r>
            <a:r>
              <a:rPr lang="en-US" sz="2800" dirty="0" smtClean="0"/>
              <a:t>to </a:t>
            </a:r>
            <a:r>
              <a:rPr lang="en-US" sz="2800" dirty="0" smtClean="0"/>
              <a:t>work with C3S and </a:t>
            </a:r>
            <a:r>
              <a:rPr lang="en-US" sz="2800" dirty="0" smtClean="0"/>
              <a:t>to observations </a:t>
            </a:r>
            <a:r>
              <a:rPr lang="en-US" sz="2800" dirty="0" smtClean="0"/>
              <a:t>over ocean</a:t>
            </a:r>
          </a:p>
          <a:p>
            <a:r>
              <a:rPr lang="en-US" sz="2800" dirty="0" smtClean="0"/>
              <a:t>A5 - Transition to </a:t>
            </a:r>
            <a:r>
              <a:rPr lang="en-US" sz="2800" dirty="0" err="1" smtClean="0"/>
              <a:t>Bufr</a:t>
            </a:r>
            <a:r>
              <a:rPr lang="en-US" sz="2800" dirty="0" smtClean="0"/>
              <a:t>     GUAN TT</a:t>
            </a:r>
          </a:p>
          <a:p>
            <a:r>
              <a:rPr lang="en-US" sz="2800" dirty="0" smtClean="0"/>
              <a:t>A3 and A8 (Radar TT):   need responsible AOPC member</a:t>
            </a:r>
          </a:p>
          <a:p>
            <a:endParaRPr lang="en-US" sz="2800" dirty="0" smtClean="0"/>
          </a:p>
          <a:p>
            <a:r>
              <a:rPr lang="en-US" sz="2800" b="1" dirty="0" smtClean="0"/>
              <a:t>No Progress</a:t>
            </a:r>
            <a:r>
              <a:rPr lang="en-US" sz="2800" dirty="0" smtClean="0"/>
              <a:t>: </a:t>
            </a:r>
            <a:r>
              <a:rPr lang="en-US" sz="2800" dirty="0" smtClean="0"/>
              <a:t>A10, A12</a:t>
            </a:r>
            <a:endParaRPr lang="en-US" sz="2800" dirty="0"/>
          </a:p>
        </p:txBody>
      </p:sp>
    </p:spTree>
    <p:extLst>
      <p:ext uri="{BB962C8B-B14F-4D97-AF65-F5344CB8AC3E}">
        <p14:creationId xmlns:p14="http://schemas.microsoft.com/office/powerpoint/2010/main" val="667072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8401" y="423333"/>
            <a:ext cx="9906000" cy="5693866"/>
          </a:xfrm>
          <a:prstGeom prst="rect">
            <a:avLst/>
          </a:prstGeom>
          <a:noFill/>
        </p:spPr>
        <p:txBody>
          <a:bodyPr wrap="square" rtlCol="0">
            <a:spAutoFit/>
          </a:bodyPr>
          <a:lstStyle/>
          <a:p>
            <a:r>
              <a:rPr lang="en-US" sz="2800" b="1" u="sng" dirty="0" smtClean="0"/>
              <a:t>Composition</a:t>
            </a:r>
          </a:p>
          <a:p>
            <a:endParaRPr lang="en-US" sz="2800" dirty="0"/>
          </a:p>
          <a:p>
            <a:r>
              <a:rPr lang="en-US" sz="2800" b="1" dirty="0" smtClean="0"/>
              <a:t>In progress:</a:t>
            </a:r>
          </a:p>
          <a:p>
            <a:endParaRPr lang="en-US" sz="2800" dirty="0"/>
          </a:p>
          <a:p>
            <a:r>
              <a:rPr lang="en-US" sz="2800" dirty="0" smtClean="0"/>
              <a:t>A30  satellite</a:t>
            </a:r>
          </a:p>
          <a:p>
            <a:r>
              <a:rPr lang="en-US" sz="2800" dirty="0"/>
              <a:t>A31 (Peter and </a:t>
            </a:r>
            <a:r>
              <a:rPr lang="en-US" sz="2800" dirty="0" err="1"/>
              <a:t>Joerg</a:t>
            </a:r>
            <a:r>
              <a:rPr lang="en-US" sz="2800" dirty="0"/>
              <a:t> </a:t>
            </a:r>
            <a:r>
              <a:rPr lang="en-US" sz="2800" dirty="0" smtClean="0"/>
              <a:t>on Thursday)</a:t>
            </a:r>
            <a:endParaRPr lang="en-US" sz="2800" dirty="0"/>
          </a:p>
          <a:p>
            <a:r>
              <a:rPr lang="en-US" sz="2800" dirty="0" smtClean="0"/>
              <a:t>A34 (Dale)</a:t>
            </a:r>
          </a:p>
          <a:p>
            <a:r>
              <a:rPr lang="en-US" sz="2800" dirty="0" smtClean="0"/>
              <a:t>A40</a:t>
            </a:r>
          </a:p>
          <a:p>
            <a:endParaRPr lang="en-US" sz="2800" dirty="0" smtClean="0"/>
          </a:p>
          <a:p>
            <a:r>
              <a:rPr lang="en-US" sz="2800" b="1" dirty="0" smtClean="0"/>
              <a:t>No progress:</a:t>
            </a:r>
          </a:p>
          <a:p>
            <a:endParaRPr lang="en-US" sz="2800" dirty="0"/>
          </a:p>
          <a:p>
            <a:r>
              <a:rPr lang="en-US" sz="2800" dirty="0" smtClean="0"/>
              <a:t>A32-A33-A36 (No responsible within AOPC)</a:t>
            </a:r>
          </a:p>
          <a:p>
            <a:r>
              <a:rPr lang="en-US" sz="2800" dirty="0" smtClean="0"/>
              <a:t>A35-A37-A38-A39</a:t>
            </a:r>
            <a:endParaRPr lang="en-US" sz="2800" dirty="0"/>
          </a:p>
        </p:txBody>
      </p:sp>
    </p:spTree>
    <p:extLst>
      <p:ext uri="{BB962C8B-B14F-4D97-AF65-F5344CB8AC3E}">
        <p14:creationId xmlns:p14="http://schemas.microsoft.com/office/powerpoint/2010/main" val="3473138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49556128"/>
              </p:ext>
            </p:extLst>
          </p:nvPr>
        </p:nvGraphicFramePr>
        <p:xfrm>
          <a:off x="1185333" y="558797"/>
          <a:ext cx="10227735" cy="5571069"/>
        </p:xfrm>
        <a:graphic>
          <a:graphicData uri="http://schemas.openxmlformats.org/drawingml/2006/table">
            <a:tbl>
              <a:tblPr firstRow="1" firstCol="1" bandRow="1">
                <a:tableStyleId>{5C22544A-7EE6-4342-B048-85BDC9FD1C3A}</a:tableStyleId>
              </a:tblPr>
              <a:tblGrid>
                <a:gridCol w="1506842"/>
                <a:gridCol w="5437329"/>
                <a:gridCol w="1875945"/>
                <a:gridCol w="128326"/>
                <a:gridCol w="1279293"/>
              </a:tblGrid>
              <a:tr h="712017">
                <a:tc>
                  <a:txBody>
                    <a:bodyPr/>
                    <a:lstStyle/>
                    <a:p>
                      <a:pPr>
                        <a:lnSpc>
                          <a:spcPct val="115000"/>
                        </a:lnSpc>
                        <a:spcAft>
                          <a:spcPts val="0"/>
                        </a:spcAft>
                      </a:pPr>
                      <a:r>
                        <a:rPr lang="en-US" sz="1400" dirty="0">
                          <a:effectLst/>
                        </a:rPr>
                        <a:t>Action A32</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dirty="0">
                          <a:effectLst/>
                        </a:rPr>
                        <a:t>Fundamental Climate Data Records and Climate Data Records for greenhouse gases and aerosols ECVs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100">
                          <a:effectLst/>
                        </a:rPr>
                        <a:t>Status</a:t>
                      </a:r>
                      <a:endParaRPr lang="en-US" sz="1100">
                        <a:effectLst/>
                        <a:latin typeface="Calibri"/>
                        <a:ea typeface="SimSun"/>
                        <a:cs typeface="Arial"/>
                      </a:endParaRPr>
                    </a:p>
                  </a:txBody>
                  <a:tcPr marL="36195" marR="36195" marT="17780" marB="17780" anchor="ctr"/>
                </a:tc>
              </a:tr>
              <a:tr h="396587">
                <a:tc>
                  <a:txBody>
                    <a:bodyPr/>
                    <a:lstStyle/>
                    <a:p>
                      <a:pPr>
                        <a:lnSpc>
                          <a:spcPct val="115000"/>
                        </a:lnSpc>
                        <a:spcAft>
                          <a:spcPts val="0"/>
                        </a:spcAft>
                      </a:pPr>
                      <a:r>
                        <a:rPr lang="en-US" sz="1400">
                          <a:effectLst/>
                        </a:rPr>
                        <a:t>Explanation</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Extend and refine the satellite data records (FCDRs and CDRs) for GHG and aerosol ECVs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396587">
                <a:tc>
                  <a:txBody>
                    <a:bodyPr/>
                    <a:lstStyle/>
                    <a:p>
                      <a:pPr>
                        <a:lnSpc>
                          <a:spcPct val="115000"/>
                        </a:lnSpc>
                        <a:spcAft>
                          <a:spcPts val="0"/>
                        </a:spcAft>
                      </a:pPr>
                      <a:r>
                        <a:rPr lang="en-US" sz="1400">
                          <a:effectLst/>
                        </a:rPr>
                        <a:t>Benefit</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Improved record of GHG concentrations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Time Frame</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100">
                          <a:effectLst/>
                        </a:rPr>
                        <a:t>Ongoing</a:t>
                      </a:r>
                      <a:endParaRPr lang="en-US" sz="1100">
                        <a:effectLst/>
                        <a:latin typeface="Calibri"/>
                        <a:ea typeface="SimSun"/>
                        <a:cs typeface="Arial"/>
                      </a:endParaRPr>
                    </a:p>
                  </a:txBody>
                  <a:tcPr marL="36195" marR="36195" marT="17780" marB="17780" anchor="ctr"/>
                </a:tc>
                <a:tc hMerge="1">
                  <a:txBody>
                    <a:bodyPr/>
                    <a:lstStyle/>
                    <a:p>
                      <a:endParaRPr lang="en-US"/>
                    </a:p>
                  </a:txBody>
                  <a:tcPr/>
                </a:tc>
              </a:tr>
              <a:tr h="1788894">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Space agencies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Performance Indicator</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100">
                          <a:effectLst/>
                        </a:rPr>
                        <a:t>Availability of updated FCDRs and CDRs for GHGs and aerosols</a:t>
                      </a:r>
                      <a:endParaRPr lang="en-US" sz="1100">
                        <a:effectLst/>
                        <a:latin typeface="Calibri"/>
                        <a:ea typeface="SimSun"/>
                        <a:cs typeface="Arial"/>
                      </a:endParaRPr>
                    </a:p>
                  </a:txBody>
                  <a:tcPr marL="36195" marR="36195" marT="17780" marB="17780" anchor="ctr"/>
                </a:tc>
                <a:tc hMerge="1">
                  <a:txBody>
                    <a:bodyPr/>
                    <a:lstStyle/>
                    <a:p>
                      <a:endParaRPr lang="en-US"/>
                    </a:p>
                  </a:txBody>
                  <a:tcPr/>
                </a:tc>
              </a:tr>
              <a:tr h="741905">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525" marR="9525" marT="9525" marB="9525" anchor="ctr"/>
                </a:tc>
                <a:tc rowSpan="2">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Responsible within AOPC: </a:t>
                      </a:r>
                    </a:p>
                    <a:p>
                      <a:pPr>
                        <a:lnSpc>
                          <a:spcPct val="115000"/>
                        </a:lnSpc>
                        <a:spcAft>
                          <a:spcPts val="0"/>
                        </a:spcAft>
                      </a:pPr>
                      <a:r>
                        <a:rPr lang="en-US" sz="1400">
                          <a:effectLst/>
                        </a:rPr>
                        <a:t> </a:t>
                      </a:r>
                      <a:endParaRPr lang="en-US" sz="14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741905">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dirty="0">
                          <a:effectLst/>
                        </a:rPr>
                        <a:t>Timeframe/ deliverables: </a:t>
                      </a:r>
                    </a:p>
                    <a:p>
                      <a:pPr>
                        <a:lnSpc>
                          <a:spcPct val="115000"/>
                        </a:lnSpc>
                        <a:spcAft>
                          <a:spcPts val="0"/>
                        </a:spcAft>
                      </a:pPr>
                      <a:r>
                        <a:rPr lang="en-US" sz="1400" dirty="0">
                          <a:effectLst/>
                        </a:rPr>
                        <a:t> </a:t>
                      </a:r>
                      <a:endParaRPr lang="en-US" sz="1400" dirty="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396587">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No progress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396587">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Not started yet</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869800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11005903"/>
              </p:ext>
            </p:extLst>
          </p:nvPr>
        </p:nvGraphicFramePr>
        <p:xfrm>
          <a:off x="948267" y="321734"/>
          <a:ext cx="10718800" cy="6129865"/>
        </p:xfrm>
        <a:graphic>
          <a:graphicData uri="http://schemas.openxmlformats.org/drawingml/2006/table">
            <a:tbl>
              <a:tblPr firstRow="1" firstCol="1" bandRow="1">
                <a:tableStyleId>{5C22544A-7EE6-4342-B048-85BDC9FD1C3A}</a:tableStyleId>
              </a:tblPr>
              <a:tblGrid>
                <a:gridCol w="1579190"/>
                <a:gridCol w="5698393"/>
                <a:gridCol w="1966015"/>
                <a:gridCol w="134487"/>
                <a:gridCol w="1340715"/>
              </a:tblGrid>
              <a:tr h="352326">
                <a:tc>
                  <a:txBody>
                    <a:bodyPr/>
                    <a:lstStyle/>
                    <a:p>
                      <a:pPr>
                        <a:lnSpc>
                          <a:spcPct val="115000"/>
                        </a:lnSpc>
                        <a:spcAft>
                          <a:spcPts val="0"/>
                        </a:spcAft>
                      </a:pPr>
                      <a:r>
                        <a:rPr lang="en-US" sz="1400" dirty="0">
                          <a:effectLst/>
                        </a:rPr>
                        <a:t>Action A33</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Maintain WMO GAW CO2 and CH4 monitoring networks</a:t>
                      </a:r>
                      <a:endParaRPr lang="en-US" sz="140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effectLst/>
                        </a:rPr>
                        <a:t>Status</a:t>
                      </a:r>
                      <a:endParaRPr lang="en-US" sz="1400">
                        <a:effectLst/>
                        <a:latin typeface="Calibri"/>
                        <a:ea typeface="SimSun"/>
                        <a:cs typeface="Arial"/>
                      </a:endParaRPr>
                    </a:p>
                  </a:txBody>
                  <a:tcPr marL="36195" marR="36195" marT="17780" marB="17780" anchor="ctr"/>
                </a:tc>
              </a:tr>
              <a:tr h="1252648">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Maintain and enhance the WMO GAW Global Atmospheric CO2 and CH4 monitoring networks as major contributions to the GCOS Comprehensive Networks for CO2 and CH4. Advance the measurement of isotopic forms of CO2 and CH4 and of appropriate tracers to separate human from natural influences on the CO2 and CH4 budgets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632553">
                <a:tc>
                  <a:txBody>
                    <a:bodyPr/>
                    <a:lstStyle/>
                    <a:p>
                      <a:pPr>
                        <a:lnSpc>
                          <a:spcPct val="115000"/>
                        </a:lnSpc>
                        <a:spcAft>
                          <a:spcPts val="0"/>
                        </a:spcAft>
                      </a:pPr>
                      <a:r>
                        <a:rPr lang="en-US" sz="1400">
                          <a:effectLst/>
                        </a:rPr>
                        <a:t>Benefit</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A well-maintained, ground-based and in situ network provides the basis for understanding trends and distributions of GHGs.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Time Frame</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Ongoing</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1279200">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National Environmental Services, NMHSs, research agencies, and space agencies under the guidance of WMO GAW and its Scientific Advisory Group on Greenhouse Gases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Performance Indicator</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Data flow to archive and analysis centres</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659106">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525" marR="9525" marT="9525" marB="9525" anchor="ctr"/>
                </a:tc>
                <a:tc rowSpan="2">
                  <a:txBody>
                    <a:bodyPr/>
                    <a:lstStyle/>
                    <a:p>
                      <a:pPr>
                        <a:lnSpc>
                          <a:spcPct val="115000"/>
                        </a:lnSpc>
                        <a:spcAft>
                          <a:spcPts val="0"/>
                        </a:spcAft>
                      </a:pPr>
                      <a:r>
                        <a:rPr lang="en-US" sz="1400" dirty="0">
                          <a:effectLst/>
                        </a:rPr>
                        <a:t>Generally ongoing,  advance the measurement of isotopic forms of CO2 and CH4, and of appropriate tracers, to separate human from natural influences on the CO2 and CH4 budgets</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Responsible within AOPC: </a:t>
                      </a:r>
                    </a:p>
                    <a:p>
                      <a:pPr>
                        <a:lnSpc>
                          <a:spcPct val="115000"/>
                        </a:lnSpc>
                        <a:spcAft>
                          <a:spcPts val="0"/>
                        </a:spcAft>
                      </a:pPr>
                      <a:r>
                        <a:rPr lang="en-US" sz="1400">
                          <a:effectLst/>
                        </a:rPr>
                        <a:t>Jim Butler</a:t>
                      </a:r>
                      <a:endParaRPr lang="en-US" sz="14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969153">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dirty="0">
                          <a:effectLst/>
                        </a:rPr>
                        <a:t>Timeframe/ deliverables: </a:t>
                      </a:r>
                    </a:p>
                    <a:p>
                      <a:pPr>
                        <a:lnSpc>
                          <a:spcPct val="115000"/>
                        </a:lnSpc>
                        <a:spcAft>
                          <a:spcPts val="0"/>
                        </a:spcAft>
                      </a:pPr>
                      <a:r>
                        <a:rPr lang="en-US" sz="1400" dirty="0">
                          <a:effectLst/>
                        </a:rPr>
                        <a:t>Interim report for AOPC-23 2018 on data flow</a:t>
                      </a:r>
                      <a:endParaRPr lang="en-US" sz="1400" dirty="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632553">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meeting in September, will bring up satellite issues, with Greg how to identify, important step In measurement guidelines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352326">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highlight>
                            <a:srgbClr val="FFFF00"/>
                          </a:highlight>
                        </a:rPr>
                        <a:t>Greg will check about the meeting with Jim and send an update</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302139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28982544"/>
              </p:ext>
            </p:extLst>
          </p:nvPr>
        </p:nvGraphicFramePr>
        <p:xfrm>
          <a:off x="863600" y="423332"/>
          <a:ext cx="10871199" cy="5892800"/>
        </p:xfrm>
        <a:graphic>
          <a:graphicData uri="http://schemas.openxmlformats.org/drawingml/2006/table">
            <a:tbl>
              <a:tblPr firstRow="1" firstCol="1" bandRow="1">
                <a:tableStyleId>{5C22544A-7EE6-4342-B048-85BDC9FD1C3A}</a:tableStyleId>
              </a:tblPr>
              <a:tblGrid>
                <a:gridCol w="1601643"/>
                <a:gridCol w="5779412"/>
                <a:gridCol w="1993967"/>
                <a:gridCol w="136398"/>
                <a:gridCol w="1359779"/>
              </a:tblGrid>
              <a:tr h="419490">
                <a:tc>
                  <a:txBody>
                    <a:bodyPr/>
                    <a:lstStyle/>
                    <a:p>
                      <a:pPr>
                        <a:lnSpc>
                          <a:spcPct val="115000"/>
                        </a:lnSpc>
                        <a:spcAft>
                          <a:spcPts val="0"/>
                        </a:spcAft>
                      </a:pPr>
                      <a:r>
                        <a:rPr lang="en-US" sz="1400" dirty="0">
                          <a:effectLst/>
                        </a:rPr>
                        <a:t>Action A36</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N2O, halocarbon and SF6 networks/measurements</a:t>
                      </a:r>
                      <a:endParaRPr lang="en-US" sz="140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effectLst/>
                        </a:rPr>
                        <a:t>Status</a:t>
                      </a:r>
                      <a:endParaRPr lang="en-US" sz="1400">
                        <a:effectLst/>
                        <a:latin typeface="Calibri"/>
                        <a:ea typeface="SimSun"/>
                        <a:cs typeface="Arial"/>
                      </a:endParaRPr>
                    </a:p>
                  </a:txBody>
                  <a:tcPr marL="36195" marR="36195" marT="17780" marB="17780" anchor="ctr"/>
                </a:tc>
              </a:tr>
              <a:tr h="419490">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a:effectLst/>
                        </a:rPr>
                        <a:t>Maintain networks for N2O, halocarbon and SF6 measurements</a:t>
                      </a:r>
                      <a:endParaRPr lang="en-US" sz="140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1122287">
                <a:tc>
                  <a:txBody>
                    <a:bodyPr/>
                    <a:lstStyle/>
                    <a:p>
                      <a:pPr>
                        <a:lnSpc>
                          <a:spcPct val="115000"/>
                        </a:lnSpc>
                        <a:spcAft>
                          <a:spcPts val="0"/>
                        </a:spcAft>
                      </a:pPr>
                      <a:r>
                        <a:rPr lang="en-US" sz="1400">
                          <a:effectLst/>
                        </a:rPr>
                        <a:t>Benefit</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Informs the parties to the Montreal Protocol, provides records of long-lived, non-CO2 GHGs and offers potential tracers for attribution of CO2 emissions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Time Frame</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Ongoing</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1523053">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National research agencies, national environmental services, NMHSs, through WMO GAW</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Performance Indicator</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Data flow to archive and analysis centres</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784750">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525" marR="9525" marT="9525" marB="9525" anchor="ctr"/>
                </a:tc>
                <a:tc rowSpan="2">
                  <a:txBody>
                    <a:bodyPr/>
                    <a:lstStyle/>
                    <a:p>
                      <a:pPr>
                        <a:lnSpc>
                          <a:spcPct val="115000"/>
                        </a:lnSpc>
                        <a:spcAft>
                          <a:spcPts val="0"/>
                        </a:spcAft>
                      </a:pPr>
                      <a:r>
                        <a:rPr lang="en-US" sz="1400" dirty="0">
                          <a:effectLst/>
                        </a:rPr>
                        <a:t>Future</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dirty="0">
                          <a:effectLst/>
                        </a:rPr>
                        <a:t>Responsible within AOPC: </a:t>
                      </a:r>
                    </a:p>
                    <a:p>
                      <a:pPr>
                        <a:lnSpc>
                          <a:spcPct val="115000"/>
                        </a:lnSpc>
                        <a:spcAft>
                          <a:spcPts val="0"/>
                        </a:spcAft>
                      </a:pPr>
                      <a:r>
                        <a:rPr lang="en-US" sz="1400" dirty="0">
                          <a:effectLst/>
                        </a:rPr>
                        <a:t> </a:t>
                      </a:r>
                      <a:endParaRPr lang="en-US" sz="1400" dirty="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784750">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dirty="0">
                          <a:effectLst/>
                        </a:rPr>
                        <a:t>Timeframe/ deliverables: </a:t>
                      </a:r>
                    </a:p>
                    <a:p>
                      <a:pPr>
                        <a:lnSpc>
                          <a:spcPct val="115000"/>
                        </a:lnSpc>
                        <a:spcAft>
                          <a:spcPts val="0"/>
                        </a:spcAft>
                      </a:pPr>
                      <a:r>
                        <a:rPr lang="en-US" sz="1400" dirty="0">
                          <a:effectLst/>
                        </a:rPr>
                        <a:t> </a:t>
                      </a:r>
                      <a:endParaRPr lang="en-US" sz="1400" dirty="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419490">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419490">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5026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50533" y="795867"/>
            <a:ext cx="7952049" cy="5016758"/>
          </a:xfrm>
          <a:prstGeom prst="rect">
            <a:avLst/>
          </a:prstGeom>
          <a:noFill/>
        </p:spPr>
        <p:txBody>
          <a:bodyPr wrap="none" rtlCol="0">
            <a:spAutoFit/>
          </a:bodyPr>
          <a:lstStyle/>
          <a:p>
            <a:r>
              <a:rPr lang="en-US" sz="3200" b="1" dirty="0" smtClean="0"/>
              <a:t>Possible break out groups</a:t>
            </a:r>
          </a:p>
          <a:p>
            <a:endParaRPr lang="en-US" sz="3200" dirty="0"/>
          </a:p>
          <a:p>
            <a:r>
              <a:rPr lang="en-US" sz="3200" dirty="0" smtClean="0"/>
              <a:t>Surface: Imke, </a:t>
            </a:r>
            <a:r>
              <a:rPr lang="en-US" sz="3200" dirty="0" smtClean="0"/>
              <a:t>Liz, Phil, </a:t>
            </a:r>
            <a:r>
              <a:rPr lang="en-US" sz="3200" dirty="0"/>
              <a:t>Rainer, (Peter</a:t>
            </a:r>
            <a:r>
              <a:rPr lang="en-US" sz="3200" dirty="0" smtClean="0"/>
              <a:t>)</a:t>
            </a:r>
            <a:endParaRPr lang="en-US" sz="3200" dirty="0" smtClean="0"/>
          </a:p>
          <a:p>
            <a:endParaRPr lang="en-US" sz="3200" dirty="0"/>
          </a:p>
          <a:p>
            <a:endParaRPr lang="en-US" sz="3200" dirty="0" smtClean="0"/>
          </a:p>
          <a:p>
            <a:r>
              <a:rPr lang="en-US" sz="3200" dirty="0" smtClean="0"/>
              <a:t>Upper Air: Ken</a:t>
            </a:r>
            <a:r>
              <a:rPr lang="en-US" sz="3200" dirty="0" smtClean="0"/>
              <a:t>, </a:t>
            </a:r>
            <a:r>
              <a:rPr lang="en-US" sz="3200" dirty="0" smtClean="0"/>
              <a:t>Shinya, Ruud, Tim, Peng</a:t>
            </a:r>
            <a:endParaRPr lang="en-US" sz="3200" dirty="0" smtClean="0"/>
          </a:p>
          <a:p>
            <a:endParaRPr lang="en-US" sz="3200" dirty="0"/>
          </a:p>
          <a:p>
            <a:endParaRPr lang="en-US" sz="3200" dirty="0" smtClean="0"/>
          </a:p>
          <a:p>
            <a:r>
              <a:rPr lang="en-US" sz="3200" dirty="0" smtClean="0"/>
              <a:t>Composition: Greg, Dale, Olga, </a:t>
            </a:r>
            <a:r>
              <a:rPr lang="en-US" sz="3200" dirty="0" err="1" smtClean="0"/>
              <a:t>Zhanqing</a:t>
            </a:r>
            <a:r>
              <a:rPr lang="en-US" sz="3200" dirty="0"/>
              <a:t>, Peng</a:t>
            </a:r>
          </a:p>
          <a:p>
            <a:endParaRPr lang="en-US" sz="3200" dirty="0"/>
          </a:p>
        </p:txBody>
      </p:sp>
    </p:spTree>
    <p:extLst>
      <p:ext uri="{BB962C8B-B14F-4D97-AF65-F5344CB8AC3E}">
        <p14:creationId xmlns:p14="http://schemas.microsoft.com/office/powerpoint/2010/main" val="425305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63346181"/>
              </p:ext>
            </p:extLst>
          </p:nvPr>
        </p:nvGraphicFramePr>
        <p:xfrm>
          <a:off x="948267" y="237068"/>
          <a:ext cx="10295466" cy="6366456"/>
        </p:xfrm>
        <a:graphic>
          <a:graphicData uri="http://schemas.openxmlformats.org/drawingml/2006/table">
            <a:tbl>
              <a:tblPr firstRow="1" firstCol="1" bandRow="1">
                <a:tableStyleId>{5C22544A-7EE6-4342-B048-85BDC9FD1C3A}</a:tableStyleId>
              </a:tblPr>
              <a:tblGrid>
                <a:gridCol w="1516821"/>
                <a:gridCol w="5473337"/>
                <a:gridCol w="1888367"/>
                <a:gridCol w="129176"/>
                <a:gridCol w="1287765"/>
              </a:tblGrid>
              <a:tr h="198892">
                <a:tc>
                  <a:txBody>
                    <a:bodyPr/>
                    <a:lstStyle/>
                    <a:p>
                      <a:pPr algn="ctr">
                        <a:lnSpc>
                          <a:spcPct val="115000"/>
                        </a:lnSpc>
                        <a:spcAft>
                          <a:spcPts val="0"/>
                        </a:spcAft>
                      </a:pPr>
                      <a:r>
                        <a:rPr lang="en-US" sz="1400" dirty="0">
                          <a:effectLst/>
                        </a:rPr>
                        <a:t>Action A3</a:t>
                      </a:r>
                      <a:endParaRPr lang="en-US" sz="1400" dirty="0">
                        <a:effectLst/>
                        <a:latin typeface="Calibri"/>
                      </a:endParaRPr>
                    </a:p>
                  </a:txBody>
                  <a:tcPr marL="6848" marR="6848" marT="6848" marB="6848" anchor="ctr"/>
                </a:tc>
                <a:tc gridSpan="3">
                  <a:txBody>
                    <a:bodyPr/>
                    <a:lstStyle/>
                    <a:p>
                      <a:pPr>
                        <a:lnSpc>
                          <a:spcPct val="115000"/>
                        </a:lnSpc>
                      </a:pPr>
                      <a:r>
                        <a:rPr lang="en-US" sz="1400" dirty="0">
                          <a:effectLst/>
                        </a:rPr>
                        <a:t>International exchange of SYNOP and CLIMAT reports</a:t>
                      </a:r>
                      <a:endParaRPr lang="en-US" sz="1400" dirty="0">
                        <a:effectLst/>
                        <a:latin typeface="Calibri"/>
                      </a:endParaRPr>
                    </a:p>
                  </a:txBody>
                  <a:tcPr marL="6848" marR="6848" marT="6848" marB="6848" anchor="ctr"/>
                </a:tc>
                <a:tc hMerge="1">
                  <a:txBody>
                    <a:bodyPr/>
                    <a:lstStyle/>
                    <a:p>
                      <a:endParaRPr lang="en-US"/>
                    </a:p>
                  </a:txBody>
                  <a:tcPr/>
                </a:tc>
                <a:tc hMerge="1">
                  <a:txBody>
                    <a:bodyPr/>
                    <a:lstStyle/>
                    <a:p>
                      <a:endParaRPr lang="en-US"/>
                    </a:p>
                  </a:txBody>
                  <a:tcPr/>
                </a:tc>
                <a:tc>
                  <a:txBody>
                    <a:bodyPr/>
                    <a:lstStyle/>
                    <a:p>
                      <a:pPr algn="ctr">
                        <a:lnSpc>
                          <a:spcPct val="115000"/>
                        </a:lnSpc>
                      </a:pPr>
                      <a:r>
                        <a:rPr lang="en-US" sz="1200">
                          <a:effectLst/>
                        </a:rPr>
                        <a:t>Status</a:t>
                      </a:r>
                      <a:endParaRPr lang="en-US" sz="1200">
                        <a:effectLst/>
                        <a:latin typeface="Calibri"/>
                      </a:endParaRPr>
                    </a:p>
                  </a:txBody>
                  <a:tcPr marL="26024" marR="26024" marT="12784" marB="12784" anchor="ctr"/>
                </a:tc>
              </a:tr>
              <a:tr h="349031">
                <a:tc>
                  <a:txBody>
                    <a:bodyPr/>
                    <a:lstStyle/>
                    <a:p>
                      <a:pPr>
                        <a:lnSpc>
                          <a:spcPct val="115000"/>
                        </a:lnSpc>
                        <a:spcAft>
                          <a:spcPts val="0"/>
                        </a:spcAft>
                      </a:pPr>
                      <a:r>
                        <a:rPr lang="en-US" sz="1400" dirty="0">
                          <a:effectLst/>
                        </a:rPr>
                        <a:t>Explanation</a:t>
                      </a:r>
                      <a:endParaRPr lang="en-US" sz="1400" dirty="0">
                        <a:effectLst/>
                        <a:latin typeface="Calibri"/>
                      </a:endParaRPr>
                    </a:p>
                  </a:txBody>
                  <a:tcPr marL="6848" marR="6848" marT="6848" marB="6848" anchor="ctr"/>
                </a:tc>
                <a:tc gridSpan="4">
                  <a:txBody>
                    <a:bodyPr/>
                    <a:lstStyle/>
                    <a:p>
                      <a:pPr>
                        <a:lnSpc>
                          <a:spcPct val="115000"/>
                        </a:lnSpc>
                      </a:pPr>
                      <a:r>
                        <a:rPr lang="en-US" sz="1400" dirty="0">
                          <a:effectLst/>
                        </a:rPr>
                        <a:t>Obtain further progress in the systematic international exchange of both hourly SYNOP reports and daily and monthly CLIMAT reports from all stations</a:t>
                      </a:r>
                      <a:endParaRPr lang="en-US" sz="1400" dirty="0">
                        <a:effectLst/>
                        <a:latin typeface="Calibri"/>
                      </a:endParaRPr>
                    </a:p>
                  </a:txBody>
                  <a:tcPr marL="6848" marR="6848" marT="6848" marB="6848" anchor="ctr"/>
                </a:tc>
                <a:tc hMerge="1">
                  <a:txBody>
                    <a:bodyPr/>
                    <a:lstStyle/>
                    <a:p>
                      <a:endParaRPr lang="en-US"/>
                    </a:p>
                  </a:txBody>
                  <a:tcPr/>
                </a:tc>
                <a:tc hMerge="1">
                  <a:txBody>
                    <a:bodyPr/>
                    <a:lstStyle/>
                    <a:p>
                      <a:endParaRPr lang="en-US"/>
                    </a:p>
                  </a:txBody>
                  <a:tcPr/>
                </a:tc>
                <a:tc hMerge="1">
                  <a:txBody>
                    <a:bodyPr/>
                    <a:lstStyle/>
                    <a:p>
                      <a:endParaRPr lang="en-US"/>
                    </a:p>
                  </a:txBody>
                  <a:tcPr/>
                </a:tc>
              </a:tr>
              <a:tr h="1194769">
                <a:tc>
                  <a:txBody>
                    <a:bodyPr/>
                    <a:lstStyle/>
                    <a:p>
                      <a:pPr>
                        <a:lnSpc>
                          <a:spcPct val="115000"/>
                        </a:lnSpc>
                        <a:spcAft>
                          <a:spcPts val="0"/>
                        </a:spcAft>
                      </a:pPr>
                      <a:r>
                        <a:rPr lang="en-US" sz="1400" dirty="0">
                          <a:effectLst/>
                        </a:rPr>
                        <a:t>Benefit</a:t>
                      </a:r>
                      <a:endParaRPr lang="en-US" sz="1400" dirty="0">
                        <a:effectLst/>
                        <a:latin typeface="Calibri"/>
                      </a:endParaRPr>
                    </a:p>
                  </a:txBody>
                  <a:tcPr marL="6848" marR="6848" marT="6848" marB="6848" anchor="ctr"/>
                </a:tc>
                <a:tc>
                  <a:txBody>
                    <a:bodyPr/>
                    <a:lstStyle/>
                    <a:p>
                      <a:pPr>
                        <a:lnSpc>
                          <a:spcPct val="115000"/>
                        </a:lnSpc>
                      </a:pPr>
                      <a:r>
                        <a:rPr lang="en-US" sz="1400" dirty="0">
                          <a:effectLst/>
                        </a:rPr>
                        <a:t>Enhanced holdings data archives</a:t>
                      </a:r>
                      <a:endParaRPr lang="en-US" sz="1400" dirty="0">
                        <a:effectLst/>
                        <a:latin typeface="Calibri"/>
                      </a:endParaRPr>
                    </a:p>
                  </a:txBody>
                  <a:tcPr marL="6848" marR="6848" marT="6848" marB="6848" anchor="ctr"/>
                </a:tc>
                <a:tc>
                  <a:txBody>
                    <a:bodyPr/>
                    <a:lstStyle/>
                    <a:p>
                      <a:pPr>
                        <a:lnSpc>
                          <a:spcPct val="115000"/>
                        </a:lnSpc>
                      </a:pPr>
                      <a:r>
                        <a:rPr lang="en-US" sz="1400">
                          <a:effectLst/>
                        </a:rPr>
                        <a:t>Time Frame</a:t>
                      </a:r>
                      <a:endParaRPr lang="en-US" sz="1400">
                        <a:effectLst/>
                        <a:latin typeface="Calibri"/>
                      </a:endParaRPr>
                    </a:p>
                  </a:txBody>
                  <a:tcPr marL="26024" marR="26024" marT="12784" marB="12784" anchor="ctr"/>
                </a:tc>
                <a:tc gridSpan="2">
                  <a:txBody>
                    <a:bodyPr/>
                    <a:lstStyle/>
                    <a:p>
                      <a:pPr>
                        <a:lnSpc>
                          <a:spcPct val="115000"/>
                        </a:lnSpc>
                      </a:pPr>
                      <a:r>
                        <a:rPr lang="en-US" sz="1200">
                          <a:effectLst/>
                        </a:rPr>
                        <a:t>Continuous, with significant improvement in receipt of RBSN synoptic and CLIMAT data by 2019</a:t>
                      </a:r>
                      <a:endParaRPr lang="en-US" sz="1200">
                        <a:effectLst/>
                        <a:latin typeface="Calibri"/>
                      </a:endParaRPr>
                    </a:p>
                  </a:txBody>
                  <a:tcPr marL="26024" marR="26024" marT="12784" marB="12784" anchor="ctr"/>
                </a:tc>
                <a:tc hMerge="1">
                  <a:txBody>
                    <a:bodyPr/>
                    <a:lstStyle/>
                    <a:p>
                      <a:endParaRPr lang="en-US"/>
                    </a:p>
                  </a:txBody>
                  <a:tcPr/>
                </a:tc>
              </a:tr>
              <a:tr h="529572">
                <a:tc>
                  <a:txBody>
                    <a:bodyPr/>
                    <a:lstStyle/>
                    <a:p>
                      <a:pPr>
                        <a:lnSpc>
                          <a:spcPct val="115000"/>
                        </a:lnSpc>
                        <a:spcAft>
                          <a:spcPts val="0"/>
                        </a:spcAft>
                      </a:pPr>
                      <a:r>
                        <a:rPr lang="en-US" sz="1400">
                          <a:effectLst/>
                        </a:rPr>
                        <a:t>Who</a:t>
                      </a:r>
                      <a:endParaRPr lang="en-US" sz="1400">
                        <a:effectLst/>
                        <a:latin typeface="Calibri"/>
                      </a:endParaRPr>
                    </a:p>
                  </a:txBody>
                  <a:tcPr marL="6848" marR="6848" marT="6848" marB="6848" anchor="ctr"/>
                </a:tc>
                <a:tc>
                  <a:txBody>
                    <a:bodyPr/>
                    <a:lstStyle/>
                    <a:p>
                      <a:pPr>
                        <a:lnSpc>
                          <a:spcPct val="115000"/>
                        </a:lnSpc>
                      </a:pPr>
                      <a:r>
                        <a:rPr lang="en-US" sz="1400" dirty="0">
                          <a:effectLst/>
                        </a:rPr>
                        <a:t>NMHSs, regional </a:t>
                      </a:r>
                      <a:r>
                        <a:rPr lang="en-US" sz="1400" dirty="0" err="1">
                          <a:effectLst/>
                        </a:rPr>
                        <a:t>centres</a:t>
                      </a:r>
                      <a:r>
                        <a:rPr lang="en-US" sz="1400" dirty="0">
                          <a:effectLst/>
                        </a:rPr>
                        <a:t> in coordination/cooperation with WMO CBS, and with advice from AOPC</a:t>
                      </a:r>
                      <a:endParaRPr lang="en-US" sz="1400" dirty="0">
                        <a:effectLst/>
                        <a:latin typeface="Calibri"/>
                      </a:endParaRPr>
                    </a:p>
                  </a:txBody>
                  <a:tcPr marL="6848" marR="6848" marT="6848" marB="6848" anchor="ctr"/>
                </a:tc>
                <a:tc>
                  <a:txBody>
                    <a:bodyPr/>
                    <a:lstStyle/>
                    <a:p>
                      <a:pPr>
                        <a:lnSpc>
                          <a:spcPct val="115000"/>
                        </a:lnSpc>
                      </a:pPr>
                      <a:r>
                        <a:rPr lang="en-US" sz="1400">
                          <a:effectLst/>
                        </a:rPr>
                        <a:t>Performance Indicator</a:t>
                      </a:r>
                      <a:endParaRPr lang="en-US" sz="1400">
                        <a:effectLst/>
                        <a:latin typeface="Calibri"/>
                      </a:endParaRPr>
                    </a:p>
                  </a:txBody>
                  <a:tcPr marL="26024" marR="26024" marT="12784" marB="12784" anchor="ctr"/>
                </a:tc>
                <a:tc gridSpan="2">
                  <a:txBody>
                    <a:bodyPr/>
                    <a:lstStyle/>
                    <a:p>
                      <a:pPr>
                        <a:lnSpc>
                          <a:spcPct val="115000"/>
                        </a:lnSpc>
                      </a:pPr>
                      <a:r>
                        <a:rPr lang="en-US" sz="1200">
                          <a:effectLst/>
                        </a:rPr>
                        <a:t>Data archive statistics at data centres</a:t>
                      </a:r>
                      <a:endParaRPr lang="en-US" sz="1200">
                        <a:effectLst/>
                        <a:latin typeface="Calibri"/>
                      </a:endParaRPr>
                    </a:p>
                  </a:txBody>
                  <a:tcPr marL="26024" marR="26024" marT="12784" marB="12784" anchor="ctr"/>
                </a:tc>
                <a:tc hMerge="1">
                  <a:txBody>
                    <a:bodyPr/>
                    <a:lstStyle/>
                    <a:p>
                      <a:endParaRPr lang="en-US"/>
                    </a:p>
                  </a:txBody>
                  <a:tcPr/>
                </a:tc>
              </a:tr>
              <a:tr h="363273">
                <a:tc rowSpan="2">
                  <a:txBody>
                    <a:bodyPr/>
                    <a:lstStyle/>
                    <a:p>
                      <a:pPr>
                        <a:lnSpc>
                          <a:spcPct val="115000"/>
                        </a:lnSpc>
                        <a:spcAft>
                          <a:spcPts val="0"/>
                        </a:spcAft>
                      </a:pPr>
                      <a:r>
                        <a:rPr lang="en-US" sz="1400">
                          <a:effectLst/>
                        </a:rPr>
                        <a:t>Background</a:t>
                      </a:r>
                      <a:endParaRPr lang="en-US" sz="1400">
                        <a:effectLst/>
                        <a:latin typeface="Calibri"/>
                      </a:endParaRPr>
                    </a:p>
                  </a:txBody>
                  <a:tcPr marL="6848" marR="6848" marT="6848" marB="6848" anchor="ctr"/>
                </a:tc>
                <a:tc rowSpan="2">
                  <a:txBody>
                    <a:bodyPr/>
                    <a:lstStyle/>
                    <a:p>
                      <a:pPr>
                        <a:lnSpc>
                          <a:spcPct val="115000"/>
                        </a:lnSpc>
                      </a:pPr>
                      <a:r>
                        <a:rPr lang="en-US" sz="1400" dirty="0">
                          <a:effectLst/>
                        </a:rPr>
                        <a:t>This has to be considered not only a work of monitoring, but where gaps are found, it requires an action. </a:t>
                      </a:r>
                      <a:endParaRPr lang="en-US" sz="1400" dirty="0">
                        <a:effectLst/>
                        <a:latin typeface="Calibri"/>
                      </a:endParaRPr>
                    </a:p>
                  </a:txBody>
                  <a:tcPr marL="6848" marR="6848" marT="6848" marB="6848" anchor="ctr"/>
                </a:tc>
                <a:tc gridSpan="3">
                  <a:txBody>
                    <a:bodyPr/>
                    <a:lstStyle/>
                    <a:p>
                      <a:pPr>
                        <a:lnSpc>
                          <a:spcPct val="115000"/>
                        </a:lnSpc>
                      </a:pPr>
                      <a:r>
                        <a:rPr lang="en-US" sz="1400" b="1" dirty="0">
                          <a:effectLst/>
                        </a:rPr>
                        <a:t>Responsible within AOPC: GSNMC, Andreas Becker</a:t>
                      </a:r>
                      <a:endParaRPr lang="en-US" sz="1400" b="1" dirty="0">
                        <a:effectLst/>
                        <a:latin typeface="Calibri"/>
                      </a:endParaRPr>
                    </a:p>
                  </a:txBody>
                  <a:tcPr marL="26024" marR="26024" marT="12784" marB="12784" anchor="ctr"/>
                </a:tc>
                <a:tc hMerge="1">
                  <a:txBody>
                    <a:bodyPr/>
                    <a:lstStyle/>
                    <a:p>
                      <a:endParaRPr lang="en-US"/>
                    </a:p>
                  </a:txBody>
                  <a:tcPr/>
                </a:tc>
                <a:tc hMerge="1">
                  <a:txBody>
                    <a:bodyPr/>
                    <a:lstStyle/>
                    <a:p>
                      <a:endParaRPr lang="en-US"/>
                    </a:p>
                  </a:txBody>
                  <a:tcPr/>
                </a:tc>
              </a:tr>
              <a:tr h="529572">
                <a:tc vMerge="1">
                  <a:txBody>
                    <a:bodyPr/>
                    <a:lstStyle/>
                    <a:p>
                      <a:endParaRPr lang="en-US"/>
                    </a:p>
                  </a:txBody>
                  <a:tcPr/>
                </a:tc>
                <a:tc vMerge="1">
                  <a:txBody>
                    <a:bodyPr/>
                    <a:lstStyle/>
                    <a:p>
                      <a:endParaRPr lang="en-US"/>
                    </a:p>
                  </a:txBody>
                  <a:tcPr/>
                </a:tc>
                <a:tc gridSpan="3">
                  <a:txBody>
                    <a:bodyPr/>
                    <a:lstStyle/>
                    <a:p>
                      <a:pPr>
                        <a:lnSpc>
                          <a:spcPct val="115000"/>
                        </a:lnSpc>
                      </a:pPr>
                      <a:r>
                        <a:rPr lang="en-US" sz="1400">
                          <a:effectLst/>
                        </a:rPr>
                        <a:t>Timeframe/ deliverables: </a:t>
                      </a:r>
                    </a:p>
                    <a:p>
                      <a:pPr>
                        <a:lnSpc>
                          <a:spcPct val="115000"/>
                        </a:lnSpc>
                      </a:pPr>
                      <a:r>
                        <a:rPr lang="en-US" sz="1400">
                          <a:effectLst/>
                        </a:rPr>
                        <a:t>Annual report and presentation to AOPC</a:t>
                      </a:r>
                      <a:endParaRPr lang="en-US" sz="1400">
                        <a:effectLst/>
                        <a:latin typeface="Calibri"/>
                      </a:endParaRPr>
                    </a:p>
                  </a:txBody>
                  <a:tcPr marL="26024" marR="26024" marT="12784" marB="12784" anchor="ctr"/>
                </a:tc>
                <a:tc hMerge="1">
                  <a:txBody>
                    <a:bodyPr/>
                    <a:lstStyle/>
                    <a:p>
                      <a:endParaRPr lang="en-US"/>
                    </a:p>
                  </a:txBody>
                  <a:tcPr/>
                </a:tc>
                <a:tc hMerge="1">
                  <a:txBody>
                    <a:bodyPr/>
                    <a:lstStyle/>
                    <a:p>
                      <a:endParaRPr lang="en-US"/>
                    </a:p>
                  </a:txBody>
                  <a:tcPr/>
                </a:tc>
              </a:tr>
              <a:tr h="188977">
                <a:tc>
                  <a:txBody>
                    <a:bodyPr/>
                    <a:lstStyle/>
                    <a:p>
                      <a:pPr>
                        <a:lnSpc>
                          <a:spcPct val="115000"/>
                        </a:lnSpc>
                        <a:spcAft>
                          <a:spcPts val="0"/>
                        </a:spcAft>
                      </a:pPr>
                      <a:r>
                        <a:rPr lang="en-US" sz="1400">
                          <a:effectLst/>
                        </a:rPr>
                        <a:t>20th June</a:t>
                      </a:r>
                      <a:endParaRPr lang="en-US" sz="1400">
                        <a:effectLst/>
                        <a:latin typeface="Calibri"/>
                      </a:endParaRPr>
                    </a:p>
                  </a:txBody>
                  <a:tcPr marL="6848" marR="6848" marT="6848" marB="6848" anchor="ctr"/>
                </a:tc>
                <a:tc gridSpan="4">
                  <a:txBody>
                    <a:bodyPr/>
                    <a:lstStyle/>
                    <a:p>
                      <a:pPr>
                        <a:lnSpc>
                          <a:spcPct val="115000"/>
                        </a:lnSpc>
                      </a:pPr>
                      <a:r>
                        <a:rPr lang="en-US" sz="1400" dirty="0">
                          <a:effectLst/>
                        </a:rPr>
                        <a:t>Sent email to Andreas</a:t>
                      </a:r>
                      <a:endParaRPr lang="en-US" sz="1400" dirty="0">
                        <a:effectLst/>
                        <a:latin typeface="Calibri"/>
                      </a:endParaRPr>
                    </a:p>
                  </a:txBody>
                  <a:tcPr marL="6848" marR="6848" marT="6848" marB="6848" anchor="ctr"/>
                </a:tc>
                <a:tc hMerge="1">
                  <a:txBody>
                    <a:bodyPr/>
                    <a:lstStyle/>
                    <a:p>
                      <a:endParaRPr lang="en-US"/>
                    </a:p>
                  </a:txBody>
                  <a:tcPr/>
                </a:tc>
                <a:tc hMerge="1">
                  <a:txBody>
                    <a:bodyPr/>
                    <a:lstStyle/>
                    <a:p>
                      <a:endParaRPr lang="en-US"/>
                    </a:p>
                  </a:txBody>
                  <a:tcPr/>
                </a:tc>
                <a:tc hMerge="1">
                  <a:txBody>
                    <a:bodyPr/>
                    <a:lstStyle/>
                    <a:p>
                      <a:endParaRPr lang="en-US"/>
                    </a:p>
                  </a:txBody>
                  <a:tcPr/>
                </a:tc>
              </a:tr>
              <a:tr h="188977">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ndParaRPr>
                    </a:p>
                  </a:txBody>
                  <a:tcPr marL="6848" marR="6848" marT="6848" marB="6848" anchor="ctr"/>
                </a:tc>
                <a:tc gridSpan="4">
                  <a:txBody>
                    <a:bodyPr/>
                    <a:lstStyle/>
                    <a:p>
                      <a:pPr>
                        <a:lnSpc>
                          <a:spcPct val="115000"/>
                        </a:lnSpc>
                      </a:pPr>
                      <a:r>
                        <a:rPr lang="en-US" sz="1400" dirty="0">
                          <a:effectLst/>
                        </a:rPr>
                        <a:t>None – send an email to Andreas asking for input (Secretariat)</a:t>
                      </a:r>
                      <a:endParaRPr lang="en-US" sz="1400" dirty="0">
                        <a:effectLst/>
                        <a:latin typeface="Calibri"/>
                      </a:endParaRPr>
                    </a:p>
                  </a:txBody>
                  <a:tcPr marL="6848" marR="6848" marT="6848" marB="6848" anchor="ctr"/>
                </a:tc>
                <a:tc hMerge="1">
                  <a:txBody>
                    <a:bodyPr/>
                    <a:lstStyle/>
                    <a:p>
                      <a:endParaRPr lang="en-US"/>
                    </a:p>
                  </a:txBody>
                  <a:tcPr/>
                </a:tc>
                <a:tc hMerge="1">
                  <a:txBody>
                    <a:bodyPr/>
                    <a:lstStyle/>
                    <a:p>
                      <a:endParaRPr lang="en-US"/>
                    </a:p>
                  </a:txBody>
                  <a:tcPr/>
                </a:tc>
                <a:tc hMerge="1">
                  <a:txBody>
                    <a:bodyPr/>
                    <a:lstStyle/>
                    <a:p>
                      <a:endParaRPr lang="en-US"/>
                    </a:p>
                  </a:txBody>
                  <a:tcPr/>
                </a:tc>
              </a:tr>
              <a:tr h="1679425">
                <a:tc>
                  <a:txBody>
                    <a:bodyPr/>
                    <a:lstStyle/>
                    <a:p>
                      <a:pPr>
                        <a:lnSpc>
                          <a:spcPct val="115000"/>
                        </a:lnSpc>
                        <a:spcAft>
                          <a:spcPts val="0"/>
                        </a:spcAft>
                      </a:pPr>
                      <a:r>
                        <a:rPr lang="en-US" sz="1400">
                          <a:effectLst/>
                        </a:rPr>
                        <a:t>9</a:t>
                      </a:r>
                      <a:r>
                        <a:rPr lang="en-US" sz="1400" baseline="30000">
                          <a:effectLst/>
                        </a:rPr>
                        <a:t>th</a:t>
                      </a:r>
                      <a:r>
                        <a:rPr lang="en-US" sz="1400">
                          <a:effectLst/>
                        </a:rPr>
                        <a:t> Jan 2018</a:t>
                      </a:r>
                      <a:endParaRPr lang="en-US" sz="1400">
                        <a:effectLst/>
                        <a:latin typeface="Calibri"/>
                      </a:endParaRPr>
                    </a:p>
                  </a:txBody>
                  <a:tcPr marL="6848" marR="6848" marT="6848" marB="6848" anchor="ctr"/>
                </a:tc>
                <a:tc gridSpan="4">
                  <a:txBody>
                    <a:bodyPr/>
                    <a:lstStyle/>
                    <a:p>
                      <a:pPr>
                        <a:lnSpc>
                          <a:spcPct val="115000"/>
                        </a:lnSpc>
                      </a:pPr>
                      <a:r>
                        <a:rPr lang="en-US" sz="1400" dirty="0">
                          <a:effectLst/>
                        </a:rPr>
                        <a:t>Email sent . Update received from Andreas. </a:t>
                      </a:r>
                    </a:p>
                    <a:p>
                      <a:pPr>
                        <a:lnSpc>
                          <a:spcPct val="115000"/>
                        </a:lnSpc>
                      </a:pPr>
                      <a:r>
                        <a:rPr lang="en-US" sz="1400" dirty="0">
                          <a:effectLst/>
                        </a:rPr>
                        <a:t>Software design and concept Document addressing this request has been procured and completed. The new Web Page will Feature the following capabilities:</a:t>
                      </a:r>
                    </a:p>
                    <a:p>
                      <a:pPr>
                        <a:lnSpc>
                          <a:spcPct val="115000"/>
                        </a:lnSpc>
                      </a:pPr>
                      <a:r>
                        <a:rPr lang="en-US" sz="1400" dirty="0">
                          <a:effectLst/>
                        </a:rPr>
                        <a:t>- digesting BUFR</a:t>
                      </a:r>
                    </a:p>
                    <a:p>
                      <a:pPr>
                        <a:lnSpc>
                          <a:spcPct val="115000"/>
                        </a:lnSpc>
                      </a:pPr>
                      <a:r>
                        <a:rPr lang="en-US" sz="1400" dirty="0">
                          <a:effectLst/>
                        </a:rPr>
                        <a:t>- Monitoring and visualization arrivals at deadlines that can be customized</a:t>
                      </a:r>
                    </a:p>
                    <a:p>
                      <a:pPr>
                        <a:lnSpc>
                          <a:spcPct val="115000"/>
                        </a:lnSpc>
                      </a:pPr>
                      <a:r>
                        <a:rPr lang="en-US" sz="1400" dirty="0">
                          <a:effectLst/>
                        </a:rPr>
                        <a:t>- increased scope of stations monitored to Include all RBCN stations</a:t>
                      </a:r>
                    </a:p>
                    <a:p>
                      <a:pPr>
                        <a:lnSpc>
                          <a:spcPct val="115000"/>
                        </a:lnSpc>
                      </a:pPr>
                      <a:r>
                        <a:rPr lang="en-US" sz="1400" dirty="0">
                          <a:effectLst/>
                        </a:rPr>
                        <a:t>Three Prototypes have been implemented. If requested my colleague Peter Finger can provide you with Illustrations. Moreover Christel </a:t>
                      </a:r>
                      <a:r>
                        <a:rPr lang="en-US" sz="1400" dirty="0" err="1">
                          <a:effectLst/>
                        </a:rPr>
                        <a:t>Lefevbre</a:t>
                      </a:r>
                      <a:r>
                        <a:rPr lang="en-US" sz="1400" dirty="0">
                          <a:effectLst/>
                        </a:rPr>
                        <a:t> can provide more Detail as she has Governed the Software procurement. In case that the Financial resources can be Secured the GSNMC Web Page Upgrade shall be implemented this year.</a:t>
                      </a:r>
                      <a:endParaRPr lang="en-US" sz="1400" dirty="0">
                        <a:effectLst/>
                        <a:latin typeface="Calibri"/>
                      </a:endParaRPr>
                    </a:p>
                  </a:txBody>
                  <a:tcPr marL="6848" marR="6848" marT="6848" marB="6848"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605864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48259563"/>
              </p:ext>
            </p:extLst>
          </p:nvPr>
        </p:nvGraphicFramePr>
        <p:xfrm>
          <a:off x="1422399" y="440267"/>
          <a:ext cx="9685867" cy="5823501"/>
        </p:xfrm>
        <a:graphic>
          <a:graphicData uri="http://schemas.openxmlformats.org/drawingml/2006/table">
            <a:tbl>
              <a:tblPr firstRow="1" firstCol="1" bandRow="1">
                <a:tableStyleId>{5C22544A-7EE6-4342-B048-85BDC9FD1C3A}</a:tableStyleId>
              </a:tblPr>
              <a:tblGrid>
                <a:gridCol w="1427009"/>
                <a:gridCol w="5149258"/>
                <a:gridCol w="1776557"/>
                <a:gridCol w="121527"/>
                <a:gridCol w="1211516"/>
              </a:tblGrid>
              <a:tr h="284180">
                <a:tc>
                  <a:txBody>
                    <a:bodyPr/>
                    <a:lstStyle/>
                    <a:p>
                      <a:pPr>
                        <a:lnSpc>
                          <a:spcPct val="115000"/>
                        </a:lnSpc>
                        <a:spcAft>
                          <a:spcPts val="0"/>
                        </a:spcAft>
                      </a:pPr>
                      <a:r>
                        <a:rPr lang="en-US" sz="1400" dirty="0">
                          <a:effectLst/>
                        </a:rPr>
                        <a:t>Action A8</a:t>
                      </a:r>
                      <a:endParaRPr lang="en-US" sz="1400" dirty="0">
                        <a:effectLst/>
                        <a:latin typeface="Calibri"/>
                        <a:ea typeface="SimSun"/>
                        <a:cs typeface="Arial"/>
                      </a:endParaRPr>
                    </a:p>
                  </a:txBody>
                  <a:tcPr marL="8881" marR="8881" marT="8881" marB="8881" anchor="ctr"/>
                </a:tc>
                <a:tc gridSpan="3">
                  <a:txBody>
                    <a:bodyPr/>
                    <a:lstStyle/>
                    <a:p>
                      <a:pPr>
                        <a:lnSpc>
                          <a:spcPct val="115000"/>
                        </a:lnSpc>
                        <a:spcAft>
                          <a:spcPts val="0"/>
                        </a:spcAft>
                      </a:pPr>
                      <a:r>
                        <a:rPr lang="en-US" sz="1400">
                          <a:effectLst/>
                        </a:rPr>
                        <a:t>Provide precipitation data to the Global Precipitation Climatology Centre</a:t>
                      </a:r>
                      <a:endParaRPr lang="en-US" sz="1400">
                        <a:effectLst/>
                        <a:latin typeface="Calibri"/>
                        <a:ea typeface="SimSun"/>
                        <a:cs typeface="Arial"/>
                      </a:endParaRPr>
                    </a:p>
                  </a:txBody>
                  <a:tcPr marL="8881" marR="8881" marT="8881" marB="8881"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effectLst/>
                        </a:rPr>
                        <a:t>Status</a:t>
                      </a:r>
                      <a:endParaRPr lang="en-US" sz="1400">
                        <a:effectLst/>
                        <a:latin typeface="Calibri"/>
                        <a:ea typeface="SimSun"/>
                        <a:cs typeface="Arial"/>
                      </a:endParaRPr>
                    </a:p>
                  </a:txBody>
                  <a:tcPr marL="33747" marR="33747" marT="16577" marB="16577" anchor="ctr"/>
                </a:tc>
              </a:tr>
              <a:tr h="503556">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8881" marR="8881" marT="8881" marB="8881" anchor="ctr"/>
                </a:tc>
                <a:tc gridSpan="4">
                  <a:txBody>
                    <a:bodyPr/>
                    <a:lstStyle/>
                    <a:p>
                      <a:pPr>
                        <a:lnSpc>
                          <a:spcPct val="115000"/>
                        </a:lnSpc>
                        <a:spcAft>
                          <a:spcPts val="0"/>
                        </a:spcAft>
                      </a:pPr>
                      <a:r>
                        <a:rPr lang="en-US" sz="1400" dirty="0">
                          <a:effectLst/>
                        </a:rPr>
                        <a:t>Submit all precipitation data from national networks to the Global Precipitation Climatology Centre at the </a:t>
                      </a:r>
                      <a:r>
                        <a:rPr lang="en-US" sz="1400" dirty="0" err="1">
                          <a:effectLst/>
                        </a:rPr>
                        <a:t>Deutscher</a:t>
                      </a:r>
                      <a:r>
                        <a:rPr lang="en-US" sz="1400" dirty="0">
                          <a:effectLst/>
                        </a:rPr>
                        <a:t> </a:t>
                      </a:r>
                      <a:r>
                        <a:rPr lang="en-US" sz="1400" dirty="0" err="1">
                          <a:effectLst/>
                        </a:rPr>
                        <a:t>Wetterdienst</a:t>
                      </a:r>
                      <a:endParaRPr lang="en-US" sz="1400" dirty="0">
                        <a:effectLst/>
                        <a:latin typeface="Calibri"/>
                        <a:ea typeface="SimSun"/>
                        <a:cs typeface="Arial"/>
                      </a:endParaRPr>
                    </a:p>
                  </a:txBody>
                  <a:tcPr marL="8881" marR="8881" marT="8881" marB="8881" anchor="ctr"/>
                </a:tc>
                <a:tc hMerge="1">
                  <a:txBody>
                    <a:bodyPr/>
                    <a:lstStyle/>
                    <a:p>
                      <a:endParaRPr lang="en-US"/>
                    </a:p>
                  </a:txBody>
                  <a:tcPr/>
                </a:tc>
                <a:tc hMerge="1">
                  <a:txBody>
                    <a:bodyPr/>
                    <a:lstStyle/>
                    <a:p>
                      <a:endParaRPr lang="en-US"/>
                    </a:p>
                  </a:txBody>
                  <a:tcPr/>
                </a:tc>
                <a:tc hMerge="1">
                  <a:txBody>
                    <a:bodyPr/>
                    <a:lstStyle/>
                    <a:p>
                      <a:endParaRPr lang="en-US"/>
                    </a:p>
                  </a:txBody>
                  <a:tcPr/>
                </a:tc>
              </a:tr>
              <a:tr h="743481">
                <a:tc>
                  <a:txBody>
                    <a:bodyPr/>
                    <a:lstStyle/>
                    <a:p>
                      <a:pPr>
                        <a:lnSpc>
                          <a:spcPct val="115000"/>
                        </a:lnSpc>
                        <a:spcAft>
                          <a:spcPts val="0"/>
                        </a:spcAft>
                      </a:pPr>
                      <a:r>
                        <a:rPr lang="en-US" sz="1400">
                          <a:effectLst/>
                        </a:rPr>
                        <a:t>Benefit</a:t>
                      </a:r>
                      <a:endParaRPr lang="en-US" sz="1400">
                        <a:effectLst/>
                        <a:latin typeface="Calibri"/>
                        <a:ea typeface="SimSun"/>
                        <a:cs typeface="Arial"/>
                      </a:endParaRPr>
                    </a:p>
                  </a:txBody>
                  <a:tcPr marL="8881" marR="8881" marT="8881" marB="8881" anchor="ctr"/>
                </a:tc>
                <a:tc>
                  <a:txBody>
                    <a:bodyPr/>
                    <a:lstStyle/>
                    <a:p>
                      <a:pPr>
                        <a:lnSpc>
                          <a:spcPct val="115000"/>
                        </a:lnSpc>
                        <a:spcAft>
                          <a:spcPts val="0"/>
                        </a:spcAft>
                      </a:pPr>
                      <a:r>
                        <a:rPr lang="en-US" sz="1400" dirty="0">
                          <a:effectLst/>
                        </a:rPr>
                        <a:t>Improved estimates of extremes and trends, enhanced spatial and temporal detail that address mitigation and adaptation requirements</a:t>
                      </a:r>
                      <a:endParaRPr lang="en-US" sz="1400" dirty="0">
                        <a:effectLst/>
                        <a:latin typeface="Calibri"/>
                        <a:ea typeface="SimSun"/>
                        <a:cs typeface="Arial"/>
                      </a:endParaRPr>
                    </a:p>
                  </a:txBody>
                  <a:tcPr marL="8881" marR="8881" marT="8881" marB="8881" anchor="ctr"/>
                </a:tc>
                <a:tc>
                  <a:txBody>
                    <a:bodyPr/>
                    <a:lstStyle/>
                    <a:p>
                      <a:pPr>
                        <a:lnSpc>
                          <a:spcPct val="115000"/>
                        </a:lnSpc>
                        <a:spcAft>
                          <a:spcPts val="0"/>
                        </a:spcAft>
                      </a:pPr>
                      <a:r>
                        <a:rPr lang="en-US" sz="1400">
                          <a:effectLst/>
                        </a:rPr>
                        <a:t>Time Frame</a:t>
                      </a:r>
                      <a:endParaRPr lang="en-US" sz="1400">
                        <a:effectLst/>
                        <a:latin typeface="Calibri"/>
                        <a:ea typeface="SimSun"/>
                        <a:cs typeface="Arial"/>
                      </a:endParaRPr>
                    </a:p>
                  </a:txBody>
                  <a:tcPr marL="33747" marR="33747" marT="16577" marB="16577" anchor="ctr"/>
                </a:tc>
                <a:tc gridSpan="2">
                  <a:txBody>
                    <a:bodyPr/>
                    <a:lstStyle/>
                    <a:p>
                      <a:pPr>
                        <a:lnSpc>
                          <a:spcPct val="115000"/>
                        </a:lnSpc>
                        <a:spcAft>
                          <a:spcPts val="0"/>
                        </a:spcAft>
                      </a:pPr>
                      <a:r>
                        <a:rPr lang="en-US" sz="1400">
                          <a:effectLst/>
                        </a:rPr>
                        <a:t>Ongoing</a:t>
                      </a:r>
                      <a:endParaRPr lang="en-US" sz="1400">
                        <a:effectLst/>
                        <a:latin typeface="Calibri"/>
                        <a:ea typeface="SimSun"/>
                        <a:cs typeface="Arial"/>
                      </a:endParaRPr>
                    </a:p>
                  </a:txBody>
                  <a:tcPr marL="33747" marR="33747" marT="16577" marB="16577" anchor="ctr"/>
                </a:tc>
                <a:tc hMerge="1">
                  <a:txBody>
                    <a:bodyPr/>
                    <a:lstStyle/>
                    <a:p>
                      <a:endParaRPr lang="en-US"/>
                    </a:p>
                  </a:txBody>
                  <a:tcPr/>
                </a:tc>
              </a:tr>
              <a:tr h="2203574">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8881" marR="8881" marT="8881" marB="8881" anchor="ctr"/>
                </a:tc>
                <a:tc>
                  <a:txBody>
                    <a:bodyPr/>
                    <a:lstStyle/>
                    <a:p>
                      <a:pPr>
                        <a:lnSpc>
                          <a:spcPct val="115000"/>
                        </a:lnSpc>
                        <a:spcAft>
                          <a:spcPts val="0"/>
                        </a:spcAft>
                      </a:pPr>
                      <a:r>
                        <a:rPr lang="en-US" sz="1400" dirty="0">
                          <a:effectLst/>
                        </a:rPr>
                        <a:t>NMHSs with coordination through the WMO </a:t>
                      </a:r>
                      <a:r>
                        <a:rPr lang="en-US" sz="1400" dirty="0" err="1">
                          <a:effectLst/>
                        </a:rPr>
                        <a:t>CCl</a:t>
                      </a:r>
                      <a:r>
                        <a:rPr lang="en-US" sz="1400" dirty="0">
                          <a:effectLst/>
                        </a:rPr>
                        <a:t> and the GFCS.</a:t>
                      </a:r>
                      <a:endParaRPr lang="en-US" sz="1400" dirty="0">
                        <a:effectLst/>
                        <a:latin typeface="Calibri"/>
                        <a:ea typeface="SimSun"/>
                        <a:cs typeface="Arial"/>
                      </a:endParaRPr>
                    </a:p>
                  </a:txBody>
                  <a:tcPr marL="8881" marR="8881" marT="8881" marB="8881" anchor="ctr"/>
                </a:tc>
                <a:tc>
                  <a:txBody>
                    <a:bodyPr/>
                    <a:lstStyle/>
                    <a:p>
                      <a:pPr>
                        <a:lnSpc>
                          <a:spcPct val="115000"/>
                        </a:lnSpc>
                        <a:spcAft>
                          <a:spcPts val="0"/>
                        </a:spcAft>
                      </a:pPr>
                      <a:r>
                        <a:rPr lang="en-US" sz="1400" dirty="0">
                          <a:effectLst/>
                        </a:rPr>
                        <a:t>Performance Indicator</a:t>
                      </a:r>
                      <a:endParaRPr lang="en-US" sz="1400" dirty="0">
                        <a:effectLst/>
                        <a:latin typeface="Calibri"/>
                        <a:ea typeface="SimSun"/>
                        <a:cs typeface="Arial"/>
                      </a:endParaRPr>
                    </a:p>
                  </a:txBody>
                  <a:tcPr marL="33747" marR="33747" marT="16577" marB="16577" anchor="ctr"/>
                </a:tc>
                <a:tc gridSpan="2">
                  <a:txBody>
                    <a:bodyPr/>
                    <a:lstStyle/>
                    <a:p>
                      <a:pPr>
                        <a:lnSpc>
                          <a:spcPct val="115000"/>
                        </a:lnSpc>
                        <a:spcAft>
                          <a:spcPts val="0"/>
                        </a:spcAft>
                      </a:pPr>
                      <a:r>
                        <a:rPr lang="en-US" sz="1400">
                          <a:effectLst/>
                        </a:rPr>
                        <a:t>Percentage of nations providing all their holdings of precipitation data to international data centres.</a:t>
                      </a:r>
                      <a:endParaRPr lang="en-US" sz="1400">
                        <a:effectLst/>
                        <a:latin typeface="Calibri"/>
                        <a:ea typeface="SimSun"/>
                        <a:cs typeface="Arial"/>
                      </a:endParaRPr>
                    </a:p>
                  </a:txBody>
                  <a:tcPr marL="33747" marR="33747" marT="16577" marB="16577" anchor="ctr"/>
                </a:tc>
                <a:tc hMerge="1">
                  <a:txBody>
                    <a:bodyPr/>
                    <a:lstStyle/>
                    <a:p>
                      <a:endParaRPr lang="en-US"/>
                    </a:p>
                  </a:txBody>
                  <a:tcPr/>
                </a:tc>
              </a:tr>
              <a:tr h="764028">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8881" marR="8881" marT="8881" marB="8881" anchor="ctr"/>
                </a:tc>
                <a:tc rowSpan="2">
                  <a:txBody>
                    <a:bodyPr/>
                    <a:lstStyle/>
                    <a:p>
                      <a:pPr>
                        <a:lnSpc>
                          <a:spcPct val="115000"/>
                        </a:lnSpc>
                        <a:spcAft>
                          <a:spcPts val="0"/>
                        </a:spcAft>
                      </a:pPr>
                      <a:r>
                        <a:rPr lang="en-US" sz="1400" dirty="0">
                          <a:effectLst/>
                        </a:rPr>
                        <a:t>Getting also radar data into precipitation data; associated  with Task Team for radar data for climatology (Elena)</a:t>
                      </a:r>
                      <a:endParaRPr lang="en-US" sz="1400" dirty="0">
                        <a:effectLst/>
                        <a:latin typeface="Calibri"/>
                        <a:ea typeface="SimSun"/>
                        <a:cs typeface="Arial"/>
                      </a:endParaRPr>
                    </a:p>
                  </a:txBody>
                  <a:tcPr marL="8881" marR="8881" marT="8881" marB="8881" anchor="ctr"/>
                </a:tc>
                <a:tc gridSpan="3">
                  <a:txBody>
                    <a:bodyPr/>
                    <a:lstStyle/>
                    <a:p>
                      <a:pPr>
                        <a:lnSpc>
                          <a:spcPct val="115000"/>
                        </a:lnSpc>
                        <a:spcAft>
                          <a:spcPts val="0"/>
                        </a:spcAft>
                      </a:pPr>
                      <a:r>
                        <a:rPr lang="en-US" sz="1400" dirty="0">
                          <a:effectLst/>
                        </a:rPr>
                        <a:t>Responsible within AOPC: </a:t>
                      </a:r>
                      <a:r>
                        <a:rPr lang="en-US" sz="1400" b="1" dirty="0">
                          <a:effectLst/>
                        </a:rPr>
                        <a:t>Andreas</a:t>
                      </a:r>
                    </a:p>
                    <a:p>
                      <a:pPr>
                        <a:lnSpc>
                          <a:spcPct val="115000"/>
                        </a:lnSpc>
                        <a:spcAft>
                          <a:spcPts val="0"/>
                        </a:spcAft>
                      </a:pPr>
                      <a:r>
                        <a:rPr lang="en-US" sz="1400" b="1" dirty="0">
                          <a:effectLst/>
                        </a:rPr>
                        <a:t> Becker and Leader of the task team for radar for climatology</a:t>
                      </a:r>
                      <a:endParaRPr lang="en-US" sz="1400" b="1" dirty="0">
                        <a:effectLst/>
                        <a:latin typeface="Calibri"/>
                        <a:ea typeface="SimSun"/>
                        <a:cs typeface="Arial"/>
                      </a:endParaRPr>
                    </a:p>
                  </a:txBody>
                  <a:tcPr marL="33747" marR="33747" marT="16577" marB="16577" anchor="ctr"/>
                </a:tc>
                <a:tc hMerge="1">
                  <a:txBody>
                    <a:bodyPr/>
                    <a:lstStyle/>
                    <a:p>
                      <a:endParaRPr lang="en-US"/>
                    </a:p>
                  </a:txBody>
                  <a:tcPr/>
                </a:tc>
                <a:tc hMerge="1">
                  <a:txBody>
                    <a:bodyPr/>
                    <a:lstStyle/>
                    <a:p>
                      <a:endParaRPr lang="en-US"/>
                    </a:p>
                  </a:txBody>
                  <a:tcPr/>
                </a:tc>
              </a:tr>
              <a:tr h="764028">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dirty="0">
                          <a:effectLst/>
                        </a:rPr>
                        <a:t>Timeframe/ deliverables: </a:t>
                      </a:r>
                    </a:p>
                    <a:p>
                      <a:pPr>
                        <a:lnSpc>
                          <a:spcPct val="115000"/>
                        </a:lnSpc>
                        <a:spcAft>
                          <a:spcPts val="0"/>
                        </a:spcAft>
                      </a:pPr>
                      <a:r>
                        <a:rPr lang="en-US" sz="1400" dirty="0">
                          <a:effectLst/>
                        </a:rPr>
                        <a:t>Useful to supply precipitation data to C3S/NCEI</a:t>
                      </a:r>
                      <a:endParaRPr lang="en-US" sz="1400" dirty="0">
                        <a:effectLst/>
                        <a:latin typeface="Calibri"/>
                        <a:ea typeface="SimSun"/>
                        <a:cs typeface="Arial"/>
                      </a:endParaRPr>
                    </a:p>
                  </a:txBody>
                  <a:tcPr marL="33747" marR="33747" marT="16577" marB="16577" anchor="ctr"/>
                </a:tc>
                <a:tc hMerge="1">
                  <a:txBody>
                    <a:bodyPr/>
                    <a:lstStyle/>
                    <a:p>
                      <a:endParaRPr lang="en-US"/>
                    </a:p>
                  </a:txBody>
                  <a:tcPr/>
                </a:tc>
                <a:tc hMerge="1">
                  <a:txBody>
                    <a:bodyPr/>
                    <a:lstStyle/>
                    <a:p>
                      <a:endParaRPr lang="en-US"/>
                    </a:p>
                  </a:txBody>
                  <a:tcPr/>
                </a:tc>
              </a:tr>
              <a:tr h="272642">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8881" marR="8881" marT="8881" marB="8881" anchor="ctr"/>
                </a:tc>
                <a:tc gridSpan="4">
                  <a:txBody>
                    <a:bodyPr/>
                    <a:lstStyle/>
                    <a:p>
                      <a:pPr>
                        <a:lnSpc>
                          <a:spcPct val="115000"/>
                        </a:lnSpc>
                        <a:spcAft>
                          <a:spcPts val="0"/>
                        </a:spcAft>
                      </a:pPr>
                      <a:r>
                        <a:rPr lang="en-US" sz="1400" dirty="0">
                          <a:effectLst/>
                        </a:rPr>
                        <a:t>Part of the radar task team work</a:t>
                      </a:r>
                      <a:endParaRPr lang="en-US" sz="1400" dirty="0">
                        <a:effectLst/>
                        <a:latin typeface="Calibri"/>
                        <a:ea typeface="SimSun"/>
                        <a:cs typeface="Arial"/>
                      </a:endParaRPr>
                    </a:p>
                  </a:txBody>
                  <a:tcPr marL="8881" marR="8881" marT="8881" marB="8881" anchor="ctr"/>
                </a:tc>
                <a:tc hMerge="1">
                  <a:txBody>
                    <a:bodyPr/>
                    <a:lstStyle/>
                    <a:p>
                      <a:endParaRPr lang="en-US"/>
                    </a:p>
                  </a:txBody>
                  <a:tcPr/>
                </a:tc>
                <a:tc hMerge="1">
                  <a:txBody>
                    <a:bodyPr/>
                    <a:lstStyle/>
                    <a:p>
                      <a:endParaRPr lang="en-US"/>
                    </a:p>
                  </a:txBody>
                  <a:tcPr/>
                </a:tc>
                <a:tc hMerge="1">
                  <a:txBody>
                    <a:bodyPr/>
                    <a:lstStyle/>
                    <a:p>
                      <a:endParaRPr lang="en-US"/>
                    </a:p>
                  </a:txBody>
                  <a:tcPr/>
                </a:tc>
              </a:tr>
              <a:tr h="272642">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8881" marR="8881" marT="8881" marB="8881" anchor="ctr"/>
                </a:tc>
                <a:tc gridSpan="4">
                  <a:txBody>
                    <a:bodyPr/>
                    <a:lstStyle/>
                    <a:p>
                      <a:pPr>
                        <a:lnSpc>
                          <a:spcPct val="115000"/>
                        </a:lnSpc>
                        <a:spcAft>
                          <a:spcPts val="0"/>
                        </a:spcAft>
                      </a:pPr>
                      <a:r>
                        <a:rPr lang="en-US" sz="1400" dirty="0">
                          <a:effectLst/>
                        </a:rPr>
                        <a:t>Ongoing work of radar TT.</a:t>
                      </a:r>
                      <a:endParaRPr lang="en-US" sz="1400" dirty="0">
                        <a:effectLst/>
                        <a:latin typeface="Calibri"/>
                        <a:ea typeface="SimSun"/>
                        <a:cs typeface="Arial"/>
                      </a:endParaRPr>
                    </a:p>
                  </a:txBody>
                  <a:tcPr marL="8881" marR="8881" marT="8881" marB="8881"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99243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00104508"/>
              </p:ext>
            </p:extLst>
          </p:nvPr>
        </p:nvGraphicFramePr>
        <p:xfrm>
          <a:off x="1405468" y="524934"/>
          <a:ext cx="10193865" cy="5829253"/>
        </p:xfrm>
        <a:graphic>
          <a:graphicData uri="http://schemas.openxmlformats.org/drawingml/2006/table">
            <a:tbl>
              <a:tblPr firstRow="1" firstCol="1" bandRow="1">
                <a:tableStyleId>{5C22544A-7EE6-4342-B048-85BDC9FD1C3A}</a:tableStyleId>
              </a:tblPr>
              <a:tblGrid>
                <a:gridCol w="1501852"/>
                <a:gridCol w="5419324"/>
                <a:gridCol w="1869732"/>
                <a:gridCol w="127900"/>
                <a:gridCol w="1275057"/>
              </a:tblGrid>
              <a:tr h="270431">
                <a:tc>
                  <a:txBody>
                    <a:bodyPr/>
                    <a:lstStyle/>
                    <a:p>
                      <a:pPr>
                        <a:lnSpc>
                          <a:spcPct val="115000"/>
                        </a:lnSpc>
                        <a:spcAft>
                          <a:spcPts val="0"/>
                        </a:spcAft>
                      </a:pPr>
                      <a:r>
                        <a:rPr lang="en-US" sz="1400" dirty="0">
                          <a:effectLst/>
                        </a:rPr>
                        <a:t>Action A10</a:t>
                      </a:r>
                      <a:endParaRPr lang="en-US" sz="1400" dirty="0">
                        <a:effectLst/>
                        <a:latin typeface="Calibri"/>
                        <a:ea typeface="SimSun"/>
                        <a:cs typeface="Arial"/>
                      </a:endParaRPr>
                    </a:p>
                  </a:txBody>
                  <a:tcPr marL="9094" marR="9094" marT="9094" marB="9094" anchor="ctr"/>
                </a:tc>
                <a:tc gridSpan="3">
                  <a:txBody>
                    <a:bodyPr/>
                    <a:lstStyle/>
                    <a:p>
                      <a:pPr>
                        <a:lnSpc>
                          <a:spcPct val="115000"/>
                        </a:lnSpc>
                        <a:spcAft>
                          <a:spcPts val="0"/>
                        </a:spcAft>
                      </a:pPr>
                      <a:r>
                        <a:rPr lang="en-US" sz="1400" dirty="0">
                          <a:effectLst/>
                        </a:rPr>
                        <a:t>Incorporating national sunshine records into data </a:t>
                      </a:r>
                      <a:r>
                        <a:rPr lang="en-US" sz="1400" dirty="0" err="1">
                          <a:effectLst/>
                        </a:rPr>
                        <a:t>centres</a:t>
                      </a:r>
                      <a:endParaRPr lang="en-US" sz="1400" dirty="0">
                        <a:effectLst/>
                        <a:latin typeface="Calibri"/>
                        <a:ea typeface="SimSun"/>
                        <a:cs typeface="Arial"/>
                      </a:endParaRPr>
                    </a:p>
                  </a:txBody>
                  <a:tcPr marL="9094" marR="9094" marT="9094" marB="9094"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effectLst/>
                        </a:rPr>
                        <a:t>Status</a:t>
                      </a:r>
                      <a:endParaRPr lang="en-US" sz="1400">
                        <a:effectLst/>
                        <a:latin typeface="Calibri"/>
                        <a:ea typeface="SimSun"/>
                        <a:cs typeface="Arial"/>
                      </a:endParaRPr>
                    </a:p>
                  </a:txBody>
                  <a:tcPr marL="34557" marR="34557" marT="16975" marB="16975" anchor="ctr"/>
                </a:tc>
              </a:tr>
              <a:tr h="259452">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9094" marR="9094" marT="9094" marB="9094" anchor="ctr"/>
                </a:tc>
                <a:tc gridSpan="4">
                  <a:txBody>
                    <a:bodyPr/>
                    <a:lstStyle/>
                    <a:p>
                      <a:pPr>
                        <a:lnSpc>
                          <a:spcPct val="115000"/>
                        </a:lnSpc>
                        <a:spcAft>
                          <a:spcPts val="0"/>
                        </a:spcAft>
                      </a:pPr>
                      <a:r>
                        <a:rPr lang="en-US" sz="1400" dirty="0">
                          <a:effectLst/>
                        </a:rPr>
                        <a:t>National sunshine records should be incorporated into International Data </a:t>
                      </a:r>
                      <a:r>
                        <a:rPr lang="en-US" sz="1400" dirty="0" err="1">
                          <a:effectLst/>
                        </a:rPr>
                        <a:t>Centres</a:t>
                      </a:r>
                      <a:endParaRPr lang="en-US" sz="1400" dirty="0">
                        <a:effectLst/>
                        <a:latin typeface="Calibri"/>
                        <a:ea typeface="SimSun"/>
                        <a:cs typeface="Arial"/>
                      </a:endParaRPr>
                    </a:p>
                  </a:txBody>
                  <a:tcPr marL="9094" marR="9094" marT="9094" marB="9094" anchor="ctr"/>
                </a:tc>
                <a:tc hMerge="1">
                  <a:txBody>
                    <a:bodyPr/>
                    <a:lstStyle/>
                    <a:p>
                      <a:endParaRPr lang="en-US"/>
                    </a:p>
                  </a:txBody>
                  <a:tcPr/>
                </a:tc>
                <a:tc hMerge="1">
                  <a:txBody>
                    <a:bodyPr/>
                    <a:lstStyle/>
                    <a:p>
                      <a:endParaRPr lang="en-US"/>
                    </a:p>
                  </a:txBody>
                  <a:tcPr/>
                </a:tc>
                <a:tc hMerge="1">
                  <a:txBody>
                    <a:bodyPr/>
                    <a:lstStyle/>
                    <a:p>
                      <a:endParaRPr lang="en-US"/>
                    </a:p>
                  </a:txBody>
                  <a:tcPr/>
                </a:tc>
              </a:tr>
              <a:tr h="506379">
                <a:tc>
                  <a:txBody>
                    <a:bodyPr/>
                    <a:lstStyle/>
                    <a:p>
                      <a:pPr>
                        <a:lnSpc>
                          <a:spcPct val="115000"/>
                        </a:lnSpc>
                        <a:spcAft>
                          <a:spcPts val="0"/>
                        </a:spcAft>
                      </a:pPr>
                      <a:r>
                        <a:rPr lang="en-US" sz="1400" dirty="0">
                          <a:effectLst/>
                        </a:rPr>
                        <a:t>Benefit</a:t>
                      </a:r>
                      <a:endParaRPr lang="en-US" sz="1400" dirty="0">
                        <a:effectLst/>
                        <a:latin typeface="Calibri"/>
                        <a:ea typeface="SimSun"/>
                        <a:cs typeface="Arial"/>
                      </a:endParaRPr>
                    </a:p>
                  </a:txBody>
                  <a:tcPr marL="9094" marR="9094" marT="9094" marB="9094" anchor="ctr"/>
                </a:tc>
                <a:tc>
                  <a:txBody>
                    <a:bodyPr/>
                    <a:lstStyle/>
                    <a:p>
                      <a:pPr>
                        <a:lnSpc>
                          <a:spcPct val="115000"/>
                        </a:lnSpc>
                        <a:spcAft>
                          <a:spcPts val="0"/>
                        </a:spcAft>
                      </a:pPr>
                      <a:r>
                        <a:rPr lang="en-US" sz="1400" dirty="0">
                          <a:effectLst/>
                        </a:rPr>
                        <a:t>Better description of surface radiation fields</a:t>
                      </a:r>
                      <a:endParaRPr lang="en-US" sz="1400" dirty="0">
                        <a:effectLst/>
                        <a:latin typeface="Calibri"/>
                        <a:ea typeface="SimSun"/>
                        <a:cs typeface="Arial"/>
                      </a:endParaRPr>
                    </a:p>
                  </a:txBody>
                  <a:tcPr marL="9094" marR="9094" marT="9094" marB="9094" anchor="ctr"/>
                </a:tc>
                <a:tc>
                  <a:txBody>
                    <a:bodyPr/>
                    <a:lstStyle/>
                    <a:p>
                      <a:pPr>
                        <a:lnSpc>
                          <a:spcPct val="115000"/>
                        </a:lnSpc>
                        <a:spcAft>
                          <a:spcPts val="0"/>
                        </a:spcAft>
                      </a:pPr>
                      <a:r>
                        <a:rPr lang="en-US" sz="1400">
                          <a:effectLst/>
                        </a:rPr>
                        <a:t>Time Frame</a:t>
                      </a:r>
                      <a:endParaRPr lang="en-US" sz="1400">
                        <a:effectLst/>
                        <a:latin typeface="Calibri"/>
                        <a:ea typeface="SimSun"/>
                        <a:cs typeface="Arial"/>
                      </a:endParaRPr>
                    </a:p>
                  </a:txBody>
                  <a:tcPr marL="34557" marR="34557" marT="16975" marB="16975" anchor="ctr"/>
                </a:tc>
                <a:tc gridSpan="2">
                  <a:txBody>
                    <a:bodyPr/>
                    <a:lstStyle/>
                    <a:p>
                      <a:pPr>
                        <a:lnSpc>
                          <a:spcPct val="115000"/>
                        </a:lnSpc>
                        <a:spcAft>
                          <a:spcPts val="0"/>
                        </a:spcAft>
                      </a:pPr>
                      <a:r>
                        <a:rPr lang="en-US" sz="1400">
                          <a:effectLst/>
                        </a:rPr>
                        <a:t>Implement in next 2 years</a:t>
                      </a:r>
                      <a:endParaRPr lang="en-US" sz="1400">
                        <a:effectLst/>
                        <a:latin typeface="Calibri"/>
                        <a:ea typeface="SimSun"/>
                        <a:cs typeface="Arial"/>
                      </a:endParaRPr>
                    </a:p>
                  </a:txBody>
                  <a:tcPr marL="34557" marR="34557" marT="16975" marB="16975" anchor="ctr"/>
                </a:tc>
                <a:tc hMerge="1">
                  <a:txBody>
                    <a:bodyPr/>
                    <a:lstStyle/>
                    <a:p>
                      <a:endParaRPr lang="en-US"/>
                    </a:p>
                  </a:txBody>
                  <a:tcPr/>
                </a:tc>
              </a:tr>
              <a:tr h="2897812">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094" marR="9094" marT="9094" marB="9094" anchor="ctr"/>
                </a:tc>
                <a:tc>
                  <a:txBody>
                    <a:bodyPr/>
                    <a:lstStyle/>
                    <a:p>
                      <a:pPr>
                        <a:lnSpc>
                          <a:spcPct val="115000"/>
                        </a:lnSpc>
                        <a:spcAft>
                          <a:spcPts val="0"/>
                        </a:spcAft>
                      </a:pPr>
                      <a:r>
                        <a:rPr lang="en-US" sz="1400" dirty="0">
                          <a:effectLst/>
                        </a:rPr>
                        <a:t>NMHS</a:t>
                      </a:r>
                      <a:endParaRPr lang="en-US" sz="1400" dirty="0">
                        <a:effectLst/>
                        <a:latin typeface="Calibri"/>
                        <a:ea typeface="SimSun"/>
                        <a:cs typeface="Arial"/>
                      </a:endParaRPr>
                    </a:p>
                  </a:txBody>
                  <a:tcPr marL="9094" marR="9094" marT="9094" marB="9094" anchor="ctr"/>
                </a:tc>
                <a:tc>
                  <a:txBody>
                    <a:bodyPr/>
                    <a:lstStyle/>
                    <a:p>
                      <a:pPr>
                        <a:lnSpc>
                          <a:spcPct val="115000"/>
                        </a:lnSpc>
                        <a:spcAft>
                          <a:spcPts val="0"/>
                        </a:spcAft>
                      </a:pPr>
                      <a:r>
                        <a:rPr lang="en-US" sz="1400">
                          <a:effectLst/>
                        </a:rPr>
                        <a:t>Performance Indicator</a:t>
                      </a:r>
                      <a:endParaRPr lang="en-US" sz="1400">
                        <a:effectLst/>
                        <a:latin typeface="Calibri"/>
                        <a:ea typeface="SimSun"/>
                        <a:cs typeface="Arial"/>
                      </a:endParaRPr>
                    </a:p>
                  </a:txBody>
                  <a:tcPr marL="34557" marR="34557" marT="16975" marB="16975" anchor="ctr"/>
                </a:tc>
                <a:tc gridSpan="2">
                  <a:txBody>
                    <a:bodyPr/>
                    <a:lstStyle/>
                    <a:p>
                      <a:pPr>
                        <a:lnSpc>
                          <a:spcPct val="115000"/>
                        </a:lnSpc>
                        <a:spcAft>
                          <a:spcPts val="0"/>
                        </a:spcAft>
                      </a:pPr>
                      <a:r>
                        <a:rPr lang="en-US" sz="1400">
                          <a:effectLst/>
                        </a:rPr>
                        <a:t>Performance indicator	Sunshine record archive established in international data centres and in analysis centres by 2018</a:t>
                      </a:r>
                      <a:endParaRPr lang="en-US" sz="1400">
                        <a:effectLst/>
                        <a:latin typeface="Calibri"/>
                        <a:ea typeface="SimSun"/>
                        <a:cs typeface="Arial"/>
                      </a:endParaRPr>
                    </a:p>
                  </a:txBody>
                  <a:tcPr marL="34557" marR="34557" marT="16975" marB="16975" anchor="ctr"/>
                </a:tc>
                <a:tc hMerge="1">
                  <a:txBody>
                    <a:bodyPr/>
                    <a:lstStyle/>
                    <a:p>
                      <a:endParaRPr lang="en-US"/>
                    </a:p>
                  </a:txBody>
                  <a:tcPr/>
                </a:tc>
              </a:tr>
              <a:tr h="349697">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094" marR="9094" marT="9094" marB="9094" anchor="ctr"/>
                </a:tc>
                <a:tc rowSpan="2">
                  <a:txBody>
                    <a:bodyPr/>
                    <a:lstStyle/>
                    <a:p>
                      <a:pPr>
                        <a:lnSpc>
                          <a:spcPct val="115000"/>
                        </a:lnSpc>
                        <a:spcAft>
                          <a:spcPts val="0"/>
                        </a:spcAft>
                      </a:pPr>
                      <a:r>
                        <a:rPr lang="en-US" sz="1400" dirty="0">
                          <a:effectLst/>
                        </a:rPr>
                        <a:t>National sunshine records into Data </a:t>
                      </a:r>
                      <a:r>
                        <a:rPr lang="en-US" sz="1400" dirty="0" err="1">
                          <a:effectLst/>
                        </a:rPr>
                        <a:t>Centres</a:t>
                      </a:r>
                      <a:endParaRPr lang="en-US" sz="1400" dirty="0">
                        <a:effectLst/>
                        <a:latin typeface="Calibri"/>
                        <a:ea typeface="SimSun"/>
                        <a:cs typeface="Arial"/>
                      </a:endParaRPr>
                    </a:p>
                  </a:txBody>
                  <a:tcPr marL="9094" marR="9094" marT="9094" marB="9094" anchor="ctr"/>
                </a:tc>
                <a:tc gridSpan="3">
                  <a:txBody>
                    <a:bodyPr/>
                    <a:lstStyle/>
                    <a:p>
                      <a:pPr>
                        <a:lnSpc>
                          <a:spcPct val="115000"/>
                        </a:lnSpc>
                        <a:spcAft>
                          <a:spcPts val="0"/>
                        </a:spcAft>
                      </a:pPr>
                      <a:r>
                        <a:rPr lang="en-US" sz="1400" dirty="0">
                          <a:effectLst/>
                        </a:rPr>
                        <a:t>Responsible within AOPC: </a:t>
                      </a:r>
                      <a:endParaRPr lang="en-US" sz="1400" dirty="0">
                        <a:effectLst/>
                        <a:latin typeface="Calibri"/>
                        <a:ea typeface="SimSun"/>
                        <a:cs typeface="Arial"/>
                      </a:endParaRPr>
                    </a:p>
                  </a:txBody>
                  <a:tcPr marL="34557" marR="34557" marT="16975" marB="16975" anchor="ctr"/>
                </a:tc>
                <a:tc hMerge="1">
                  <a:txBody>
                    <a:bodyPr/>
                    <a:lstStyle/>
                    <a:p>
                      <a:endParaRPr lang="en-US"/>
                    </a:p>
                  </a:txBody>
                  <a:tcPr/>
                </a:tc>
                <a:tc hMerge="1">
                  <a:txBody>
                    <a:bodyPr/>
                    <a:lstStyle/>
                    <a:p>
                      <a:endParaRPr lang="en-US"/>
                    </a:p>
                  </a:txBody>
                  <a:tcPr/>
                </a:tc>
              </a:tr>
              <a:tr h="506379">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dirty="0">
                          <a:effectLst/>
                        </a:rPr>
                        <a:t>Timeframe/ deliverables: </a:t>
                      </a:r>
                    </a:p>
                    <a:p>
                      <a:pPr>
                        <a:lnSpc>
                          <a:spcPct val="115000"/>
                        </a:lnSpc>
                        <a:spcAft>
                          <a:spcPts val="0"/>
                        </a:spcAft>
                      </a:pPr>
                      <a:r>
                        <a:rPr lang="en-US" sz="1400" dirty="0">
                          <a:effectLst/>
                        </a:rPr>
                        <a:t>Future</a:t>
                      </a:r>
                      <a:endParaRPr lang="en-US" sz="1400" dirty="0">
                        <a:effectLst/>
                        <a:latin typeface="Calibri"/>
                        <a:ea typeface="SimSun"/>
                        <a:cs typeface="Arial"/>
                      </a:endParaRPr>
                    </a:p>
                  </a:txBody>
                  <a:tcPr marL="34557" marR="34557" marT="16975" marB="16975" anchor="ctr"/>
                </a:tc>
                <a:tc hMerge="1">
                  <a:txBody>
                    <a:bodyPr/>
                    <a:lstStyle/>
                    <a:p>
                      <a:endParaRPr lang="en-US"/>
                    </a:p>
                  </a:txBody>
                  <a:tcPr/>
                </a:tc>
                <a:tc hMerge="1">
                  <a:txBody>
                    <a:bodyPr/>
                    <a:lstStyle/>
                    <a:p>
                      <a:endParaRPr lang="en-US"/>
                    </a:p>
                  </a:txBody>
                  <a:tcPr/>
                </a:tc>
              </a:tr>
              <a:tr h="259452">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094" marR="9094" marT="9094" marB="9094" anchor="ctr"/>
                </a:tc>
                <a:tc gridSpan="4">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094" marR="9094" marT="9094" marB="9094" anchor="ctr"/>
                </a:tc>
                <a:tc hMerge="1">
                  <a:txBody>
                    <a:bodyPr/>
                    <a:lstStyle/>
                    <a:p>
                      <a:endParaRPr lang="en-US"/>
                    </a:p>
                  </a:txBody>
                  <a:tcPr/>
                </a:tc>
                <a:tc hMerge="1">
                  <a:txBody>
                    <a:bodyPr/>
                    <a:lstStyle/>
                    <a:p>
                      <a:endParaRPr lang="en-US"/>
                    </a:p>
                  </a:txBody>
                  <a:tcPr/>
                </a:tc>
                <a:tc hMerge="1">
                  <a:txBody>
                    <a:bodyPr/>
                    <a:lstStyle/>
                    <a:p>
                      <a:endParaRPr lang="en-US"/>
                    </a:p>
                  </a:txBody>
                  <a:tcPr/>
                </a:tc>
              </a:tr>
              <a:tr h="725970">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094" marR="9094" marT="9094" marB="9094" anchor="ctr"/>
                </a:tc>
                <a:tc gridSpan="4">
                  <a:txBody>
                    <a:bodyPr/>
                    <a:lstStyle/>
                    <a:p>
                      <a:pPr>
                        <a:lnSpc>
                          <a:spcPct val="115000"/>
                        </a:lnSpc>
                        <a:spcAft>
                          <a:spcPts val="0"/>
                        </a:spcAft>
                      </a:pPr>
                      <a:r>
                        <a:rPr lang="en-US" sz="1400" dirty="0">
                          <a:effectLst/>
                        </a:rPr>
                        <a:t>Both for A10 and A12: Many data are in private hands and risk to be lost. We need to encourage them to make the data available. </a:t>
                      </a:r>
                      <a:endParaRPr lang="en-US" sz="1400" dirty="0">
                        <a:effectLst/>
                        <a:latin typeface="Calibri"/>
                        <a:ea typeface="SimSun"/>
                        <a:cs typeface="Arial"/>
                      </a:endParaRPr>
                    </a:p>
                  </a:txBody>
                  <a:tcPr marL="9094" marR="9094" marT="9094" marB="9094"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437555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38035566"/>
              </p:ext>
            </p:extLst>
          </p:nvPr>
        </p:nvGraphicFramePr>
        <p:xfrm>
          <a:off x="1168401" y="440267"/>
          <a:ext cx="10413998" cy="5892801"/>
        </p:xfrm>
        <a:graphic>
          <a:graphicData uri="http://schemas.openxmlformats.org/drawingml/2006/table">
            <a:tbl>
              <a:tblPr firstRow="1" firstCol="1" bandRow="1">
                <a:tableStyleId>{5C22544A-7EE6-4342-B048-85BDC9FD1C3A}</a:tableStyleId>
              </a:tblPr>
              <a:tblGrid>
                <a:gridCol w="1534284"/>
                <a:gridCol w="5536352"/>
                <a:gridCol w="1910109"/>
                <a:gridCol w="130662"/>
                <a:gridCol w="1302591"/>
              </a:tblGrid>
              <a:tr h="389855">
                <a:tc>
                  <a:txBody>
                    <a:bodyPr/>
                    <a:lstStyle/>
                    <a:p>
                      <a:pPr>
                        <a:lnSpc>
                          <a:spcPct val="115000"/>
                        </a:lnSpc>
                        <a:spcAft>
                          <a:spcPts val="0"/>
                        </a:spcAft>
                      </a:pPr>
                      <a:r>
                        <a:rPr lang="en-US" sz="1400" dirty="0">
                          <a:effectLst/>
                        </a:rPr>
                        <a:t>Action A12</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Surface radiation data to the World Radiaiton Data Centre</a:t>
                      </a:r>
                      <a:endParaRPr lang="en-US" sz="140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effectLst/>
                        </a:rPr>
                        <a:t>Status</a:t>
                      </a:r>
                      <a:endParaRPr lang="en-US" sz="1400">
                        <a:effectLst/>
                        <a:latin typeface="Calibri"/>
                        <a:ea typeface="SimSun"/>
                        <a:cs typeface="Arial"/>
                      </a:endParaRPr>
                    </a:p>
                  </a:txBody>
                  <a:tcPr marL="36195" marR="36195" marT="17780" marB="17780" anchor="ctr"/>
                </a:tc>
              </a:tr>
              <a:tr h="699931">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Submit surface radiation data with quality indicators from national networks to the WRDC; expand deployment of surface radiation measurements over ocean</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1043004">
                <a:tc>
                  <a:txBody>
                    <a:bodyPr/>
                    <a:lstStyle/>
                    <a:p>
                      <a:pPr>
                        <a:lnSpc>
                          <a:spcPct val="115000"/>
                        </a:lnSpc>
                        <a:spcAft>
                          <a:spcPts val="0"/>
                        </a:spcAft>
                      </a:pPr>
                      <a:r>
                        <a:rPr lang="en-US" sz="1400">
                          <a:effectLst/>
                        </a:rPr>
                        <a:t>Benefit</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Expand central archive; data crucial to constrain global radiation budgets and for satellite product validation; more data over ocean would fill an existing gap.</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Time Frame</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 </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1072384">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NMHS and others, in collaboration with WRDC</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Performance Indicator</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Data availability in WRDC</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525457">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525" marR="9525" marT="9525" marB="9525" anchor="ctr"/>
                </a:tc>
                <a:tc rowSpan="2">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Responsible within AOPC: </a:t>
                      </a:r>
                      <a:endParaRPr lang="en-US" sz="14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729311">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a:effectLst/>
                        </a:rPr>
                        <a:t>Timeframe/ deliverables: </a:t>
                      </a:r>
                    </a:p>
                    <a:p>
                      <a:pPr>
                        <a:lnSpc>
                          <a:spcPct val="115000"/>
                        </a:lnSpc>
                        <a:spcAft>
                          <a:spcPts val="0"/>
                        </a:spcAft>
                      </a:pPr>
                      <a:r>
                        <a:rPr lang="en-US" sz="1400">
                          <a:effectLst/>
                        </a:rPr>
                        <a:t>Future</a:t>
                      </a:r>
                      <a:endParaRPr lang="en-US" sz="14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389855">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Future</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1043004">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Both for A10 and A12: Many data are in private hands and risk to be lost. We need to encourage them to make the data available.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828622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3733" y="660399"/>
            <a:ext cx="10041467" cy="5539978"/>
          </a:xfrm>
          <a:prstGeom prst="rect">
            <a:avLst/>
          </a:prstGeom>
          <a:noFill/>
        </p:spPr>
        <p:txBody>
          <a:bodyPr wrap="square" rtlCol="0">
            <a:spAutoFit/>
          </a:bodyPr>
          <a:lstStyle/>
          <a:p>
            <a:endParaRPr lang="en-US" dirty="0"/>
          </a:p>
          <a:p>
            <a:r>
              <a:rPr lang="en-US" sz="2800" b="1" u="sng" dirty="0"/>
              <a:t>Upper-air</a:t>
            </a:r>
            <a:r>
              <a:rPr lang="en-US" sz="2800" b="1" u="sng" dirty="0" smtClean="0"/>
              <a:t>:</a:t>
            </a:r>
          </a:p>
          <a:p>
            <a:endParaRPr lang="en-US" sz="2800" dirty="0"/>
          </a:p>
          <a:p>
            <a:r>
              <a:rPr lang="en-US" sz="2800" b="1" dirty="0"/>
              <a:t>In progress</a:t>
            </a:r>
            <a:r>
              <a:rPr lang="en-US" sz="2800" dirty="0"/>
              <a:t>: </a:t>
            </a:r>
            <a:r>
              <a:rPr lang="en-US" sz="2800" dirty="0" smtClean="0"/>
              <a:t>A13-A14-A17 - GUAN </a:t>
            </a:r>
            <a:r>
              <a:rPr lang="en-US" sz="2800" dirty="0"/>
              <a:t>Task </a:t>
            </a:r>
            <a:r>
              <a:rPr lang="en-US" sz="2800" dirty="0" smtClean="0"/>
              <a:t>Team</a:t>
            </a:r>
          </a:p>
          <a:p>
            <a:r>
              <a:rPr lang="en-US" sz="2800" dirty="0"/>
              <a:t> </a:t>
            </a:r>
            <a:r>
              <a:rPr lang="en-US" sz="2800" dirty="0" smtClean="0"/>
              <a:t>                     A15   GRUAN (Ruud)</a:t>
            </a:r>
            <a:endParaRPr lang="en-US" sz="2800" dirty="0"/>
          </a:p>
          <a:p>
            <a:r>
              <a:rPr lang="en-US" sz="2800" dirty="0"/>
              <a:t>                      </a:t>
            </a:r>
            <a:r>
              <a:rPr lang="en-US" sz="2800" dirty="0" smtClean="0"/>
              <a:t>A16-A19-A21-A25-A27 Satellite (</a:t>
            </a:r>
            <a:r>
              <a:rPr lang="en-US" sz="2800" dirty="0" err="1" smtClean="0"/>
              <a:t>Joerg</a:t>
            </a:r>
            <a:r>
              <a:rPr lang="en-US" sz="2800" dirty="0"/>
              <a:t>)</a:t>
            </a:r>
          </a:p>
          <a:p>
            <a:r>
              <a:rPr lang="en-US" sz="2800" dirty="0"/>
              <a:t>                      A22- Invited F. Madonna          </a:t>
            </a:r>
          </a:p>
          <a:p>
            <a:r>
              <a:rPr lang="en-US" sz="2800" dirty="0"/>
              <a:t>                      </a:t>
            </a:r>
            <a:r>
              <a:rPr lang="en-US" sz="2800" dirty="0" smtClean="0"/>
              <a:t>A23- Do we need a special presentation at GRUAN?</a:t>
            </a:r>
            <a:endParaRPr lang="en-US" sz="2800" dirty="0"/>
          </a:p>
          <a:p>
            <a:r>
              <a:rPr lang="en-US" sz="2800" dirty="0"/>
              <a:t>                      </a:t>
            </a:r>
            <a:r>
              <a:rPr lang="en-US" sz="2800" dirty="0" smtClean="0"/>
              <a:t>A24</a:t>
            </a:r>
            <a:r>
              <a:rPr lang="en-US" sz="2800" dirty="0"/>
              <a:t>: Radar </a:t>
            </a:r>
            <a:r>
              <a:rPr lang="en-US" sz="2800" dirty="0" smtClean="0"/>
              <a:t>TT </a:t>
            </a:r>
          </a:p>
          <a:p>
            <a:r>
              <a:rPr lang="en-US" sz="2800" dirty="0"/>
              <a:t> </a:t>
            </a:r>
            <a:r>
              <a:rPr lang="en-US" sz="2800" dirty="0" smtClean="0"/>
              <a:t>                     A26 </a:t>
            </a:r>
            <a:endParaRPr lang="en-US" sz="2800" dirty="0"/>
          </a:p>
          <a:p>
            <a:r>
              <a:rPr lang="en-US" sz="2800" dirty="0"/>
              <a:t>                      </a:t>
            </a:r>
            <a:r>
              <a:rPr lang="en-US" sz="2800" dirty="0" smtClean="0"/>
              <a:t>A29: Lightning TT</a:t>
            </a:r>
          </a:p>
          <a:p>
            <a:endParaRPr lang="en-US" sz="2800" dirty="0"/>
          </a:p>
          <a:p>
            <a:r>
              <a:rPr lang="en-US" sz="2800" b="1" dirty="0"/>
              <a:t>No progress</a:t>
            </a:r>
            <a:r>
              <a:rPr lang="en-US" sz="2800" dirty="0"/>
              <a:t>: </a:t>
            </a:r>
            <a:r>
              <a:rPr lang="en-US" sz="2800" dirty="0" smtClean="0"/>
              <a:t>A18, A20 </a:t>
            </a:r>
            <a:r>
              <a:rPr lang="en-US" sz="2800" dirty="0"/>
              <a:t>A28 </a:t>
            </a:r>
          </a:p>
        </p:txBody>
      </p:sp>
    </p:spTree>
    <p:extLst>
      <p:ext uri="{BB962C8B-B14F-4D97-AF65-F5344CB8AC3E}">
        <p14:creationId xmlns:p14="http://schemas.microsoft.com/office/powerpoint/2010/main" val="1790245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31092190"/>
              </p:ext>
            </p:extLst>
          </p:nvPr>
        </p:nvGraphicFramePr>
        <p:xfrm>
          <a:off x="914402" y="440266"/>
          <a:ext cx="10667997" cy="5689600"/>
        </p:xfrm>
        <a:graphic>
          <a:graphicData uri="http://schemas.openxmlformats.org/drawingml/2006/table">
            <a:tbl>
              <a:tblPr firstRow="1" firstCol="1" bandRow="1">
                <a:tableStyleId>{5C22544A-7EE6-4342-B048-85BDC9FD1C3A}</a:tableStyleId>
              </a:tblPr>
              <a:tblGrid>
                <a:gridCol w="1571705"/>
                <a:gridCol w="5671385"/>
                <a:gridCol w="1956696"/>
                <a:gridCol w="133849"/>
                <a:gridCol w="1334362"/>
              </a:tblGrid>
              <a:tr h="366201">
                <a:tc>
                  <a:txBody>
                    <a:bodyPr/>
                    <a:lstStyle/>
                    <a:p>
                      <a:pPr>
                        <a:lnSpc>
                          <a:spcPct val="115000"/>
                        </a:lnSpc>
                        <a:spcAft>
                          <a:spcPts val="0"/>
                        </a:spcAft>
                      </a:pPr>
                      <a:r>
                        <a:rPr lang="en-US" sz="1400" dirty="0">
                          <a:effectLst/>
                        </a:rPr>
                        <a:t>Action A18</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Hyperspectral radiances reprocessing</a:t>
                      </a:r>
                      <a:endParaRPr lang="en-US" sz="140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100">
                          <a:effectLst/>
                        </a:rPr>
                        <a:t>Status</a:t>
                      </a:r>
                      <a:endParaRPr lang="en-US" sz="1100">
                        <a:effectLst/>
                        <a:latin typeface="Calibri"/>
                        <a:ea typeface="SimSun"/>
                        <a:cs typeface="Arial"/>
                      </a:endParaRPr>
                    </a:p>
                  </a:txBody>
                  <a:tcPr marL="36195" marR="36195" marT="17780" marB="17780" anchor="ctr"/>
                </a:tc>
              </a:tr>
              <a:tr h="657464">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Continue reprocessing of AMVs derived from geostationary satellite imagery in a coordinated manner across agencies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657464">
                <a:tc>
                  <a:txBody>
                    <a:bodyPr/>
                    <a:lstStyle/>
                    <a:p>
                      <a:pPr>
                        <a:lnSpc>
                          <a:spcPct val="115000"/>
                        </a:lnSpc>
                        <a:spcAft>
                          <a:spcPts val="0"/>
                        </a:spcAft>
                      </a:pPr>
                      <a:r>
                        <a:rPr lang="en-US" sz="1400">
                          <a:effectLst/>
                        </a:rPr>
                        <a:t>Benefit</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Consistent time series of AMVs for monitoring and </a:t>
                      </a:r>
                      <a:r>
                        <a:rPr lang="en-US" sz="1400" dirty="0" err="1">
                          <a:effectLst/>
                        </a:rPr>
                        <a:t>reanalyses</a:t>
                      </a:r>
                      <a:r>
                        <a:rPr lang="en-US" sz="1400" dirty="0">
                          <a:effectLst/>
                        </a:rPr>
                        <a:t>, improved CDRs computed from the FCDRs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100">
                          <a:effectLst/>
                        </a:rPr>
                        <a:t>Time Frame</a:t>
                      </a:r>
                      <a:endParaRPr lang="en-US" sz="11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100">
                          <a:effectLst/>
                        </a:rPr>
                        <a:t>Ongoing</a:t>
                      </a:r>
                      <a:endParaRPr lang="en-US" sz="1100">
                        <a:effectLst/>
                        <a:latin typeface="Calibri"/>
                        <a:ea typeface="SimSun"/>
                        <a:cs typeface="Arial"/>
                      </a:endParaRPr>
                    </a:p>
                  </a:txBody>
                  <a:tcPr marL="36195" marR="36195" marT="17780" marB="17780" anchor="ctr"/>
                </a:tc>
                <a:tc hMerge="1">
                  <a:txBody>
                    <a:bodyPr/>
                    <a:lstStyle/>
                    <a:p>
                      <a:endParaRPr lang="en-US"/>
                    </a:p>
                  </a:txBody>
                  <a:tcPr/>
                </a:tc>
              </a:tr>
              <a:tr h="1651833">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Space agencies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100">
                          <a:effectLst/>
                        </a:rPr>
                        <a:t>Performance Indicator</a:t>
                      </a:r>
                      <a:endParaRPr lang="en-US" sz="11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100">
                          <a:effectLst/>
                        </a:rPr>
                        <a:t>Reprocessed FCDRs available for upper-air winds</a:t>
                      </a:r>
                      <a:endParaRPr lang="en-US" sz="1100">
                        <a:effectLst/>
                        <a:latin typeface="Calibri"/>
                        <a:ea typeface="SimSun"/>
                        <a:cs typeface="Arial"/>
                      </a:endParaRPr>
                    </a:p>
                  </a:txBody>
                  <a:tcPr marL="36195" marR="36195" marT="17780" marB="17780" anchor="ctr"/>
                </a:tc>
                <a:tc hMerge="1">
                  <a:txBody>
                    <a:bodyPr/>
                    <a:lstStyle/>
                    <a:p>
                      <a:endParaRPr lang="en-US"/>
                    </a:p>
                  </a:txBody>
                  <a:tcPr/>
                </a:tc>
              </a:tr>
              <a:tr h="685062">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525" marR="9525" marT="9525" marB="9525" anchor="ctr"/>
                </a:tc>
                <a:tc rowSpan="2">
                  <a:txBody>
                    <a:bodyPr/>
                    <a:lstStyle/>
                    <a:p>
                      <a:pPr>
                        <a:lnSpc>
                          <a:spcPct val="115000"/>
                        </a:lnSpc>
                        <a:spcAft>
                          <a:spcPts val="0"/>
                        </a:spcAft>
                      </a:pPr>
                      <a:r>
                        <a:rPr lang="en-US" sz="1400" dirty="0">
                          <a:effectLst/>
                        </a:rPr>
                        <a:t>This action is about reprocessing level 1 radiances. In process. There is a need to involve  American CRIS and AIRS experts to share experience on  how to produce a consistent record and to ensure consistency with IASI.</a:t>
                      </a:r>
                    </a:p>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100">
                          <a:effectLst/>
                        </a:rPr>
                        <a:t>Responsible within AOPC: </a:t>
                      </a:r>
                    </a:p>
                    <a:p>
                      <a:pPr>
                        <a:lnSpc>
                          <a:spcPct val="115000"/>
                        </a:lnSpc>
                        <a:spcAft>
                          <a:spcPts val="0"/>
                        </a:spcAft>
                      </a:pPr>
                      <a:r>
                        <a:rPr lang="en-US" sz="1100">
                          <a:effectLst/>
                        </a:rPr>
                        <a:t>Ken Holmlund</a:t>
                      </a:r>
                      <a:endParaRPr lang="en-US" sz="11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939174">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100">
                          <a:effectLst/>
                        </a:rPr>
                        <a:t>Timeframe/ deliverables: </a:t>
                      </a:r>
                    </a:p>
                    <a:p>
                      <a:pPr>
                        <a:lnSpc>
                          <a:spcPct val="115000"/>
                        </a:lnSpc>
                        <a:spcAft>
                          <a:spcPts val="0"/>
                        </a:spcAft>
                      </a:pPr>
                      <a:r>
                        <a:rPr lang="en-US" sz="1100">
                          <a:effectLst/>
                        </a:rPr>
                        <a:t> </a:t>
                      </a:r>
                      <a:endParaRPr lang="en-US" sz="11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366201">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not followed up yet, no </a:t>
                      </a:r>
                      <a:r>
                        <a:rPr lang="en-US" sz="1400" dirty="0" err="1">
                          <a:effectLst/>
                        </a:rPr>
                        <a:t>progess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366201">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No progress.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64157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01878029"/>
              </p:ext>
            </p:extLst>
          </p:nvPr>
        </p:nvGraphicFramePr>
        <p:xfrm>
          <a:off x="863600" y="321733"/>
          <a:ext cx="10820400" cy="5875869"/>
        </p:xfrm>
        <a:graphic>
          <a:graphicData uri="http://schemas.openxmlformats.org/drawingml/2006/table">
            <a:tbl>
              <a:tblPr firstRow="1" firstCol="1" bandRow="1">
                <a:tableStyleId>{5C22544A-7EE6-4342-B048-85BDC9FD1C3A}</a:tableStyleId>
              </a:tblPr>
              <a:tblGrid>
                <a:gridCol w="1594159"/>
                <a:gridCol w="5752406"/>
                <a:gridCol w="1984650"/>
                <a:gridCol w="135762"/>
                <a:gridCol w="1353423"/>
              </a:tblGrid>
              <a:tr h="449126">
                <a:tc>
                  <a:txBody>
                    <a:bodyPr/>
                    <a:lstStyle/>
                    <a:p>
                      <a:pPr>
                        <a:lnSpc>
                          <a:spcPct val="115000"/>
                        </a:lnSpc>
                        <a:spcAft>
                          <a:spcPts val="0"/>
                        </a:spcAft>
                      </a:pPr>
                      <a:r>
                        <a:rPr lang="en-US" sz="1400" dirty="0">
                          <a:effectLst/>
                        </a:rPr>
                        <a:t>Action A20</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Increase the coverage of aircraft observations</a:t>
                      </a:r>
                      <a:endParaRPr lang="en-US" sz="140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effectLst/>
                        </a:rPr>
                        <a:t>Status</a:t>
                      </a:r>
                      <a:endParaRPr lang="en-US" sz="1400">
                        <a:effectLst/>
                        <a:latin typeface="Calibri"/>
                        <a:ea typeface="SimSun"/>
                        <a:cs typeface="Arial"/>
                      </a:endParaRPr>
                    </a:p>
                  </a:txBody>
                  <a:tcPr marL="36195" marR="36195" marT="17780" marB="17780" anchor="ctr"/>
                </a:tc>
              </a:tr>
              <a:tr h="806344">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a:effectLst/>
                        </a:rPr>
                        <a:t>Further expand the coverage provided by AMDAR, especially over poorly observed regions such as Africa and South America</a:t>
                      </a:r>
                      <a:endParaRPr lang="en-US" sz="140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806344">
                <a:tc>
                  <a:txBody>
                    <a:bodyPr/>
                    <a:lstStyle/>
                    <a:p>
                      <a:pPr>
                        <a:lnSpc>
                          <a:spcPct val="115000"/>
                        </a:lnSpc>
                        <a:spcAft>
                          <a:spcPts val="0"/>
                        </a:spcAft>
                      </a:pPr>
                      <a:r>
                        <a:rPr lang="en-US" sz="1400" dirty="0">
                          <a:effectLst/>
                        </a:rPr>
                        <a:t>Benefit</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Improved coverage of upper-air wind for monitoring and reanalysis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Time Frame</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Ongoing</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1235421">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NMHSs, WIGOS, RAs I and III.</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a:effectLst/>
                        </a:rPr>
                        <a:t>Performance Indicator</a:t>
                      </a:r>
                      <a:endParaRPr lang="en-US" sz="140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Data available in recognized archives</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840191">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525" marR="9525" marT="9525" marB="9525" anchor="ctr"/>
                </a:tc>
                <a:tc rowSpan="2">
                  <a:txBody>
                    <a:bodyPr/>
                    <a:lstStyle/>
                    <a:p>
                      <a:pPr>
                        <a:lnSpc>
                          <a:spcPct val="115000"/>
                        </a:lnSpc>
                        <a:spcAft>
                          <a:spcPts val="0"/>
                        </a:spcAft>
                      </a:pPr>
                      <a:r>
                        <a:rPr lang="en-US" sz="1400" dirty="0">
                          <a:effectLst/>
                        </a:rPr>
                        <a:t>Future</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a:effectLst/>
                        </a:rPr>
                        <a:t>Responsible within AOPC: </a:t>
                      </a:r>
                    </a:p>
                    <a:p>
                      <a:pPr>
                        <a:lnSpc>
                          <a:spcPct val="115000"/>
                        </a:lnSpc>
                        <a:spcAft>
                          <a:spcPts val="0"/>
                        </a:spcAft>
                      </a:pPr>
                      <a:r>
                        <a:rPr lang="en-US" sz="1400">
                          <a:effectLst/>
                        </a:rPr>
                        <a:t> </a:t>
                      </a:r>
                      <a:endParaRPr lang="en-US" sz="14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840191">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a:effectLst/>
                        </a:rPr>
                        <a:t>Timeframe/ deliverables: </a:t>
                      </a:r>
                    </a:p>
                    <a:p>
                      <a:pPr>
                        <a:lnSpc>
                          <a:spcPct val="115000"/>
                        </a:lnSpc>
                        <a:spcAft>
                          <a:spcPts val="0"/>
                        </a:spcAft>
                      </a:pPr>
                      <a:r>
                        <a:rPr lang="en-US" sz="1400">
                          <a:effectLst/>
                        </a:rPr>
                        <a:t> </a:t>
                      </a:r>
                      <a:endParaRPr lang="en-US" sz="140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449126">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449126">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10987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31618074"/>
              </p:ext>
            </p:extLst>
          </p:nvPr>
        </p:nvGraphicFramePr>
        <p:xfrm>
          <a:off x="931334" y="372535"/>
          <a:ext cx="10600266" cy="5774269"/>
        </p:xfrm>
        <a:graphic>
          <a:graphicData uri="http://schemas.openxmlformats.org/drawingml/2006/table">
            <a:tbl>
              <a:tblPr firstRow="1" firstCol="1" bandRow="1">
                <a:tableStyleId>{5C22544A-7EE6-4342-B048-85BDC9FD1C3A}</a:tableStyleId>
              </a:tblPr>
              <a:tblGrid>
                <a:gridCol w="1561727"/>
                <a:gridCol w="5635376"/>
                <a:gridCol w="1944274"/>
                <a:gridCol w="133000"/>
                <a:gridCol w="1325889"/>
              </a:tblGrid>
              <a:tr h="366428">
                <a:tc>
                  <a:txBody>
                    <a:bodyPr/>
                    <a:lstStyle/>
                    <a:p>
                      <a:pPr>
                        <a:lnSpc>
                          <a:spcPct val="115000"/>
                        </a:lnSpc>
                        <a:spcAft>
                          <a:spcPts val="0"/>
                        </a:spcAft>
                      </a:pPr>
                      <a:r>
                        <a:rPr lang="en-US" sz="1400" dirty="0">
                          <a:effectLst/>
                        </a:rPr>
                        <a:t>Action A28</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dirty="0">
                          <a:effectLst/>
                        </a:rPr>
                        <a:t>In-situ Profile and Radiation</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effectLst/>
                        </a:rPr>
                        <a:t>Status</a:t>
                      </a:r>
                      <a:endParaRPr lang="en-US" sz="1400">
                        <a:effectLst/>
                        <a:latin typeface="Calibri"/>
                        <a:ea typeface="SimSun"/>
                        <a:cs typeface="Arial"/>
                      </a:endParaRPr>
                    </a:p>
                  </a:txBody>
                  <a:tcPr marL="36195" marR="36195" marT="17780" marB="17780" anchor="ctr"/>
                </a:tc>
              </a:tr>
              <a:tr h="657871">
                <a:tc>
                  <a:txBody>
                    <a:bodyPr/>
                    <a:lstStyle/>
                    <a:p>
                      <a:pPr>
                        <a:lnSpc>
                          <a:spcPct val="115000"/>
                        </a:lnSpc>
                        <a:spcAft>
                          <a:spcPts val="0"/>
                        </a:spcAft>
                      </a:pPr>
                      <a:r>
                        <a:rPr lang="en-US" sz="1400" dirty="0">
                          <a:effectLst/>
                        </a:rPr>
                        <a:t>Explanation</a:t>
                      </a:r>
                      <a:endParaRPr lang="en-US" sz="1400" dirty="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To understand the vertical profile of radiation requires development and deployment of technologies to measure in-situ profiles.</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657871">
                <a:tc>
                  <a:txBody>
                    <a:bodyPr/>
                    <a:lstStyle/>
                    <a:p>
                      <a:pPr>
                        <a:lnSpc>
                          <a:spcPct val="115000"/>
                        </a:lnSpc>
                        <a:spcAft>
                          <a:spcPts val="0"/>
                        </a:spcAft>
                      </a:pPr>
                      <a:r>
                        <a:rPr lang="en-US" sz="1400">
                          <a:effectLst/>
                        </a:rPr>
                        <a:t>Benefit</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Understanding of 3D radiation field, model validation, better understanding of radiosondes</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Time Frame</a:t>
                      </a:r>
                      <a:endParaRPr lang="en-US" sz="1400" dirty="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Ongoing</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1330400">
                <a:tc>
                  <a:txBody>
                    <a:bodyPr/>
                    <a:lstStyle/>
                    <a:p>
                      <a:pPr>
                        <a:lnSpc>
                          <a:spcPct val="115000"/>
                        </a:lnSpc>
                        <a:spcAft>
                          <a:spcPts val="0"/>
                        </a:spcAft>
                      </a:pPr>
                      <a:r>
                        <a:rPr lang="en-US" sz="1400">
                          <a:effectLst/>
                        </a:rPr>
                        <a:t>Who</a:t>
                      </a:r>
                      <a:endParaRPr lang="en-US" sz="140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NMHSs, National measurements institutes, HMEI</a:t>
                      </a:r>
                      <a:endParaRPr lang="en-US" sz="1400" dirty="0">
                        <a:effectLst/>
                        <a:latin typeface="Calibri"/>
                        <a:ea typeface="SimSun"/>
                        <a:cs typeface="Arial"/>
                      </a:endParaRPr>
                    </a:p>
                  </a:txBody>
                  <a:tcPr marL="9525" marR="9525" marT="9525" marB="9525" anchor="ctr"/>
                </a:tc>
                <a:tc>
                  <a:txBody>
                    <a:bodyPr/>
                    <a:lstStyle/>
                    <a:p>
                      <a:pPr>
                        <a:lnSpc>
                          <a:spcPct val="115000"/>
                        </a:lnSpc>
                        <a:spcAft>
                          <a:spcPts val="0"/>
                        </a:spcAft>
                      </a:pPr>
                      <a:r>
                        <a:rPr lang="en-US" sz="1400" dirty="0">
                          <a:effectLst/>
                        </a:rPr>
                        <a:t>Performance Indicator</a:t>
                      </a:r>
                      <a:endParaRPr lang="en-US" sz="1400" dirty="0">
                        <a:effectLst/>
                        <a:latin typeface="Calibri"/>
                        <a:ea typeface="SimSun"/>
                        <a:cs typeface="Arial"/>
                      </a:endParaRPr>
                    </a:p>
                  </a:txBody>
                  <a:tcPr marL="36195" marR="36195" marT="17780" marB="17780" anchor="ctr"/>
                </a:tc>
                <a:tc gridSpan="2">
                  <a:txBody>
                    <a:bodyPr/>
                    <a:lstStyle/>
                    <a:p>
                      <a:pPr>
                        <a:lnSpc>
                          <a:spcPct val="115000"/>
                        </a:lnSpc>
                        <a:spcAft>
                          <a:spcPts val="0"/>
                        </a:spcAft>
                      </a:pPr>
                      <a:r>
                        <a:rPr lang="en-US" sz="1400">
                          <a:effectLst/>
                        </a:rPr>
                        <a:t>Data availability in NMHSs archives</a:t>
                      </a:r>
                      <a:endParaRPr lang="en-US" sz="1400">
                        <a:effectLst/>
                        <a:latin typeface="Calibri"/>
                        <a:ea typeface="SimSun"/>
                        <a:cs typeface="Arial"/>
                      </a:endParaRPr>
                    </a:p>
                  </a:txBody>
                  <a:tcPr marL="36195" marR="36195" marT="17780" marB="17780" anchor="ctr"/>
                </a:tc>
                <a:tc hMerge="1">
                  <a:txBody>
                    <a:bodyPr/>
                    <a:lstStyle/>
                    <a:p>
                      <a:endParaRPr lang="en-US"/>
                    </a:p>
                  </a:txBody>
                  <a:tcPr/>
                </a:tc>
              </a:tr>
              <a:tr h="685486">
                <a:tc rowSpan="2">
                  <a:txBody>
                    <a:bodyPr/>
                    <a:lstStyle/>
                    <a:p>
                      <a:pPr>
                        <a:lnSpc>
                          <a:spcPct val="115000"/>
                        </a:lnSpc>
                        <a:spcAft>
                          <a:spcPts val="0"/>
                        </a:spcAft>
                      </a:pPr>
                      <a:r>
                        <a:rPr lang="en-US" sz="1400">
                          <a:effectLst/>
                        </a:rPr>
                        <a:t>Background</a:t>
                      </a:r>
                      <a:endParaRPr lang="en-US" sz="1400">
                        <a:effectLst/>
                        <a:latin typeface="Calibri"/>
                        <a:ea typeface="SimSun"/>
                        <a:cs typeface="Arial"/>
                      </a:endParaRPr>
                    </a:p>
                  </a:txBody>
                  <a:tcPr marL="9525" marR="9525" marT="9525" marB="9525" anchor="ctr"/>
                </a:tc>
                <a:tc rowSpan="2">
                  <a:txBody>
                    <a:bodyPr/>
                    <a:lstStyle/>
                    <a:p>
                      <a:pPr>
                        <a:lnSpc>
                          <a:spcPct val="115000"/>
                        </a:lnSpc>
                        <a:spcAft>
                          <a:spcPts val="0"/>
                        </a:spcAft>
                      </a:pPr>
                      <a:r>
                        <a:rPr lang="en-US" sz="1400" dirty="0">
                          <a:effectLst/>
                        </a:rPr>
                        <a:t>Future</a:t>
                      </a:r>
                      <a:endParaRPr lang="en-US" sz="1400" dirty="0">
                        <a:effectLst/>
                        <a:latin typeface="Calibri"/>
                        <a:ea typeface="SimSun"/>
                        <a:cs typeface="Arial"/>
                      </a:endParaRPr>
                    </a:p>
                  </a:txBody>
                  <a:tcPr marL="9525" marR="9525" marT="9525" marB="9525" anchor="ctr"/>
                </a:tc>
                <a:tc gridSpan="3">
                  <a:txBody>
                    <a:bodyPr/>
                    <a:lstStyle/>
                    <a:p>
                      <a:pPr>
                        <a:lnSpc>
                          <a:spcPct val="115000"/>
                        </a:lnSpc>
                        <a:spcAft>
                          <a:spcPts val="0"/>
                        </a:spcAft>
                      </a:pPr>
                      <a:r>
                        <a:rPr lang="en-US" sz="1400" dirty="0">
                          <a:effectLst/>
                        </a:rPr>
                        <a:t>Responsible within AOPC: </a:t>
                      </a:r>
                    </a:p>
                    <a:p>
                      <a:pPr>
                        <a:lnSpc>
                          <a:spcPct val="115000"/>
                        </a:lnSpc>
                        <a:spcAft>
                          <a:spcPts val="0"/>
                        </a:spcAft>
                      </a:pPr>
                      <a:r>
                        <a:rPr lang="en-US" sz="1400" dirty="0">
                          <a:effectLst/>
                        </a:rPr>
                        <a:t> </a:t>
                      </a:r>
                      <a:endParaRPr lang="en-US" sz="1400" dirty="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685486">
                <a:tc vMerge="1">
                  <a:txBody>
                    <a:bodyPr/>
                    <a:lstStyle/>
                    <a:p>
                      <a:endParaRPr lang="en-US"/>
                    </a:p>
                  </a:txBody>
                  <a:tcPr/>
                </a:tc>
                <a:tc vMerge="1">
                  <a:txBody>
                    <a:bodyPr/>
                    <a:lstStyle/>
                    <a:p>
                      <a:endParaRPr lang="en-US"/>
                    </a:p>
                  </a:txBody>
                  <a:tcPr/>
                </a:tc>
                <a:tc gridSpan="3">
                  <a:txBody>
                    <a:bodyPr/>
                    <a:lstStyle/>
                    <a:p>
                      <a:pPr>
                        <a:lnSpc>
                          <a:spcPct val="115000"/>
                        </a:lnSpc>
                        <a:spcAft>
                          <a:spcPts val="0"/>
                        </a:spcAft>
                      </a:pPr>
                      <a:r>
                        <a:rPr lang="en-US" sz="1400" dirty="0">
                          <a:effectLst/>
                        </a:rPr>
                        <a:t>Timeframe/ deliverables: </a:t>
                      </a:r>
                    </a:p>
                    <a:p>
                      <a:pPr>
                        <a:lnSpc>
                          <a:spcPct val="115000"/>
                        </a:lnSpc>
                        <a:spcAft>
                          <a:spcPts val="0"/>
                        </a:spcAft>
                      </a:pPr>
                      <a:r>
                        <a:rPr lang="en-US" sz="1400" dirty="0">
                          <a:effectLst/>
                        </a:rPr>
                        <a:t> </a:t>
                      </a:r>
                      <a:endParaRPr lang="en-US" sz="1400" dirty="0">
                        <a:effectLst/>
                        <a:latin typeface="Calibri"/>
                        <a:ea typeface="SimSun"/>
                        <a:cs typeface="Arial"/>
                      </a:endParaRPr>
                    </a:p>
                  </a:txBody>
                  <a:tcPr marL="36195" marR="36195" marT="17780" marB="17780" anchor="ctr"/>
                </a:tc>
                <a:tc hMerge="1">
                  <a:txBody>
                    <a:bodyPr/>
                    <a:lstStyle/>
                    <a:p>
                      <a:endParaRPr lang="en-US"/>
                    </a:p>
                  </a:txBody>
                  <a:tcPr/>
                </a:tc>
                <a:tc hMerge="1">
                  <a:txBody>
                    <a:bodyPr/>
                    <a:lstStyle/>
                    <a:p>
                      <a:endParaRPr lang="en-US"/>
                    </a:p>
                  </a:txBody>
                  <a:tcPr/>
                </a:tc>
              </a:tr>
              <a:tr h="366428">
                <a:tc>
                  <a:txBody>
                    <a:bodyPr/>
                    <a:lstStyle/>
                    <a:p>
                      <a:pPr>
                        <a:lnSpc>
                          <a:spcPct val="115000"/>
                        </a:lnSpc>
                        <a:spcAft>
                          <a:spcPts val="0"/>
                        </a:spcAft>
                      </a:pPr>
                      <a:r>
                        <a:rPr lang="en-US" sz="1400">
                          <a:effectLst/>
                        </a:rPr>
                        <a:t>20th June</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366428">
                <a:tc>
                  <a:txBody>
                    <a:bodyPr/>
                    <a:lstStyle/>
                    <a:p>
                      <a:pPr>
                        <a:lnSpc>
                          <a:spcPct val="115000"/>
                        </a:lnSpc>
                        <a:spcAft>
                          <a:spcPts val="0"/>
                        </a:spcAft>
                      </a:pPr>
                      <a:r>
                        <a:rPr lang="en-US" sz="1400">
                          <a:effectLst/>
                        </a:rPr>
                        <a:t>20</a:t>
                      </a:r>
                      <a:r>
                        <a:rPr lang="en-US" sz="1400" baseline="30000">
                          <a:effectLst/>
                        </a:rPr>
                        <a:t>th</a:t>
                      </a:r>
                      <a:r>
                        <a:rPr lang="en-US" sz="1400">
                          <a:effectLst/>
                        </a:rPr>
                        <a:t> Sep.</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 </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r h="657871">
                <a:tc>
                  <a:txBody>
                    <a:bodyPr/>
                    <a:lstStyle/>
                    <a:p>
                      <a:pPr>
                        <a:lnSpc>
                          <a:spcPct val="115000"/>
                        </a:lnSpc>
                        <a:spcAft>
                          <a:spcPts val="0"/>
                        </a:spcAft>
                      </a:pPr>
                      <a:r>
                        <a:rPr lang="en-US" sz="1400">
                          <a:effectLst/>
                        </a:rPr>
                        <a:t>Jan 2018</a:t>
                      </a:r>
                      <a:endParaRPr lang="en-US" sz="1400">
                        <a:effectLst/>
                        <a:latin typeface="Calibri"/>
                        <a:ea typeface="SimSun"/>
                        <a:cs typeface="Arial"/>
                      </a:endParaRPr>
                    </a:p>
                  </a:txBody>
                  <a:tcPr marL="9525" marR="9525" marT="9525" marB="9525" anchor="ctr"/>
                </a:tc>
                <a:tc gridSpan="4">
                  <a:txBody>
                    <a:bodyPr/>
                    <a:lstStyle/>
                    <a:p>
                      <a:pPr>
                        <a:lnSpc>
                          <a:spcPct val="115000"/>
                        </a:lnSpc>
                        <a:spcAft>
                          <a:spcPts val="0"/>
                        </a:spcAft>
                      </a:pPr>
                      <a:r>
                        <a:rPr lang="en-US" sz="1400" dirty="0">
                          <a:effectLst/>
                        </a:rPr>
                        <a:t>This was work of </a:t>
                      </a:r>
                      <a:r>
                        <a:rPr lang="en-US" sz="1400" dirty="0" err="1">
                          <a:effectLst/>
                        </a:rPr>
                        <a:t>Meteo</a:t>
                      </a:r>
                      <a:r>
                        <a:rPr lang="en-US" sz="1400" dirty="0">
                          <a:effectLst/>
                        </a:rPr>
                        <a:t> Swiss (</a:t>
                      </a:r>
                      <a:r>
                        <a:rPr lang="en-US" sz="1400" dirty="0" err="1">
                          <a:effectLst/>
                        </a:rPr>
                        <a:t>Payerne</a:t>
                      </a:r>
                      <a:r>
                        <a:rPr lang="en-US" sz="1400" dirty="0">
                          <a:effectLst/>
                        </a:rPr>
                        <a:t>) site by a staff member no longer employed. Would suggest that Secretariat follow up with Bertrand </a:t>
                      </a:r>
                      <a:r>
                        <a:rPr lang="en-US" sz="1400" dirty="0" err="1">
                          <a:effectLst/>
                        </a:rPr>
                        <a:t>Calpini</a:t>
                      </a:r>
                      <a:r>
                        <a:rPr lang="en-US" sz="1400" dirty="0">
                          <a:effectLst/>
                        </a:rPr>
                        <a:t> to ascertain status of this work.</a:t>
                      </a:r>
                      <a:endParaRPr lang="en-US" sz="1400" dirty="0">
                        <a:effectLst/>
                        <a:latin typeface="Calibri"/>
                        <a:ea typeface="SimSun"/>
                        <a:cs typeface="Arial"/>
                      </a:endParaRPr>
                    </a:p>
                  </a:txBody>
                  <a:tcPr marL="9525" marR="9525" marT="9525" marB="9525" anchor="ct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484294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2312</TotalTime>
  <Words>1491</Words>
  <Application>Microsoft Office PowerPoint</Application>
  <PresentationFormat>Custom</PresentationFormat>
  <Paragraphs>286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Claude Cardot</dc:creator>
  <cp:lastModifiedBy>Valentin Aich</cp:lastModifiedBy>
  <cp:revision>337</cp:revision>
  <dcterms:created xsi:type="dcterms:W3CDTF">2016-11-01T07:33:17Z</dcterms:created>
  <dcterms:modified xsi:type="dcterms:W3CDTF">2018-03-02T14:52:21Z</dcterms:modified>
</cp:coreProperties>
</file>