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8"/>
  </p:notesMasterIdLst>
  <p:sldIdLst>
    <p:sldId id="256" r:id="rId2"/>
    <p:sldId id="292" r:id="rId3"/>
    <p:sldId id="311" r:id="rId4"/>
    <p:sldId id="326" r:id="rId5"/>
    <p:sldId id="313" r:id="rId6"/>
    <p:sldId id="314" r:id="rId7"/>
    <p:sldId id="315" r:id="rId8"/>
    <p:sldId id="327" r:id="rId9"/>
    <p:sldId id="290" r:id="rId10"/>
    <p:sldId id="294" r:id="rId11"/>
    <p:sldId id="309" r:id="rId12"/>
    <p:sldId id="297" r:id="rId13"/>
    <p:sldId id="301" r:id="rId14"/>
    <p:sldId id="302" r:id="rId15"/>
    <p:sldId id="303" r:id="rId16"/>
    <p:sldId id="30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0DE3B13-7CC1-8140-A750-46C323FD52DE}">
          <p14:sldIdLst>
            <p14:sldId id="256"/>
            <p14:sldId id="292"/>
            <p14:sldId id="311"/>
            <p14:sldId id="326"/>
            <p14:sldId id="313"/>
            <p14:sldId id="314"/>
            <p14:sldId id="315"/>
            <p14:sldId id="327"/>
            <p14:sldId id="290"/>
            <p14:sldId id="294"/>
            <p14:sldId id="309"/>
            <p14:sldId id="297"/>
            <p14:sldId id="301"/>
            <p14:sldId id="302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A1C"/>
    <a:srgbClr val="1C2A5F"/>
    <a:srgbClr val="3879AA"/>
    <a:srgbClr val="1F204A"/>
    <a:srgbClr val="648FB8"/>
    <a:srgbClr val="6D8FB8"/>
    <a:srgbClr val="01225A"/>
    <a:srgbClr val="012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3" autoAdjust="0"/>
    <p:restoredTop sz="94676" autoAdjust="0"/>
  </p:normalViewPr>
  <p:slideViewPr>
    <p:cSldViewPr snapToGrid="0" snapToObjects="1">
      <p:cViewPr varScale="1">
        <p:scale>
          <a:sx n="68" d="100"/>
          <a:sy n="68" d="100"/>
        </p:scale>
        <p:origin x="-15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760"/>
    </p:cViewPr>
  </p:sorterViewPr>
  <p:notesViewPr>
    <p:cSldViewPr snapToGrid="0" snapToObjects="1">
      <p:cViewPr varScale="1">
        <p:scale>
          <a:sx n="109" d="100"/>
          <a:sy n="109" d="100"/>
        </p:scale>
        <p:origin x="-35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5F93-3331-FC49-AD6A-9F1BADDFFD3B}" type="datetimeFigureOut">
              <a:rPr lang="en-US" smtClean="0"/>
              <a:t>05/03/2018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3B4A-6097-FB45-A0CD-0CBBE2D00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3B4A-6097-FB45-A0CD-0CBBE2D005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9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6C996-933E-5248-9F7E-35C8BC62F7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55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C 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92425"/>
            <a:ext cx="7772400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DA1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4900"/>
            <a:ext cx="64008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685800" y="2197100"/>
            <a:ext cx="7772400" cy="2489200"/>
          </a:xfrm>
          <a:prstGeom prst="roundRect">
            <a:avLst/>
          </a:prstGeom>
          <a:solidFill>
            <a:schemeClr val="bg1"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7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4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882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68601"/>
            <a:ext cx="7772400" cy="584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000" b="0" i="0" cap="none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5501"/>
            <a:ext cx="7772400" cy="55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500" b="1" i="0" cap="all">
                <a:solidFill>
                  <a:srgbClr val="3879A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80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4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787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80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23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70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BB6BB5D-12BF-4674-909E-F62B90F07071}"/>
              </a:ext>
            </a:extLst>
          </p:cNvPr>
          <p:cNvGrpSpPr/>
          <p:nvPr userDrawn="1"/>
        </p:nvGrpSpPr>
        <p:grpSpPr>
          <a:xfrm>
            <a:off x="-76200" y="5334000"/>
            <a:ext cx="9220200" cy="1610279"/>
            <a:chOff x="-76200" y="5334000"/>
            <a:chExt cx="9220200" cy="16102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6017451-D91E-46D9-9206-E287F3CF9256}"/>
                </a:ext>
              </a:extLst>
            </p:cNvPr>
            <p:cNvSpPr/>
            <p:nvPr userDrawn="1"/>
          </p:nvSpPr>
          <p:spPr>
            <a:xfrm>
              <a:off x="0" y="5334000"/>
              <a:ext cx="9144000" cy="1524000"/>
            </a:xfrm>
            <a:prstGeom prst="rect">
              <a:avLst/>
            </a:prstGeom>
            <a:solidFill>
              <a:srgbClr val="F28D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2F35B0C-4318-4969-951F-7DF034A28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6475158"/>
              <a:ext cx="2998573" cy="469121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5EC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F89523-85BC-4C54-8654-3CCEBE732A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962400" cy="396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BAB74D-239E-4A16-A6B0-6CE4E5D330A2}"/>
              </a:ext>
            </a:extLst>
          </p:cNvPr>
          <p:cNvSpPr txBox="1"/>
          <p:nvPr userDrawn="1"/>
        </p:nvSpPr>
        <p:spPr>
          <a:xfrm>
            <a:off x="5181600" y="213360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644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 Ocean of Opportunity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6011" y="5338119"/>
            <a:ext cx="4876800" cy="1371600"/>
          </a:xfrm>
          <a:noFill/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7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Header Arial bold 30pt dark blue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8400"/>
            <a:ext cx="8229600" cy="4731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 black</a:t>
            </a:r>
          </a:p>
          <a:p>
            <a:pPr lvl="2"/>
            <a:r>
              <a:rPr lang="en-GB" dirty="0"/>
              <a:t>Second level whit</a:t>
            </a:r>
          </a:p>
        </p:txBody>
      </p:sp>
      <p:pic>
        <p:nvPicPr>
          <p:cNvPr id="6" name="Picture 5" descr="NOC powerpoint Ex footer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6"/>
            <a:ext cx="9144000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rgbClr val="1F204A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rgbClr val="3879AA"/>
          </a:solidFill>
          <a:latin typeface="+mn-lt"/>
          <a:ea typeface="+mn-ea"/>
          <a:cs typeface="+mn-cs"/>
        </a:defRPr>
      </a:lvl1pPr>
      <a:lvl2pPr marL="0" indent="-216000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160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50733"/>
            <a:ext cx="7772400" cy="120207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Air-sea heat flux and wind stress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Ocean ECVs: relation to AOPC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0500"/>
            <a:ext cx="6400800" cy="368300"/>
          </a:xfrm>
        </p:spPr>
        <p:txBody>
          <a:bodyPr>
            <a:normAutofit/>
          </a:bodyPr>
          <a:lstStyle/>
          <a:p>
            <a:r>
              <a:rPr lang="en-US" sz="1800" cap="none" dirty="0"/>
              <a:t>Elizabeth Kent &amp; Robert Weller</a:t>
            </a:r>
          </a:p>
        </p:txBody>
      </p:sp>
    </p:spTree>
    <p:extLst>
      <p:ext uri="{BB962C8B-B14F-4D97-AF65-F5344CB8AC3E}">
        <p14:creationId xmlns:p14="http://schemas.microsoft.com/office/powerpoint/2010/main" val="2372046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9" y="984841"/>
            <a:ext cx="8320751" cy="746567"/>
          </a:xfrm>
        </p:spPr>
        <p:txBody>
          <a:bodyPr>
            <a:normAutofit/>
          </a:bodyPr>
          <a:lstStyle/>
          <a:p>
            <a:r>
              <a:rPr lang="en-US" sz="2100" dirty="0"/>
              <a:t>Air-sea fluxes </a:t>
            </a:r>
            <a:r>
              <a:rPr lang="mr-IN" sz="2100" dirty="0"/>
              <a:t>–</a:t>
            </a:r>
            <a:r>
              <a:rPr lang="en-US" sz="2100" dirty="0"/>
              <a:t> surface heat flux and wind stress on a global basis:</a:t>
            </a:r>
            <a:br>
              <a:rPr lang="en-US" sz="2100" dirty="0"/>
            </a:br>
            <a:r>
              <a:rPr lang="en-US" sz="2100" i="1" dirty="0"/>
              <a:t>is it possible?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855" y="1746693"/>
            <a:ext cx="8308845" cy="3877820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TOGA Coupled Ocean Atmosphere Response Experiment lessons from an air-sea flux perspective (Weller et al., 2004).</a:t>
            </a:r>
          </a:p>
          <a:p>
            <a:pPr lvl="1"/>
            <a:r>
              <a:rPr lang="en-US" sz="1500" dirty="0"/>
              <a:t>You can bring diverse platforms and heterogeneous sensors together and close upper ocean heat and freshwater budgets, with accurate surface fluxes being one component.</a:t>
            </a:r>
          </a:p>
          <a:p>
            <a:pPr lvl="1"/>
            <a:r>
              <a:rPr lang="en-US" sz="1500" dirty="0"/>
              <a:t>To do so you should:</a:t>
            </a:r>
          </a:p>
          <a:p>
            <a:pPr lvl="2"/>
            <a:r>
              <a:rPr lang="en-US" sz="1350" dirty="0"/>
              <a:t>Make </a:t>
            </a:r>
            <a:r>
              <a:rPr lang="en-US" sz="1350" dirty="0">
                <a:solidFill>
                  <a:srgbClr val="C00000"/>
                </a:solidFill>
              </a:rPr>
              <a:t>high quality in-situ observations from long-term moorings (surface flux reference sites) and from ships; </a:t>
            </a:r>
          </a:p>
          <a:p>
            <a:pPr lvl="2"/>
            <a:r>
              <a:rPr lang="en-US" sz="1350" dirty="0"/>
              <a:t>Commit to </a:t>
            </a:r>
            <a:r>
              <a:rPr lang="en-US" sz="1350" dirty="0">
                <a:solidFill>
                  <a:srgbClr val="C00000"/>
                </a:solidFill>
              </a:rPr>
              <a:t>dedicated in-situ </a:t>
            </a:r>
            <a:r>
              <a:rPr lang="en-US" sz="1350" dirty="0" err="1">
                <a:solidFill>
                  <a:srgbClr val="C00000"/>
                </a:solidFill>
              </a:rPr>
              <a:t>intercomparison</a:t>
            </a:r>
            <a:r>
              <a:rPr lang="en-US" sz="1350" dirty="0">
                <a:solidFill>
                  <a:srgbClr val="C00000"/>
                </a:solidFill>
              </a:rPr>
              <a:t> </a:t>
            </a:r>
            <a:r>
              <a:rPr lang="en-US" sz="1350" dirty="0"/>
              <a:t>periods, especially of ships and moorings;</a:t>
            </a:r>
          </a:p>
          <a:p>
            <a:pPr lvl="2"/>
            <a:r>
              <a:rPr lang="en-US" sz="1350" dirty="0"/>
              <a:t>Commit to pre and post-deployment </a:t>
            </a:r>
            <a:r>
              <a:rPr lang="en-US" sz="1350" dirty="0">
                <a:solidFill>
                  <a:srgbClr val="C00000"/>
                </a:solidFill>
              </a:rPr>
              <a:t>calibrations</a:t>
            </a:r>
            <a:r>
              <a:rPr lang="en-US" sz="1350" dirty="0"/>
              <a:t>, and additional studies as needed to resolve cross-platform differences;</a:t>
            </a:r>
          </a:p>
          <a:p>
            <a:pPr lvl="2"/>
            <a:r>
              <a:rPr lang="en-US" sz="1350" dirty="0"/>
              <a:t>Continue </a:t>
            </a:r>
            <a:r>
              <a:rPr lang="en-US" sz="1350" dirty="0" err="1"/>
              <a:t>intercomparisons</a:t>
            </a:r>
            <a:r>
              <a:rPr lang="en-US" sz="1350" dirty="0"/>
              <a:t> and </a:t>
            </a:r>
            <a:r>
              <a:rPr lang="en-US" sz="1350" dirty="0">
                <a:solidFill>
                  <a:srgbClr val="C00000"/>
                </a:solidFill>
              </a:rPr>
              <a:t>evaluations of flux products from different sources</a:t>
            </a:r>
            <a:r>
              <a:rPr lang="en-US" sz="1350" dirty="0"/>
              <a:t>; </a:t>
            </a:r>
          </a:p>
          <a:p>
            <a:pPr lvl="2"/>
            <a:r>
              <a:rPr lang="en-US" sz="1350" dirty="0"/>
              <a:t>Have ongoing interaction between the NWP centers and these sources of high quality surface observations both to </a:t>
            </a:r>
            <a:r>
              <a:rPr lang="en-US" sz="1350" dirty="0">
                <a:solidFill>
                  <a:srgbClr val="C00000"/>
                </a:solidFill>
              </a:rPr>
              <a:t>improve and validate the models</a:t>
            </a:r>
            <a:r>
              <a:rPr lang="en-US" sz="1350" dirty="0"/>
              <a:t>; </a:t>
            </a:r>
          </a:p>
          <a:p>
            <a:pPr lvl="2"/>
            <a:r>
              <a:rPr lang="en-US" sz="1350" dirty="0"/>
              <a:t>Conduct </a:t>
            </a:r>
            <a:r>
              <a:rPr lang="en-US" sz="1350" dirty="0">
                <a:solidFill>
                  <a:srgbClr val="C00000"/>
                </a:solidFill>
              </a:rPr>
              <a:t>further field work </a:t>
            </a:r>
            <a:r>
              <a:rPr lang="en-US" sz="1350" dirty="0"/>
              <a:t>in the ocean and atmospheric boundary layers, especially in regimes (low wind and high wind) not yet well sampled and continue flux algorithm development; and </a:t>
            </a:r>
          </a:p>
          <a:p>
            <a:pPr lvl="2"/>
            <a:r>
              <a:rPr lang="en-US" sz="1350" dirty="0"/>
              <a:t>Continue support for </a:t>
            </a:r>
            <a:r>
              <a:rPr lang="en-US" sz="1350" dirty="0">
                <a:solidFill>
                  <a:srgbClr val="C00000"/>
                </a:solidFill>
              </a:rPr>
              <a:t>compilation of flux datasets </a:t>
            </a:r>
            <a:r>
              <a:rPr lang="en-US" sz="1350" dirty="0"/>
              <a:t>and for </a:t>
            </a:r>
            <a:r>
              <a:rPr lang="en-US" sz="1350" dirty="0">
                <a:solidFill>
                  <a:srgbClr val="C00000"/>
                </a:solidFill>
              </a:rPr>
              <a:t>efforts to identify and correct biases. </a:t>
            </a:r>
          </a:p>
          <a:p>
            <a:pPr lvl="3"/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7E0743-8AAA-CD49-BAD7-AE0837599CB7}"/>
              </a:ext>
            </a:extLst>
          </p:cNvPr>
          <p:cNvSpPr txBox="1"/>
          <p:nvPr/>
        </p:nvSpPr>
        <p:spPr>
          <a:xfrm>
            <a:off x="194599" y="120316"/>
            <a:ext cx="3246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R. Weller, WHOI</a:t>
            </a:r>
          </a:p>
        </p:txBody>
      </p:sp>
    </p:spTree>
    <p:extLst>
      <p:ext uri="{BB962C8B-B14F-4D97-AF65-F5344CB8AC3E}">
        <p14:creationId xmlns:p14="http://schemas.microsoft.com/office/powerpoint/2010/main" val="8417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9" y="857251"/>
            <a:ext cx="8320751" cy="746567"/>
          </a:xfrm>
        </p:spPr>
        <p:txBody>
          <a:bodyPr>
            <a:normAutofit/>
          </a:bodyPr>
          <a:lstStyle/>
          <a:p>
            <a:r>
              <a:rPr lang="en-US" sz="2100" dirty="0"/>
              <a:t>Air-sea fluxes </a:t>
            </a:r>
            <a:r>
              <a:rPr lang="mr-IN" sz="2100" dirty="0"/>
              <a:t>–</a:t>
            </a:r>
            <a:r>
              <a:rPr lang="en-US" sz="2100" dirty="0"/>
              <a:t> surface heat flux and wind stress on a global basis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574007"/>
            <a:ext cx="7886700" cy="4096783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Strategy relies on ‘surface flux reference sites’ at critical and representative sites</a:t>
            </a:r>
          </a:p>
          <a:p>
            <a:pPr lvl="1"/>
            <a:r>
              <a:rPr lang="en-US" sz="1500" dirty="0"/>
              <a:t>Accurate, high time resolution</a:t>
            </a:r>
          </a:p>
          <a:p>
            <a:pPr lvl="1"/>
            <a:r>
              <a:rPr lang="en-US" sz="1500" dirty="0"/>
              <a:t>Sustained</a:t>
            </a:r>
          </a:p>
          <a:p>
            <a:pPr lvl="1"/>
            <a:r>
              <a:rPr lang="en-US" sz="1500" dirty="0"/>
              <a:t>Co-located observation of upper ocean T(z), S(z), U(z)</a:t>
            </a:r>
          </a:p>
          <a:p>
            <a:pPr lvl="1"/>
            <a:r>
              <a:rPr lang="en-US" sz="1500" dirty="0"/>
              <a:t>Dedicated </a:t>
            </a:r>
            <a:r>
              <a:rPr lang="en-US" sz="1500" dirty="0" err="1"/>
              <a:t>intercomparisons</a:t>
            </a:r>
            <a:r>
              <a:rPr lang="en-US" sz="1500" dirty="0"/>
              <a:t>, calibrations, improvements to establish/improve accuracy</a:t>
            </a:r>
          </a:p>
          <a:p>
            <a:pPr lvl="1"/>
            <a:r>
              <a:rPr lang="en-US" sz="1500" dirty="0"/>
              <a:t>Direct turbulent fluxes &amp; waves at select sites; algorithm development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Q</a:t>
            </a:r>
            <a:r>
              <a:rPr lang="en-US" sz="1800" baseline="-25000" dirty="0" err="1"/>
              <a:t>net</a:t>
            </a:r>
            <a:r>
              <a:rPr lang="en-US" sz="1800" dirty="0"/>
              <a:t> may include compensating errors in its components</a:t>
            </a:r>
          </a:p>
          <a:p>
            <a:pPr lvl="1"/>
            <a:r>
              <a:rPr lang="en-US" sz="1500" dirty="0"/>
              <a:t>Observe all components</a:t>
            </a:r>
          </a:p>
          <a:p>
            <a:r>
              <a:rPr lang="en-US" sz="1800" dirty="0"/>
              <a:t> Blended, hybrid, satellite products require regional ‘tuning’</a:t>
            </a:r>
          </a:p>
          <a:p>
            <a:pPr lvl="1"/>
            <a:r>
              <a:rPr lang="en-US" sz="1500" dirty="0"/>
              <a:t>Marine stratus, large scale atmospheric subsidence, cold/dry, Saharan dust,</a:t>
            </a:r>
            <a:r>
              <a:rPr lang="mr-IN" sz="1500" dirty="0"/>
              <a:t>…</a:t>
            </a:r>
            <a:r>
              <a:rPr lang="en-US" sz="1500" dirty="0"/>
              <a:t>.</a:t>
            </a:r>
          </a:p>
          <a:p>
            <a:r>
              <a:rPr lang="en-US" sz="1800" dirty="0"/>
              <a:t>Critical areas </a:t>
            </a:r>
            <a:r>
              <a:rPr lang="mr-IN" sz="1800" dirty="0"/>
              <a:t>–</a:t>
            </a:r>
            <a:r>
              <a:rPr lang="en-US" sz="1800" dirty="0"/>
              <a:t> high amplitude, small spatial scale, strong temporal signal</a:t>
            </a:r>
          </a:p>
          <a:p>
            <a:r>
              <a:rPr lang="en-US" sz="1800" dirty="0"/>
              <a:t>Critical areas </a:t>
            </a:r>
            <a:r>
              <a:rPr lang="mr-IN" sz="1800" dirty="0"/>
              <a:t>–</a:t>
            </a:r>
            <a:r>
              <a:rPr lang="en-US" sz="1800" dirty="0"/>
              <a:t> data sparse, large disagreements in products</a:t>
            </a:r>
          </a:p>
          <a:p>
            <a:r>
              <a:rPr lang="en-US" sz="1800" dirty="0"/>
              <a:t>Ongoing comparisons of in-situ vs model/remote sensing/blended/hybrid fields drive improvement and delivery of fluxes as EOV</a:t>
            </a:r>
          </a:p>
          <a:p>
            <a:endParaRPr lang="en-US" sz="1800" dirty="0"/>
          </a:p>
          <a:p>
            <a:endParaRPr lang="en-US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7975AA-EA1B-F84E-83D5-2CFADBE91FDD}"/>
              </a:ext>
            </a:extLst>
          </p:cNvPr>
          <p:cNvSpPr txBox="1"/>
          <p:nvPr/>
        </p:nvSpPr>
        <p:spPr>
          <a:xfrm>
            <a:off x="194599" y="120316"/>
            <a:ext cx="3246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R. Weller, WHOI</a:t>
            </a:r>
          </a:p>
        </p:txBody>
      </p:sp>
    </p:spTree>
    <p:extLst>
      <p:ext uri="{BB962C8B-B14F-4D97-AF65-F5344CB8AC3E}">
        <p14:creationId xmlns:p14="http://schemas.microsoft.com/office/powerpoint/2010/main" val="1430533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99" y="996554"/>
            <a:ext cx="8320751" cy="746567"/>
          </a:xfrm>
        </p:spPr>
        <p:txBody>
          <a:bodyPr>
            <a:normAutofit/>
          </a:bodyPr>
          <a:lstStyle/>
          <a:p>
            <a:r>
              <a:rPr lang="en-US" sz="2100" dirty="0"/>
              <a:t>Air-sea fluxes </a:t>
            </a:r>
            <a:r>
              <a:rPr lang="mr-IN" sz="2100" dirty="0"/>
              <a:t>–</a:t>
            </a:r>
            <a:r>
              <a:rPr lang="en-US" sz="2100" dirty="0"/>
              <a:t> surface heat flux and wind stress on a global basis:</a:t>
            </a:r>
            <a:br>
              <a:rPr lang="en-US" sz="2100" dirty="0"/>
            </a:br>
            <a:r>
              <a:rPr lang="en-US" sz="2100" i="1" dirty="0"/>
              <a:t>developing the 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0208" y="1739684"/>
            <a:ext cx="71050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background report captured two sets of requirements, for the broad scale and high resolution, recognizing special regions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" y="2347811"/>
            <a:ext cx="3716471" cy="3007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990" y="2347811"/>
            <a:ext cx="4177562" cy="30078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28950" y="2281593"/>
            <a:ext cx="24641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Global , broad scale sampling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5915" y="5047804"/>
            <a:ext cx="20794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High resolution sampling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429931" y="2801139"/>
            <a:ext cx="300833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98673" y="4715789"/>
            <a:ext cx="457200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E978D2-2FE0-C145-805C-9D3D3A744646}"/>
              </a:ext>
            </a:extLst>
          </p:cNvPr>
          <p:cNvSpPr txBox="1"/>
          <p:nvPr/>
        </p:nvSpPr>
        <p:spPr>
          <a:xfrm>
            <a:off x="194599" y="120316"/>
            <a:ext cx="3246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R. Weller, WHOI</a:t>
            </a:r>
          </a:p>
        </p:txBody>
      </p:sp>
    </p:spTree>
    <p:extLst>
      <p:ext uri="{BB962C8B-B14F-4D97-AF65-F5344CB8AC3E}">
        <p14:creationId xmlns:p14="http://schemas.microsoft.com/office/powerpoint/2010/main" val="5859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77" y="918018"/>
            <a:ext cx="8320751" cy="746567"/>
          </a:xfrm>
        </p:spPr>
        <p:txBody>
          <a:bodyPr>
            <a:normAutofit/>
          </a:bodyPr>
          <a:lstStyle/>
          <a:p>
            <a:r>
              <a:rPr lang="en-US" sz="2100" dirty="0"/>
              <a:t>Air-sea fluxes </a:t>
            </a:r>
            <a:r>
              <a:rPr lang="mr-IN" sz="2100" dirty="0"/>
              <a:t>–</a:t>
            </a:r>
            <a:r>
              <a:rPr lang="en-US" sz="2100" dirty="0"/>
              <a:t> surface heat flux and wind stress on a global basis:</a:t>
            </a:r>
            <a:br>
              <a:rPr lang="en-US" sz="2100" dirty="0"/>
            </a:br>
            <a:r>
              <a:rPr lang="en-US" sz="2100" i="1" dirty="0"/>
              <a:t>enabling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664585"/>
            <a:ext cx="7886700" cy="3521552"/>
          </a:xfrm>
        </p:spPr>
        <p:txBody>
          <a:bodyPr/>
          <a:lstStyle/>
          <a:p>
            <a:r>
              <a:rPr lang="en-US" sz="1800" dirty="0"/>
              <a:t>Continuing improvements to bulk formulae, to in-situ sensing</a:t>
            </a:r>
          </a:p>
          <a:p>
            <a:endParaRPr lang="en-US" sz="1800" dirty="0"/>
          </a:p>
        </p:txBody>
      </p:sp>
      <p:pic>
        <p:nvPicPr>
          <p:cNvPr id="7" name="Picture 6" descr="IMG_00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14986" r="13377" b="6667"/>
          <a:stretch>
            <a:fillRect/>
          </a:stretch>
        </p:blipFill>
        <p:spPr bwMode="auto">
          <a:xfrm rot="-5400000">
            <a:off x="5857214" y="2241964"/>
            <a:ext cx="2839742" cy="247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P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9" t="8871" r="36938" b="39928"/>
          <a:stretch>
            <a:fillRect/>
          </a:stretch>
        </p:blipFill>
        <p:spPr bwMode="auto">
          <a:xfrm>
            <a:off x="468580" y="2144790"/>
            <a:ext cx="2377541" cy="275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49637" y="2283940"/>
            <a:ext cx="18806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Present – once per minute surface meteorology, 2 to 3 redundant systems plus Direct Covariance Flux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4634" y="3830311"/>
            <a:ext cx="211177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Developing – increased power generation and directional antenna for 2-way, higher bandwidth telemetry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D7C2B1A-8234-534D-BA54-3370F6ED12B3}"/>
              </a:ext>
            </a:extLst>
          </p:cNvPr>
          <p:cNvSpPr txBox="1"/>
          <p:nvPr/>
        </p:nvSpPr>
        <p:spPr>
          <a:xfrm>
            <a:off x="194599" y="132348"/>
            <a:ext cx="3246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R. Weller, WHOI</a:t>
            </a:r>
          </a:p>
        </p:txBody>
      </p:sp>
    </p:spTree>
    <p:extLst>
      <p:ext uri="{BB962C8B-B14F-4D97-AF65-F5344CB8AC3E}">
        <p14:creationId xmlns:p14="http://schemas.microsoft.com/office/powerpoint/2010/main" val="27096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77" y="918018"/>
            <a:ext cx="8320751" cy="746567"/>
          </a:xfrm>
        </p:spPr>
        <p:txBody>
          <a:bodyPr>
            <a:normAutofit/>
          </a:bodyPr>
          <a:lstStyle/>
          <a:p>
            <a:r>
              <a:rPr lang="en-US" sz="2100" dirty="0"/>
              <a:t>Air-sea fluxes </a:t>
            </a:r>
            <a:r>
              <a:rPr lang="mr-IN" sz="2100" dirty="0"/>
              <a:t>–</a:t>
            </a:r>
            <a:r>
              <a:rPr lang="en-US" sz="2100" dirty="0"/>
              <a:t> surface heat flux and wind stress on a global basis:</a:t>
            </a:r>
            <a:br>
              <a:rPr lang="en-US" sz="2100" dirty="0"/>
            </a:br>
            <a:r>
              <a:rPr lang="en-US" sz="2100" i="1" dirty="0"/>
              <a:t>enabling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664585"/>
            <a:ext cx="7886700" cy="3521552"/>
          </a:xfrm>
        </p:spPr>
        <p:txBody>
          <a:bodyPr/>
          <a:lstStyle/>
          <a:p>
            <a:r>
              <a:rPr lang="en-US" sz="1800" dirty="0"/>
              <a:t>Continuing improvements to bulk formulae, to in-situ sensing, to integration of Direct Covariance Flux Systems (DCFS)</a:t>
            </a:r>
          </a:p>
          <a:p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6476"/>
          <a:stretch/>
        </p:blipFill>
        <p:spPr>
          <a:xfrm>
            <a:off x="342177" y="2369720"/>
            <a:ext cx="3009782" cy="2549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41" y="1995372"/>
            <a:ext cx="2715012" cy="17784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9555" r="5280"/>
          <a:stretch/>
        </p:blipFill>
        <p:spPr>
          <a:xfrm>
            <a:off x="3516391" y="2700383"/>
            <a:ext cx="2888966" cy="20318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650" y="5080753"/>
            <a:ext cx="2358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Surface buoy in </a:t>
            </a:r>
            <a:r>
              <a:rPr lang="en-US" sz="1350"/>
              <a:t>Gulf Stream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9789" y="3881424"/>
            <a:ext cx="2407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Buoy bulk stress and buoyancy flux with COARE 3.0 vs DCFS stress and buoyancy flux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7993" y="4734505"/>
            <a:ext cx="24073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Drag coefficient versus wind speed (top); changes to drag coefficient for COARE 3.5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90545" y="5080753"/>
            <a:ext cx="17139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Bigorre</a:t>
            </a:r>
            <a:r>
              <a:rPr lang="en-US" sz="1350" dirty="0"/>
              <a:t> et al. (2013)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849FD3-43F2-6C43-880A-C004CBDD4017}"/>
              </a:ext>
            </a:extLst>
          </p:cNvPr>
          <p:cNvSpPr txBox="1"/>
          <p:nvPr/>
        </p:nvSpPr>
        <p:spPr>
          <a:xfrm>
            <a:off x="194599" y="156412"/>
            <a:ext cx="3246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R. Weller, WHOI</a:t>
            </a:r>
          </a:p>
        </p:txBody>
      </p:sp>
    </p:spTree>
    <p:extLst>
      <p:ext uri="{BB962C8B-B14F-4D97-AF65-F5344CB8AC3E}">
        <p14:creationId xmlns:p14="http://schemas.microsoft.com/office/powerpoint/2010/main" val="415569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77" y="918018"/>
            <a:ext cx="8320751" cy="746567"/>
          </a:xfrm>
        </p:spPr>
        <p:txBody>
          <a:bodyPr>
            <a:normAutofit/>
          </a:bodyPr>
          <a:lstStyle/>
          <a:p>
            <a:r>
              <a:rPr lang="en-US" sz="2100" dirty="0"/>
              <a:t>Air-sea fluxes </a:t>
            </a:r>
            <a:r>
              <a:rPr lang="mr-IN" sz="2100" dirty="0"/>
              <a:t>–</a:t>
            </a:r>
            <a:r>
              <a:rPr lang="en-US" sz="2100" dirty="0"/>
              <a:t> surface heat flux and wind stress on a global basis:</a:t>
            </a:r>
            <a:br>
              <a:rPr lang="en-US" sz="2100" dirty="0"/>
            </a:br>
            <a:r>
              <a:rPr lang="en-US" sz="2100" i="1" dirty="0"/>
              <a:t>enabling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664585"/>
            <a:ext cx="7886700" cy="3521552"/>
          </a:xfrm>
        </p:spPr>
        <p:txBody>
          <a:bodyPr/>
          <a:lstStyle/>
          <a:p>
            <a:r>
              <a:rPr lang="en-US" sz="1800" dirty="0"/>
              <a:t>Improvements to mooring technology enabling deployments not only in challenging regimes such as western boundary currents but also at higher latitudes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7" name="AutoShape 2" descr="creen Shot 2017-11-04 at Sat Nov 4, 2017 7.54 AM 1.png"/>
          <p:cNvSpPr>
            <a:spLocks noChangeAspect="1" noChangeArrowheads="1"/>
          </p:cNvSpPr>
          <p:nvPr/>
        </p:nvSpPr>
        <p:spPr bwMode="auto">
          <a:xfrm>
            <a:off x="0" y="857250"/>
            <a:ext cx="6557963" cy="655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79" y="2267658"/>
            <a:ext cx="4815746" cy="3493777"/>
          </a:xfrm>
          <a:prstGeom prst="rect">
            <a:avLst/>
          </a:prstGeom>
          <a:solidFill>
            <a:srgbClr val="FF16FF"/>
          </a:solidFill>
        </p:spPr>
      </p:pic>
      <p:sp>
        <p:nvSpPr>
          <p:cNvPr id="10" name="Donut 9"/>
          <p:cNvSpPr/>
          <p:nvPr/>
        </p:nvSpPr>
        <p:spPr>
          <a:xfrm>
            <a:off x="5125699" y="4601043"/>
            <a:ext cx="338216" cy="337279"/>
          </a:xfrm>
          <a:prstGeom prst="donut">
            <a:avLst>
              <a:gd name="adj" fmla="val 11093"/>
            </a:avLst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5766531" y="4275006"/>
            <a:ext cx="338216" cy="337279"/>
          </a:xfrm>
          <a:prstGeom prst="donut">
            <a:avLst>
              <a:gd name="adj" fmla="val 11093"/>
            </a:avLst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3922740" y="4398673"/>
            <a:ext cx="338216" cy="337279"/>
          </a:xfrm>
          <a:prstGeom prst="donut">
            <a:avLst>
              <a:gd name="adj" fmla="val 11093"/>
            </a:avLst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5811504" y="2656071"/>
            <a:ext cx="338216" cy="337279"/>
          </a:xfrm>
          <a:prstGeom prst="donut">
            <a:avLst>
              <a:gd name="adj" fmla="val 11093"/>
            </a:avLst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3877774" y="3060807"/>
            <a:ext cx="338216" cy="337279"/>
          </a:xfrm>
          <a:prstGeom prst="donut">
            <a:avLst>
              <a:gd name="adj" fmla="val 11093"/>
            </a:avLst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642270" y="2824711"/>
            <a:ext cx="338216" cy="337279"/>
          </a:xfrm>
          <a:prstGeom prst="donut">
            <a:avLst>
              <a:gd name="adj" fmla="val 11093"/>
            </a:avLst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71CB819-57EB-CA45-B571-766546EE05CE}"/>
              </a:ext>
            </a:extLst>
          </p:cNvPr>
          <p:cNvSpPr txBox="1"/>
          <p:nvPr/>
        </p:nvSpPr>
        <p:spPr>
          <a:xfrm>
            <a:off x="194599" y="132348"/>
            <a:ext cx="3246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R. Weller, WHOI</a:t>
            </a:r>
          </a:p>
        </p:txBody>
      </p:sp>
    </p:spTree>
    <p:extLst>
      <p:ext uri="{BB962C8B-B14F-4D97-AF65-F5344CB8AC3E}">
        <p14:creationId xmlns:p14="http://schemas.microsoft.com/office/powerpoint/2010/main" val="28725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177" y="918018"/>
            <a:ext cx="8320751" cy="746567"/>
          </a:xfrm>
        </p:spPr>
        <p:txBody>
          <a:bodyPr>
            <a:normAutofit/>
          </a:bodyPr>
          <a:lstStyle/>
          <a:p>
            <a:r>
              <a:rPr lang="en-US" sz="2100" dirty="0"/>
              <a:t>Air-sea fluxes </a:t>
            </a:r>
            <a:r>
              <a:rPr lang="mr-IN" sz="2100" dirty="0"/>
              <a:t>–</a:t>
            </a:r>
            <a:r>
              <a:rPr lang="en-US" sz="2100" dirty="0"/>
              <a:t> surface heat flux and wind stress on a global basis:</a:t>
            </a:r>
            <a:br>
              <a:rPr lang="en-US" sz="2100" dirty="0"/>
            </a:br>
            <a:r>
              <a:rPr lang="en-US" sz="2100" i="1" dirty="0"/>
              <a:t>elements of the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02" y="1664585"/>
            <a:ext cx="7886700" cy="379089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Surface flux reference sites</a:t>
            </a:r>
          </a:p>
          <a:p>
            <a:pPr lvl="1"/>
            <a:r>
              <a:rPr lang="en-US" dirty="0"/>
              <a:t>Time series moorings, sustained, high temporal resolution</a:t>
            </a:r>
          </a:p>
          <a:p>
            <a:pPr lvl="1"/>
            <a:r>
              <a:rPr lang="en-US" sz="1925" dirty="0"/>
              <a:t>Representative and critical sites, ~10 per ocean basin</a:t>
            </a:r>
            <a:endParaRPr lang="en-US" sz="1850" dirty="0"/>
          </a:p>
          <a:p>
            <a:r>
              <a:rPr lang="en-US" dirty="0"/>
              <a:t>Well-instrumented VOS</a:t>
            </a:r>
          </a:p>
          <a:p>
            <a:pPr lvl="1"/>
            <a:r>
              <a:rPr lang="en-US" dirty="0"/>
              <a:t>Include supply ships going to polar regions</a:t>
            </a:r>
          </a:p>
          <a:p>
            <a:pPr lvl="1"/>
            <a:r>
              <a:rPr lang="en-US" dirty="0"/>
              <a:t>Select upgraded routes for spatial structure and representativeness of flux reference sites</a:t>
            </a:r>
          </a:p>
          <a:p>
            <a:r>
              <a:rPr lang="en-US" dirty="0"/>
              <a:t>Gridded products (reanalysis, satellite, blended)</a:t>
            </a:r>
          </a:p>
          <a:p>
            <a:pPr lvl="1"/>
            <a:r>
              <a:rPr lang="en-US" dirty="0"/>
              <a:t>Tuned/validated against flux reference sites</a:t>
            </a:r>
          </a:p>
          <a:p>
            <a:r>
              <a:rPr lang="en-US" dirty="0"/>
              <a:t>Ongoing, facilitated comparisons</a:t>
            </a:r>
          </a:p>
          <a:p>
            <a:r>
              <a:rPr lang="en-US" dirty="0"/>
              <a:t>Attention to quality, improvement</a:t>
            </a:r>
          </a:p>
          <a:p>
            <a:pPr lvl="1"/>
            <a:r>
              <a:rPr lang="en-US" dirty="0"/>
              <a:t>Dedicated in-situ comparisons</a:t>
            </a:r>
          </a:p>
          <a:p>
            <a:pPr lvl="1"/>
            <a:r>
              <a:rPr lang="en-US" dirty="0"/>
              <a:t>Sensor and bulk formulae improvements</a:t>
            </a:r>
          </a:p>
          <a:p>
            <a:r>
              <a:rPr lang="en-US" dirty="0"/>
              <a:t>Hybrid products with assimilation and/or constraints</a:t>
            </a:r>
          </a:p>
          <a:p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AD5C50-0928-3347-AE8E-778FC6A2F590}"/>
              </a:ext>
            </a:extLst>
          </p:cNvPr>
          <p:cNvSpPr txBox="1"/>
          <p:nvPr/>
        </p:nvSpPr>
        <p:spPr>
          <a:xfrm>
            <a:off x="194599" y="132348"/>
            <a:ext cx="3246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From: R. Weller, WHOI</a:t>
            </a:r>
          </a:p>
        </p:txBody>
      </p:sp>
    </p:spTree>
    <p:extLst>
      <p:ext uri="{BB962C8B-B14F-4D97-AF65-F5344CB8AC3E}">
        <p14:creationId xmlns:p14="http://schemas.microsoft.com/office/powerpoint/2010/main" val="204946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Atmospheric ECVs </a:t>
            </a:r>
          </a:p>
        </p:txBody>
      </p:sp>
      <p:pic>
        <p:nvPicPr>
          <p:cNvPr id="4" name="Content Placeholder 3" descr="Screen Shot 2017-03-26 at 14.13.3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97" b="-9397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2175698" y="2782889"/>
            <a:ext cx="6368351" cy="6163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894705" y="4286396"/>
            <a:ext cx="2082320" cy="26147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175697" y="4774984"/>
            <a:ext cx="3268215" cy="26147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369646" y="3399233"/>
            <a:ext cx="610918" cy="19956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45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C7A54-5CE1-4CC9-89B4-93287D378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September 16-20, 2019</a:t>
            </a:r>
            <a:br>
              <a:rPr lang="en-US" dirty="0"/>
            </a:br>
            <a:r>
              <a:rPr lang="en-US" dirty="0"/>
              <a:t>Hawai’i Convention Center</a:t>
            </a:r>
          </a:p>
        </p:txBody>
      </p:sp>
    </p:spTree>
    <p:extLst>
      <p:ext uri="{BB962C8B-B14F-4D97-AF65-F5344CB8AC3E}">
        <p14:creationId xmlns:p14="http://schemas.microsoft.com/office/powerpoint/2010/main" val="3946644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63AA76-5E10-455F-AE39-AEF177AC9DD3}"/>
              </a:ext>
            </a:extLst>
          </p:cNvPr>
          <p:cNvSpPr/>
          <p:nvPr/>
        </p:nvSpPr>
        <p:spPr>
          <a:xfrm>
            <a:off x="339776" y="1371600"/>
            <a:ext cx="8499423" cy="1147802"/>
          </a:xfrm>
          <a:prstGeom prst="rect">
            <a:avLst/>
          </a:prstGeom>
          <a:solidFill>
            <a:srgbClr val="5EC1E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 dirty="0"/>
              <a:t>OceanObs’19: An Ocean of Opportunity: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1200 ocean observing scientists, program managers, policy experts, and users expected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7 continents represented, including solicitation and publication of conference white papers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3 organizing committees (Program, Sponsor, Local Organizing)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127D61-84FE-4271-AEB4-CB501182DB9B}"/>
              </a:ext>
            </a:extLst>
          </p:cNvPr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710F73-DFF9-4084-873C-D1CAB3944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92" y="91617"/>
            <a:ext cx="1066800" cy="1066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81CFE0-DCAA-43B2-8795-964C5328532B}"/>
              </a:ext>
            </a:extLst>
          </p:cNvPr>
          <p:cNvSpPr/>
          <p:nvPr/>
        </p:nvSpPr>
        <p:spPr>
          <a:xfrm>
            <a:off x="339160" y="218165"/>
            <a:ext cx="2971800" cy="79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dirty="0">
                <a:solidFill>
                  <a:srgbClr val="16445F"/>
                </a:solidFill>
                <a:latin typeface="+mj-lt"/>
                <a:cs typeface="Helvetica" panose="020B0604020202020204" pitchFamily="34" charset="0"/>
              </a:rPr>
              <a:t>September 16-20, 2019</a:t>
            </a:r>
          </a:p>
          <a:p>
            <a:pPr algn="l"/>
            <a:r>
              <a:rPr lang="en-US" sz="1600">
                <a:solidFill>
                  <a:srgbClr val="16445F"/>
                </a:solidFill>
                <a:latin typeface="+mj-lt"/>
                <a:cs typeface="Helvetica" panose="020B0604020202020204" pitchFamily="34" charset="0"/>
              </a:rPr>
              <a:t>Hawai’i Convention </a:t>
            </a:r>
            <a:r>
              <a:rPr lang="en-US" sz="1600" dirty="0">
                <a:solidFill>
                  <a:srgbClr val="16445F"/>
                </a:solidFill>
                <a:latin typeface="+mj-lt"/>
                <a:cs typeface="Helvetica" panose="020B0604020202020204" pitchFamily="34" charset="0"/>
              </a:rPr>
              <a:t>Center</a:t>
            </a:r>
          </a:p>
          <a:p>
            <a:pPr algn="l"/>
            <a:r>
              <a:rPr lang="en-US" sz="1600" dirty="0">
                <a:solidFill>
                  <a:srgbClr val="16445F"/>
                </a:solidFill>
                <a:latin typeface="+mj-lt"/>
                <a:cs typeface="Helvetica" panose="020B0604020202020204" pitchFamily="34" charset="0"/>
              </a:rPr>
              <a:t>Honolulu, HI, USA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FBFCAE7-BEBC-4B51-8F91-6E28D9F0E99A}"/>
              </a:ext>
            </a:extLst>
          </p:cNvPr>
          <p:cNvSpPr/>
          <p:nvPr/>
        </p:nvSpPr>
        <p:spPr>
          <a:xfrm>
            <a:off x="5791199" y="218165"/>
            <a:ext cx="3048000" cy="79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solidFill>
                  <a:srgbClr val="F28D2C"/>
                </a:solidFill>
              </a:rPr>
              <a:t>For more info:</a:t>
            </a:r>
          </a:p>
          <a:p>
            <a:pPr algn="r"/>
            <a:r>
              <a:rPr lang="en-US" sz="1600" dirty="0">
                <a:solidFill>
                  <a:srgbClr val="F28D2C"/>
                </a:solidFill>
              </a:rPr>
              <a:t>www.oceanobs19.net</a:t>
            </a:r>
          </a:p>
          <a:p>
            <a:pPr algn="r"/>
            <a:r>
              <a:rPr lang="en-US" sz="1600" dirty="0">
                <a:solidFill>
                  <a:srgbClr val="F28D2C"/>
                </a:solidFill>
              </a:rPr>
              <a:t>info@oceanobs19.net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9F465-3F9E-4800-A2E0-062718FAF0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77" y="2965245"/>
            <a:ext cx="3510148" cy="1248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83B28C-78D8-4BDB-AFD5-2284CB75D5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77" y="4246933"/>
            <a:ext cx="3505200" cy="805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408B7A3-5A6A-4727-9A38-2D22E11556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3796" y="5821486"/>
            <a:ext cx="1195833" cy="71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FE386CE-AD57-4B98-9760-8B10A1927E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76" y="5085133"/>
            <a:ext cx="3505201" cy="7125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B3FF2A-01EE-479D-83B6-C838740687FD}"/>
              </a:ext>
            </a:extLst>
          </p:cNvPr>
          <p:cNvSpPr txBox="1"/>
          <p:nvPr/>
        </p:nvSpPr>
        <p:spPr>
          <a:xfrm>
            <a:off x="403277" y="2667000"/>
            <a:ext cx="344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28D2C"/>
                </a:solidFill>
              </a:rPr>
              <a:t>Conference Themes*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58BBA68-1280-4C52-AEBA-345258F33C77}"/>
              </a:ext>
            </a:extLst>
          </p:cNvPr>
          <p:cNvSpPr/>
          <p:nvPr/>
        </p:nvSpPr>
        <p:spPr>
          <a:xfrm>
            <a:off x="4566972" y="3754423"/>
            <a:ext cx="4272228" cy="704395"/>
          </a:xfrm>
          <a:prstGeom prst="rect">
            <a:avLst/>
          </a:prstGeom>
          <a:solidFill>
            <a:srgbClr val="5EC1E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1400" dirty="0">
                <a:latin typeface="+mn-lt"/>
              </a:rPr>
              <a:t>         </a:t>
            </a:r>
            <a:r>
              <a:rPr lang="en-US" sz="1200" dirty="0">
                <a:latin typeface="+mn-lt"/>
              </a:rPr>
              <a:t>Interacting with the observing  community through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1200" dirty="0"/>
              <a:t>         </a:t>
            </a:r>
            <a:r>
              <a:rPr lang="en-US" sz="1200" dirty="0">
                <a:latin typeface="+mn-lt"/>
              </a:rPr>
              <a:t>planning teams and call for papers (18 Dec 2017)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49F6FF5-E227-454D-BE92-28713FE4D410}"/>
              </a:ext>
            </a:extLst>
          </p:cNvPr>
          <p:cNvSpPr/>
          <p:nvPr/>
        </p:nvSpPr>
        <p:spPr>
          <a:xfrm>
            <a:off x="4208346" y="3725549"/>
            <a:ext cx="762143" cy="762143"/>
          </a:xfrm>
          <a:prstGeom prst="ellipse">
            <a:avLst/>
          </a:prstGeom>
          <a:solidFill>
            <a:srgbClr val="5EC1EE"/>
          </a:solidFill>
          <a:ln>
            <a:solidFill>
              <a:srgbClr val="5EC1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C8C4671-E9CB-45B7-B687-E953E059D152}"/>
              </a:ext>
            </a:extLst>
          </p:cNvPr>
          <p:cNvSpPr/>
          <p:nvPr/>
        </p:nvSpPr>
        <p:spPr>
          <a:xfrm>
            <a:off x="4562789" y="4639270"/>
            <a:ext cx="4276410" cy="695553"/>
          </a:xfrm>
          <a:prstGeom prst="rect">
            <a:avLst/>
          </a:prstGeom>
          <a:solidFill>
            <a:srgbClr val="F28D2C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16445F"/>
                </a:solidFill>
              </a:rPr>
              <a:t>         </a:t>
            </a:r>
            <a:r>
              <a:rPr lang="en-US" sz="1200" dirty="0">
                <a:solidFill>
                  <a:srgbClr val="16445F"/>
                </a:solidFill>
              </a:rPr>
              <a:t>Building on the Framework for Ocean Observing</a:t>
            </a:r>
          </a:p>
          <a:p>
            <a:r>
              <a:rPr lang="en-US" sz="1200" dirty="0">
                <a:solidFill>
                  <a:srgbClr val="16445F"/>
                </a:solidFill>
              </a:rPr>
              <a:t>         (FOO) developed at OceanObs’09</a:t>
            </a:r>
            <a:endParaRPr lang="en-US" sz="1100" dirty="0">
              <a:solidFill>
                <a:srgbClr val="16445F"/>
              </a:solidFill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E7850BB-3694-424D-90B7-43B46AB70765}"/>
              </a:ext>
            </a:extLst>
          </p:cNvPr>
          <p:cNvSpPr/>
          <p:nvPr/>
        </p:nvSpPr>
        <p:spPr>
          <a:xfrm>
            <a:off x="4178281" y="4605975"/>
            <a:ext cx="762143" cy="762143"/>
          </a:xfrm>
          <a:prstGeom prst="ellipse">
            <a:avLst/>
          </a:prstGeom>
          <a:solidFill>
            <a:srgbClr val="F28D2C"/>
          </a:solidFill>
          <a:ln>
            <a:solidFill>
              <a:srgbClr val="F28D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11FE4BF-6C8B-46C4-B875-8AEFD087AF62}"/>
              </a:ext>
            </a:extLst>
          </p:cNvPr>
          <p:cNvSpPr/>
          <p:nvPr/>
        </p:nvSpPr>
        <p:spPr>
          <a:xfrm>
            <a:off x="4568877" y="5517931"/>
            <a:ext cx="4270322" cy="699080"/>
          </a:xfrm>
          <a:prstGeom prst="rect">
            <a:avLst/>
          </a:prstGeom>
          <a:solidFill>
            <a:srgbClr val="5EC1E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  <a:cs typeface="Helvetica" panose="020B0604020202020204" pitchFamily="34" charset="0"/>
              </a:rPr>
              <a:t>         Registration in Fall 2018. </a:t>
            </a:r>
          </a:p>
          <a:p>
            <a:r>
              <a:rPr lang="en-US" sz="1400" dirty="0">
                <a:solidFill>
                  <a:schemeClr val="bg1"/>
                </a:solidFill>
                <a:cs typeface="Helvetica" panose="020B0604020202020204" pitchFamily="34" charset="0"/>
              </a:rPr>
              <a:t>         Check website for updates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5563983-B06A-4DCA-ACB3-983AD2E1C631}"/>
              </a:ext>
            </a:extLst>
          </p:cNvPr>
          <p:cNvSpPr/>
          <p:nvPr/>
        </p:nvSpPr>
        <p:spPr>
          <a:xfrm>
            <a:off x="4191897" y="5486400"/>
            <a:ext cx="762143" cy="762143"/>
          </a:xfrm>
          <a:prstGeom prst="ellipse">
            <a:avLst/>
          </a:prstGeom>
          <a:solidFill>
            <a:srgbClr val="5EC1EE"/>
          </a:solidFill>
          <a:ln>
            <a:solidFill>
              <a:srgbClr val="5EC1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F11BBEB-B2E0-42D6-AC76-947366B4E36F}"/>
              </a:ext>
            </a:extLst>
          </p:cNvPr>
          <p:cNvSpPr/>
          <p:nvPr/>
        </p:nvSpPr>
        <p:spPr>
          <a:xfrm>
            <a:off x="4580904" y="2881695"/>
            <a:ext cx="4258296" cy="688999"/>
          </a:xfrm>
          <a:prstGeom prst="rect">
            <a:avLst/>
          </a:prstGeom>
          <a:solidFill>
            <a:srgbClr val="F28D2C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16445F"/>
                </a:solidFill>
                <a:latin typeface="+mj-lt"/>
                <a:cs typeface="Helvetica" panose="020B0604020202020204" pitchFamily="34" charset="0"/>
              </a:rPr>
              <a:t>        </a:t>
            </a:r>
          </a:p>
          <a:p>
            <a:r>
              <a:rPr lang="en-US" sz="1400" dirty="0">
                <a:solidFill>
                  <a:srgbClr val="16445F"/>
                </a:solidFill>
                <a:latin typeface="+mj-lt"/>
                <a:cs typeface="Helvetica" panose="020B0604020202020204" pitchFamily="34" charset="0"/>
              </a:rPr>
              <a:t>        Charting the next decade of ocean observing  </a:t>
            </a:r>
          </a:p>
          <a:p>
            <a:r>
              <a:rPr lang="en-US" sz="1400" dirty="0">
                <a:solidFill>
                  <a:srgbClr val="16445F"/>
                </a:solidFill>
                <a:latin typeface="+mj-lt"/>
                <a:cs typeface="Helvetica" panose="020B0604020202020204" pitchFamily="34" charset="0"/>
              </a:rPr>
              <a:t>        “Connecting observers with users”</a:t>
            </a:r>
          </a:p>
          <a:p>
            <a:endParaRPr lang="en-US" sz="1400" dirty="0">
              <a:solidFill>
                <a:srgbClr val="16445F"/>
              </a:solidFill>
              <a:latin typeface="+mj-lt"/>
              <a:cs typeface="Helvetica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0C5D782-6414-4410-9133-D666BA7F78E3}"/>
              </a:ext>
            </a:extLst>
          </p:cNvPr>
          <p:cNvSpPr/>
          <p:nvPr/>
        </p:nvSpPr>
        <p:spPr>
          <a:xfrm>
            <a:off x="4152136" y="2845123"/>
            <a:ext cx="762143" cy="762143"/>
          </a:xfrm>
          <a:prstGeom prst="ellipse">
            <a:avLst/>
          </a:prstGeom>
          <a:solidFill>
            <a:srgbClr val="F28D2C"/>
          </a:solidFill>
          <a:ln>
            <a:solidFill>
              <a:srgbClr val="F28D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Goal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31C0F79-87F8-4B82-82CD-FA5EC8E1FC72}"/>
              </a:ext>
            </a:extLst>
          </p:cNvPr>
          <p:cNvSpPr txBox="1"/>
          <p:nvPr/>
        </p:nvSpPr>
        <p:spPr>
          <a:xfrm>
            <a:off x="4208417" y="396812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Input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A51B98D-8C8C-48BE-A4F0-B7DFF336B9B3}"/>
              </a:ext>
            </a:extLst>
          </p:cNvPr>
          <p:cNvSpPr txBox="1"/>
          <p:nvPr/>
        </p:nvSpPr>
        <p:spPr>
          <a:xfrm>
            <a:off x="4102152" y="4848547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Framework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257A54C-A6CA-40B5-8482-BB944A847DB9}"/>
              </a:ext>
            </a:extLst>
          </p:cNvPr>
          <p:cNvSpPr txBox="1"/>
          <p:nvPr/>
        </p:nvSpPr>
        <p:spPr>
          <a:xfrm>
            <a:off x="4191968" y="572897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Register</a:t>
            </a:r>
          </a:p>
        </p:txBody>
      </p:sp>
    </p:spTree>
    <p:extLst>
      <p:ext uri="{BB962C8B-B14F-4D97-AF65-F5344CB8AC3E}">
        <p14:creationId xmlns:p14="http://schemas.microsoft.com/office/powerpoint/2010/main" val="156829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1BB65F-383B-4485-8682-1C82D8287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4"/>
          <a:stretch/>
        </p:blipFill>
        <p:spPr>
          <a:xfrm>
            <a:off x="0" y="914400"/>
            <a:ext cx="9144000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Conference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410200" cy="243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Hawai’i Convention Center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16-20 September 2019 (571 Days!)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Anchor Sponsor: NASA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Co-Sponsors: WMO, IOC, ICSU, GEO, GCOS, NSF, NOAA, ESA, MERCATOR, SOA, IMOS and growing!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310B7AC2-A38F-4A48-ABEB-5750A483ACA2}"/>
              </a:ext>
            </a:extLst>
          </p:cNvPr>
          <p:cNvSpPr txBox="1">
            <a:spLocks/>
          </p:cNvSpPr>
          <p:nvPr/>
        </p:nvSpPr>
        <p:spPr>
          <a:xfrm>
            <a:off x="152400" y="3886200"/>
            <a:ext cx="8763000" cy="20255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Main goal/s: Further develop effective strategies for a sustained, multidisciplinary, and integrated ocean observing system, and to better connect user communities and observers.</a:t>
            </a:r>
          </a:p>
          <a:p>
            <a:endParaRPr lang="en-US" sz="1600" dirty="0"/>
          </a:p>
          <a:p>
            <a:r>
              <a:rPr lang="en-US" sz="1600" dirty="0"/>
              <a:t>User communities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600" dirty="0"/>
              <a:t>Engage operational users, national and local authorities as well as researchers in both the public and private sectors in all aspects of ocean observing. </a:t>
            </a:r>
          </a:p>
          <a:p>
            <a:endParaRPr lang="en-US" sz="1600" dirty="0"/>
          </a:p>
          <a:p>
            <a:r>
              <a:rPr lang="en-US" sz="1600" dirty="0"/>
              <a:t>International engagement: Closer interaction to improve governance arrangements, support observing networks, data flows and derived products and their use in ocean affairs. </a:t>
            </a:r>
          </a:p>
        </p:txBody>
      </p:sp>
    </p:spTree>
    <p:extLst>
      <p:ext uri="{BB962C8B-B14F-4D97-AF65-F5344CB8AC3E}">
        <p14:creationId xmlns:p14="http://schemas.microsoft.com/office/powerpoint/2010/main" val="158394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AD21167F-5975-4636-9717-F6224DB9A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Conference Themes (Preliminary)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xmlns="" id="{AB992005-FB6A-4903-B7F0-76595F47639E}"/>
              </a:ext>
            </a:extLst>
          </p:cNvPr>
          <p:cNvSpPr/>
          <p:nvPr/>
        </p:nvSpPr>
        <p:spPr>
          <a:xfrm>
            <a:off x="2170362" y="2226173"/>
            <a:ext cx="381000" cy="1369469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xmlns="" id="{8D6B1C04-BB26-4B72-9164-BE4B76EF04D7}"/>
              </a:ext>
            </a:extLst>
          </p:cNvPr>
          <p:cNvSpPr/>
          <p:nvPr/>
        </p:nvSpPr>
        <p:spPr>
          <a:xfrm>
            <a:off x="2167765" y="3593753"/>
            <a:ext cx="381000" cy="270070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672E2679-5C0F-43B7-9678-D9EC7B5FD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16" y="2455937"/>
            <a:ext cx="1676400" cy="9061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dirty="0"/>
              <a:t>Overarching Themes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9941B5C-E58C-44D8-B215-7CC7F7EC174D}"/>
              </a:ext>
            </a:extLst>
          </p:cNvPr>
          <p:cNvSpPr txBox="1">
            <a:spLocks/>
          </p:cNvSpPr>
          <p:nvPr/>
        </p:nvSpPr>
        <p:spPr>
          <a:xfrm>
            <a:off x="690522" y="4572000"/>
            <a:ext cx="1432164" cy="908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16445F"/>
                </a:solidFill>
                <a:latin typeface="Helvetica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 dirty="0"/>
              <a:t>Societal Themes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3CAE61-C5B3-416E-BB6E-07E34A8DC8ED}"/>
              </a:ext>
            </a:extLst>
          </p:cNvPr>
          <p:cNvSpPr txBox="1"/>
          <p:nvPr/>
        </p:nvSpPr>
        <p:spPr>
          <a:xfrm>
            <a:off x="567018" y="1056763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644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societal benefit themes will be examined by their relationship to Ocean Observing and how information products can be best supported through the observing system themes.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B11C43-1E64-4B59-9F79-3025DDF89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10" y="2226173"/>
            <a:ext cx="6153700" cy="40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17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818529" cy="3839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F08F0D-4F6F-4F6F-82F6-CC5A14C9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Framework for Ocean Observing (FOO)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6276D0-D7BA-47C2-AC4F-7B24A227F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329" y="1447800"/>
            <a:ext cx="3886200" cy="5036290"/>
          </a:xfrm>
        </p:spPr>
        <p:txBody>
          <a:bodyPr>
            <a:normAutofit/>
          </a:bodyPr>
          <a:lstStyle/>
          <a:p>
            <a:r>
              <a:rPr lang="en-US" sz="1800" dirty="0"/>
              <a:t>OceanObs’19 will build on the success generated by the Framework developed at OceanObs’09. </a:t>
            </a:r>
          </a:p>
          <a:p>
            <a:endParaRPr lang="en-US" sz="1800" dirty="0"/>
          </a:p>
          <a:p>
            <a:r>
              <a:rPr lang="en-US" sz="1800" dirty="0"/>
              <a:t>Experts will work during the lead up to the conference to identify opportunities and drawbacks, which will be articulated prior to, and during OceanObs’19. </a:t>
            </a:r>
          </a:p>
          <a:p>
            <a:endParaRPr lang="en-US" sz="1800" dirty="0"/>
          </a:p>
          <a:p>
            <a:r>
              <a:rPr lang="en-US" sz="1800" dirty="0"/>
              <a:t>We expect to develop a number of follow-up activities including update of existing processes.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8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82F8E-052C-0B48-9A31-EDEBCF0A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OceanObs19 abstracts planned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27CFE5-7177-8943-AF55-AD669E25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Include ..</a:t>
            </a:r>
          </a:p>
          <a:p>
            <a:r>
              <a:rPr lang="en-US" dirty="0"/>
              <a:t>Air-sea fluxes</a:t>
            </a:r>
          </a:p>
          <a:p>
            <a:r>
              <a:rPr lang="en-US" dirty="0"/>
              <a:t>Observations for surface marine climate records</a:t>
            </a:r>
          </a:p>
          <a:p>
            <a:r>
              <a:rPr lang="en-US" dirty="0"/>
              <a:t>Marine climate data system</a:t>
            </a:r>
          </a:p>
          <a:p>
            <a:endParaRPr lang="en-US" dirty="0"/>
          </a:p>
          <a:p>
            <a:r>
              <a:rPr lang="en-US" dirty="0"/>
              <a:t>Also decadal vision statements for each of JCOMM observing networks</a:t>
            </a:r>
          </a:p>
        </p:txBody>
      </p:sp>
    </p:spTree>
    <p:extLst>
      <p:ext uri="{BB962C8B-B14F-4D97-AF65-F5344CB8AC3E}">
        <p14:creationId xmlns:p14="http://schemas.microsoft.com/office/powerpoint/2010/main" val="112570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JCOMM working to establish climate KPIs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480"/>
              </a:spcBef>
              <a:spcAft>
                <a:spcPts val="460"/>
              </a:spcAft>
            </a:pPr>
            <a:r>
              <a:rPr lang="en-GB" dirty="0"/>
              <a:t>The WMO RRR approach has proved problematic:</a:t>
            </a:r>
          </a:p>
          <a:p>
            <a:pPr lvl="1">
              <a:spcAft>
                <a:spcPts val="460"/>
              </a:spcAft>
            </a:pPr>
            <a:r>
              <a:rPr lang="en-GB" dirty="0"/>
              <a:t>swift delivery isn't always important for climate data products</a:t>
            </a:r>
          </a:p>
          <a:p>
            <a:pPr lvl="1">
              <a:spcAft>
                <a:spcPts val="460"/>
              </a:spcAft>
            </a:pPr>
            <a:r>
              <a:rPr lang="en-GB" dirty="0"/>
              <a:t>not always desirable to combine all types of observations</a:t>
            </a:r>
          </a:p>
          <a:p>
            <a:pPr lvl="2">
              <a:spcAft>
                <a:spcPts val="460"/>
              </a:spcAft>
            </a:pPr>
            <a:r>
              <a:rPr lang="en-GB" dirty="0"/>
              <a:t>may want  in situ only, or to withhold some high quality data for validation</a:t>
            </a:r>
          </a:p>
          <a:p>
            <a:pPr lvl="1">
              <a:spcAft>
                <a:spcPts val="460"/>
              </a:spcAft>
            </a:pPr>
            <a:r>
              <a:rPr lang="en-GB" dirty="0"/>
              <a:t>widely spaced observations/platforms give good coverage but make it hard to assess quality through e.g. "buddy checks"</a:t>
            </a:r>
          </a:p>
          <a:p>
            <a:pPr>
              <a:spcAft>
                <a:spcPts val="460"/>
              </a:spcAft>
            </a:pPr>
            <a:r>
              <a:rPr lang="en-GB" dirty="0"/>
              <a:t>Need requirements for accurate large space and time averages (e.g. global, hemispheric and basin annual means with good stability over time)</a:t>
            </a:r>
          </a:p>
          <a:p>
            <a:pPr lvl="1">
              <a:spcAft>
                <a:spcPts val="460"/>
              </a:spcAft>
            </a:pPr>
            <a:r>
              <a:rPr lang="en-GB" dirty="0"/>
              <a:t>need assessments of data uncertainty for each ECV and obs. type</a:t>
            </a:r>
          </a:p>
          <a:p>
            <a:pPr lvl="1">
              <a:spcAft>
                <a:spcPts val="460"/>
              </a:spcAft>
            </a:pPr>
            <a:r>
              <a:rPr lang="en-GB" dirty="0"/>
              <a:t>recognise need for multi-variate observations with metadata</a:t>
            </a:r>
          </a:p>
          <a:p>
            <a:pPr lvl="1">
              <a:spcAft>
                <a:spcPts val="460"/>
              </a:spcAft>
            </a:pPr>
            <a:r>
              <a:rPr lang="en-GB" dirty="0"/>
              <a:t>understand the roles of different types of marine observations</a:t>
            </a:r>
          </a:p>
          <a:p>
            <a:pPr>
              <a:spcAft>
                <a:spcPts val="460"/>
              </a:spcAft>
            </a:pPr>
            <a:r>
              <a:rPr lang="en-GB" dirty="0"/>
              <a:t>Feed back requirements and assessments to GCOS</a:t>
            </a:r>
          </a:p>
        </p:txBody>
      </p:sp>
    </p:spTree>
    <p:extLst>
      <p:ext uri="{BB962C8B-B14F-4D97-AF65-F5344CB8AC3E}">
        <p14:creationId xmlns:p14="http://schemas.microsoft.com/office/powerpoint/2010/main" val="76097813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2969</TotalTime>
  <Words>1216</Words>
  <Application>Microsoft Office PowerPoint</Application>
  <PresentationFormat>On-screen Show (4:3)</PresentationFormat>
  <Paragraphs>136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Custom Design</vt:lpstr>
      <vt:lpstr>Air-sea heat flux and wind stress Ocean ECVs: relation to AOPC</vt:lpstr>
      <vt:lpstr>Atmospheric ECVs </vt:lpstr>
      <vt:lpstr>September 16-20, 2019 Hawai’i Convention Center</vt:lpstr>
      <vt:lpstr>PowerPoint Presentation</vt:lpstr>
      <vt:lpstr>Conference Overview</vt:lpstr>
      <vt:lpstr>Conference Themes (Preliminary)</vt:lpstr>
      <vt:lpstr>Framework for Ocean Observing (FOO)</vt:lpstr>
      <vt:lpstr>OceanObs19 abstracts planned</vt:lpstr>
      <vt:lpstr>JCOMM working to establish climate KPIs</vt:lpstr>
      <vt:lpstr>Air-sea fluxes – surface heat flux and wind stress on a global basis: is it possible?</vt:lpstr>
      <vt:lpstr>Air-sea fluxes – surface heat flux and wind stress on a global basis</vt:lpstr>
      <vt:lpstr>Air-sea fluxes – surface heat flux and wind stress on a global basis: developing the strategy</vt:lpstr>
      <vt:lpstr>Air-sea fluxes – surface heat flux and wind stress on a global basis: enabling progress</vt:lpstr>
      <vt:lpstr>Air-sea fluxes – surface heat flux and wind stress on a global basis: enabling progress</vt:lpstr>
      <vt:lpstr>Air-sea fluxes – surface heat flux and wind stress on a global basis: enabling progress</vt:lpstr>
      <vt:lpstr>Air-sea fluxes – surface heat flux and wind stress on a global basis: elements of the strategy</vt:lpstr>
    </vt:vector>
  </TitlesOfParts>
  <Company>SCC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Headings in Calibri bold</dc:title>
  <dc:creator>Dan</dc:creator>
  <cp:lastModifiedBy>Caterina Tassone</cp:lastModifiedBy>
  <cp:revision>186</cp:revision>
  <dcterms:created xsi:type="dcterms:W3CDTF">2014-08-15T14:28:23Z</dcterms:created>
  <dcterms:modified xsi:type="dcterms:W3CDTF">2018-03-05T10:17:51Z</dcterms:modified>
</cp:coreProperties>
</file>