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video/unknown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  <p:sldMasterId id="2147483662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60" r:id="rId5"/>
    <p:sldId id="259" r:id="rId6"/>
    <p:sldId id="262" r:id="rId7"/>
    <p:sldId id="264" r:id="rId8"/>
    <p:sldId id="258" r:id="rId9"/>
    <p:sldId id="261" r:id="rId10"/>
    <p:sldId id="263" r:id="rId11"/>
    <p:sldId id="266" r:id="rId12"/>
    <p:sldId id="265" r:id="rId13"/>
  </p:sldIdLst>
  <p:sldSz cx="9144000" cy="6858000" type="screen4x3"/>
  <p:notesSz cx="7010400" cy="92964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5137"/>
    <a:srgbClr val="205867"/>
    <a:srgbClr val="009900"/>
    <a:srgbClr val="C2FFA3"/>
    <a:srgbClr val="7CDE7C"/>
    <a:srgbClr val="F1DD65"/>
    <a:srgbClr val="CFB413"/>
    <a:srgbClr val="CC9900"/>
    <a:srgbClr val="00CC00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FE1F887B-7132-4CCD-8A58-FDF9305B1378}">
  <a:tblStyle styleId="{FE1F887B-7132-4CCD-8A58-FDF9305B137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3EA94E86-F0FD-4F63-A1F6-43561FC1EE92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FF3F9"/>
          </a:solidFill>
        </a:fill>
      </a:tcStyle>
    </a:wholeTbl>
    <a:band1H>
      <a:tcStyle>
        <a:tcBdr/>
        <a:fill>
          <a:solidFill>
            <a:srgbClr val="DBE5F1"/>
          </a:solidFill>
        </a:fill>
      </a:tcStyle>
    </a:band1H>
    <a:band1V>
      <a:tcStyle>
        <a:tcBdr/>
        <a:fill>
          <a:solidFill>
            <a:srgbClr val="DBE5F1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80" autoAdjust="0"/>
  </p:normalViewPr>
  <p:slideViewPr>
    <p:cSldViewPr snapToGrid="0">
      <p:cViewPr varScale="1">
        <p:scale>
          <a:sx n="68" d="100"/>
          <a:sy n="68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AOPC-23, Darmstadt, Germany, March 6-9, 2018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278C5F-781F-4EA2-B703-41586FF5A859}" type="datetimeFigureOut">
              <a:rPr lang="en-US" smtClean="0"/>
              <a:t>04/03/2018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15th Conference on Artificial and Computational Intelligence and its Applications to the Environmental Sciences,  Seattle, Washington, 24 January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39397-9013-49CB-810A-9407E2FB05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340498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3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970344" y="2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2"/>
            <a:ext cx="4648199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701675" y="4416428"/>
            <a:ext cx="5607049" cy="4183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36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36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36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36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36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3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spcAft>
                <a:spcPts val="0"/>
              </a:spcAft>
              <a:defRPr/>
            </a:lvl1pPr>
            <a:lvl2pPr marL="457200" marR="0" indent="0" algn="l" rtl="0">
              <a:spcBef>
                <a:spcPts val="0"/>
              </a:spcBef>
              <a:spcAft>
                <a:spcPts val="0"/>
              </a:spcAft>
              <a:defRPr/>
            </a:lvl2pPr>
            <a:lvl3pPr marL="914400" marR="0" indent="0" algn="l" rtl="0">
              <a:spcBef>
                <a:spcPts val="0"/>
              </a:spcBef>
              <a:spcAft>
                <a:spcPts val="0"/>
              </a:spcAft>
              <a:defRPr/>
            </a:lvl3pPr>
            <a:lvl4pPr marL="1371600" marR="0" indent="0" algn="l" rtl="0">
              <a:spcBef>
                <a:spcPts val="0"/>
              </a:spcBef>
              <a:spcAft>
                <a:spcPts val="0"/>
              </a:spcAft>
              <a:defRPr/>
            </a:lvl4pPr>
            <a:lvl5pPr marL="1828800" marR="0" indent="0" algn="l" rtl="0">
              <a:spcBef>
                <a:spcPts val="0"/>
              </a:spcBef>
              <a:spcAft>
                <a:spcPts val="0"/>
              </a:spcAft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15th Conference on Artificial and Computational Intelligence and its Applications to the Environmental Sciences,  Seattle, Washington, 24 January 2017</a:t>
            </a:r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970344" y="8829675"/>
            <a:ext cx="3038475" cy="465138"/>
          </a:xfrm>
          <a:prstGeom prst="rect">
            <a:avLst/>
          </a:prstGeom>
          <a:noFill/>
          <a:ln>
            <a:noFill/>
          </a:ln>
        </p:spPr>
        <p:txBody>
          <a:bodyPr lIns="93175" tIns="46575" rIns="93175" bIns="46575" anchor="b" anchorCtr="0">
            <a:noAutofit/>
          </a:bodyPr>
          <a:lstStyle>
            <a:lvl1pPr marL="0" marR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52790"/>
      </p:ext>
    </p:extLst>
  </p:cSld>
  <p:clrMap bg1="lt1" tx1="dk1" bg2="dk2" tx2="lt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701675" y="4416428"/>
            <a:ext cx="5607049" cy="418306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" name="Header Placeholder 1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AOPC-23, Darmstadt, Germany, March 6-9,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546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AOPC-23, Darmstadt, Germany, March 6-9, 2018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3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3EDEB-5D28-1E4C-9DAF-065BBD54033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22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93EDEB-5D28-1E4C-9DAF-065BBD54033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29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3729DD-EBE7-45A7-ABA5-42B77ACE646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93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29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70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8363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891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966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064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791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204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2D1BB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buSzPct val="25000"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pPr>
                <a:buSzPct val="25000"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1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9" name="Shape 69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0"/>
            <a:ext cx="9144000" cy="990599"/>
          </a:xfrm>
          <a:prstGeom prst="rect">
            <a:avLst/>
          </a:prstGeom>
          <a:solidFill>
            <a:srgbClr val="2D1BB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686800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AOPC-23, Darmstadt, Germany, March 6-9, 2018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l" rtl="0">
              <a:spcBef>
                <a:spcPts val="0"/>
              </a:spcBef>
              <a:buNone/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39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1">
            <a:alphaModFix/>
          </a:blip>
          <a:srcRect l="6584" t="10269" r="6586" b="79462"/>
          <a:stretch/>
        </p:blipFill>
        <p:spPr>
          <a:xfrm>
            <a:off x="-11112" y="0"/>
            <a:ext cx="9155113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0" y="1547812"/>
            <a:ext cx="9144000" cy="5043487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422275"/>
            <a:ext cx="9144000" cy="1050924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001000" y="6543675"/>
            <a:ext cx="1082675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415925" y="6621463"/>
            <a:ext cx="7785100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900" b="0" i="0" u="none" strike="noStrike" cap="none" baseline="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</a:t>
            </a: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00" y="6427787"/>
            <a:ext cx="393700" cy="3937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chemeClr val="accent5">
              <a:lumMod val="50000"/>
            </a:schemeClr>
          </a:solidFill>
          <a:latin typeface="Arial Narrow" panose="020B0606020202030204" pitchFamily="34" charset="0"/>
          <a:ea typeface="Arial Narrow" panose="020B0606020202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Mod val="50000"/>
          </a:schemeClr>
        </a:buClr>
        <a:buNone/>
        <a:defRPr sz="2400" b="0" i="0" u="none" strike="noStrike" cap="none" baseline="0">
          <a:solidFill>
            <a:schemeClr val="accent5">
              <a:lumMod val="50000"/>
            </a:schemeClr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hape 9"/>
          <p:cNvPicPr preferRelativeResize="0"/>
          <p:nvPr/>
        </p:nvPicPr>
        <p:blipFill rotWithShape="1">
          <a:blip r:embed="rId11">
            <a:alphaModFix/>
          </a:blip>
          <a:srcRect l="6584" t="10269" r="6586" b="79462"/>
          <a:stretch/>
        </p:blipFill>
        <p:spPr>
          <a:xfrm>
            <a:off x="-11112" y="0"/>
            <a:ext cx="9155113" cy="355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0"/>
          <p:cNvSpPr/>
          <p:nvPr/>
        </p:nvSpPr>
        <p:spPr>
          <a:xfrm>
            <a:off x="0" y="1547812"/>
            <a:ext cx="9144000" cy="5043487"/>
          </a:xfrm>
          <a:prstGeom prst="rect">
            <a:avLst/>
          </a:prstGeom>
          <a:solidFill>
            <a:srgbClr val="D8D8D8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422275"/>
            <a:ext cx="9144000" cy="1050924"/>
          </a:xfrm>
          <a:prstGeom prst="rect">
            <a:avLst/>
          </a:prstGeom>
          <a:solidFill>
            <a:srgbClr val="BFBFBF">
              <a:alpha val="69803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 dirty="0"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»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 dirty="0"/>
          </a:p>
        </p:txBody>
      </p:sp>
      <p:sp>
        <p:nvSpPr>
          <p:cNvPr id="14" name="Shape 14"/>
          <p:cNvSpPr txBox="1"/>
          <p:nvPr/>
        </p:nvSpPr>
        <p:spPr>
          <a:xfrm>
            <a:off x="8001000" y="6543675"/>
            <a:ext cx="1082675" cy="2444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Shape 15"/>
          <p:cNvSpPr txBox="1"/>
          <p:nvPr/>
        </p:nvSpPr>
        <p:spPr>
          <a:xfrm>
            <a:off x="415925" y="6621463"/>
            <a:ext cx="7785100" cy="2301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buSzPct val="25000"/>
            </a:pPr>
            <a:r>
              <a:rPr lang="en-US" sz="900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rPr>
              <a:t>NATIONAL CENTERS FOR ENVIRONMENTAL INFORMATION</a:t>
            </a:r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3500" y="6427787"/>
            <a:ext cx="393700" cy="39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493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</p:sldLayoutIdLst>
  <p:hf sldNum="0" hd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4000" b="0" i="0" u="none" strike="noStrike" cap="none" baseline="0">
          <a:solidFill>
            <a:schemeClr val="accent5">
              <a:lumMod val="50000"/>
            </a:schemeClr>
          </a:solidFill>
          <a:latin typeface="Arial Narrow" panose="020B0606020202030204" pitchFamily="34" charset="0"/>
          <a:ea typeface="Arial Narrow" panose="020B0606020202030204" pitchFamily="34" charset="0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Clr>
          <a:schemeClr val="accent5">
            <a:lumMod val="50000"/>
          </a:schemeClr>
        </a:buClr>
        <a:buNone/>
        <a:defRPr sz="2400" b="0" i="0" u="none" strike="noStrike" cap="none" baseline="0">
          <a:solidFill>
            <a:schemeClr val="accent5">
              <a:lumMod val="50000"/>
            </a:schemeClr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../media/media1.gif"/><Relationship Id="rId1" Type="http://schemas.microsoft.com/office/2007/relationships/media" Target="../media/media1.gi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  <p:sp>
        <p:nvSpPr>
          <p:cNvPr id="99" name="Shape 99"/>
          <p:cNvSpPr/>
          <p:nvPr/>
        </p:nvSpPr>
        <p:spPr>
          <a:xfrm>
            <a:off x="-1" y="2972309"/>
            <a:ext cx="9144001" cy="834573"/>
          </a:xfrm>
          <a:prstGeom prst="rect">
            <a:avLst/>
          </a:prstGeom>
          <a:solidFill>
            <a:srgbClr val="485137">
              <a:alpha val="25098"/>
            </a:srgb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Informational Presentation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-1" y="5961888"/>
            <a:ext cx="9144001" cy="27407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0AECC"/>
              </a:buClr>
              <a:buSzPct val="25000"/>
              <a:buFont typeface="Arial"/>
              <a:buNone/>
            </a:pPr>
            <a:r>
              <a:rPr lang="en-US" sz="1100" b="0" i="0" u="none" strike="noStrike" cap="none" baseline="0" dirty="0" smtClean="0">
                <a:solidFill>
                  <a:srgbClr val="80AECC"/>
                </a:solidFill>
                <a:latin typeface="Arial Narrow"/>
                <a:ea typeface="Arial Narrow"/>
                <a:cs typeface="Arial Narrow"/>
                <a:sym typeface="Arial Narrow"/>
              </a:rPr>
              <a:t>NOAA Satellite and Information Service  |  National Centers for Environmental Information</a:t>
            </a:r>
            <a:endParaRPr lang="en-US" sz="1100" b="0" i="0" u="none" strike="noStrike" cap="none" baseline="0" dirty="0">
              <a:solidFill>
                <a:srgbClr val="80AECC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03" name="Shape 103"/>
          <p:cNvSpPr txBox="1"/>
          <p:nvPr/>
        </p:nvSpPr>
        <p:spPr>
          <a:xfrm>
            <a:off x="0" y="3806882"/>
            <a:ext cx="9219156" cy="7728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en-US" sz="1800" b="1" dirty="0" err="1" smtClean="0">
                <a:solidFill>
                  <a:schemeClr val="bg1"/>
                </a:solidFill>
              </a:rPr>
              <a:t>Imke</a:t>
            </a:r>
            <a:r>
              <a:rPr lang="en-US" sz="1800" b="1" dirty="0" smtClean="0">
                <a:solidFill>
                  <a:schemeClr val="bg1"/>
                </a:solidFill>
              </a:rPr>
              <a:t> </a:t>
            </a:r>
            <a:r>
              <a:rPr lang="en-US" sz="1800" b="1" dirty="0" err="1" smtClean="0">
                <a:solidFill>
                  <a:schemeClr val="bg1"/>
                </a:solidFill>
              </a:rPr>
              <a:t>Durre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algn="ctr"/>
            <a:endParaRPr lang="en-US" sz="800" b="1" dirty="0">
              <a:solidFill>
                <a:schemeClr val="bg1"/>
              </a:solidFill>
            </a:endParaRP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NOAA National Centers for Environmental </a:t>
            </a:r>
            <a:r>
              <a:rPr lang="en-US" b="1" dirty="0" smtClean="0">
                <a:solidFill>
                  <a:schemeClr val="bg1"/>
                </a:solidFill>
              </a:rPr>
              <a:t>Information, Asheville</a:t>
            </a:r>
            <a:r>
              <a:rPr lang="en-US" b="1" dirty="0">
                <a:solidFill>
                  <a:schemeClr val="bg1"/>
                </a:solidFill>
              </a:rPr>
              <a:t>, North Carolina, </a:t>
            </a:r>
            <a:r>
              <a:rPr lang="en-US" b="1" dirty="0" smtClean="0">
                <a:solidFill>
                  <a:schemeClr val="bg1"/>
                </a:solidFill>
              </a:rPr>
              <a:t>USA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90297" y="5615942"/>
            <a:ext cx="865187" cy="8667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>
          <a:xfrm>
            <a:off x="3056579" y="6482716"/>
            <a:ext cx="3030842" cy="267101"/>
          </a:xfrm>
        </p:spPr>
        <p:txBody>
          <a:bodyPr/>
          <a:lstStyle/>
          <a:p>
            <a:r>
              <a:rPr lang="en-US" sz="1000" dirty="0" smtClean="0">
                <a:solidFill>
                  <a:schemeClr val="bg1"/>
                </a:solidFill>
              </a:rPr>
              <a:t>AOPC-23, Darmstadt, Germany, March 6-9, 2018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7461665"/>
              </p:ext>
            </p:extLst>
          </p:nvPr>
        </p:nvGraphicFramePr>
        <p:xfrm>
          <a:off x="1173296" y="1644396"/>
          <a:ext cx="6797408" cy="4803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3" imgW="5346610" imgH="3778115" progId="Acrobat.Document.11">
                  <p:embed/>
                </p:oleObj>
              </mc:Choice>
              <mc:Fallback>
                <p:oleObj name="Acrobat Document" r:id="rId3" imgW="5346610" imgH="377811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3296" y="1644396"/>
                        <a:ext cx="6797408" cy="4803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877"/>
            <a:ext cx="9144000" cy="1464364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Monitoring Data </a:t>
            </a:r>
            <a:r>
              <a:rPr lang="en-US" b="1" dirty="0"/>
              <a:t>Reports </a:t>
            </a:r>
            <a:r>
              <a:rPr lang="en-US" b="1" dirty="0" smtClean="0">
                <a:latin typeface="+mj-lt"/>
              </a:rPr>
              <a:t>: </a:t>
            </a:r>
            <a:br>
              <a:rPr lang="en-US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Daily Average Temperature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663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5510625"/>
              </p:ext>
            </p:extLst>
          </p:nvPr>
        </p:nvGraphicFramePr>
        <p:xfrm>
          <a:off x="1470533" y="1580452"/>
          <a:ext cx="6415598" cy="49575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Acrobat Document" r:id="rId3" imgW="5029200" imgH="3886200" progId="Acrobat.Document.11">
                  <p:embed/>
                </p:oleObj>
              </mc:Choice>
              <mc:Fallback>
                <p:oleObj name="Acrobat Document" r:id="rId3" imgW="5029200" imgH="3886200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0533" y="1580452"/>
                        <a:ext cx="6415598" cy="495750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-19877"/>
            <a:ext cx="9144000" cy="1464364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Monitoring Data </a:t>
            </a:r>
            <a:r>
              <a:rPr lang="en-US" b="1" dirty="0"/>
              <a:t>Reports </a:t>
            </a:r>
            <a:r>
              <a:rPr lang="en-US" b="1" dirty="0" smtClean="0">
                <a:latin typeface="+mj-lt"/>
              </a:rPr>
              <a:t>: </a:t>
            </a:r>
            <a:br>
              <a:rPr lang="en-US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Sub-daily Synoptic Reports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03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4048"/>
            <a:ext cx="9144000" cy="1142999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 algn="l"/>
            <a:r>
              <a:rPr lang="en-US" b="1" dirty="0" smtClean="0">
                <a:solidFill>
                  <a:srgbClr val="25408F"/>
                </a:solidFill>
                <a:latin typeface="+mj-lt"/>
              </a:rPr>
              <a:t/>
            </a:r>
            <a:br>
              <a:rPr lang="en-US" b="1" dirty="0" smtClean="0">
                <a:solidFill>
                  <a:srgbClr val="25408F"/>
                </a:solidFill>
                <a:latin typeface="+mj-lt"/>
              </a:rPr>
            </a:br>
            <a:r>
              <a:rPr lang="en-US" b="1" dirty="0" smtClean="0">
                <a:solidFill>
                  <a:srgbClr val="25408F"/>
                </a:solidFill>
                <a:latin typeface="+mj-lt"/>
              </a:rPr>
              <a:t>What is NCEI?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527048"/>
            <a:ext cx="9144000" cy="5056632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 smtClean="0"/>
              <a:t>Steward of </a:t>
            </a:r>
            <a:r>
              <a:rPr lang="en-US" dirty="0"/>
              <a:t>oceanic, atmospheric, and geophysical data</a:t>
            </a:r>
          </a:p>
          <a:p>
            <a:pPr marL="0" indent="0">
              <a:buNone/>
            </a:pPr>
            <a:endParaRPr lang="en-US" dirty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dirty="0"/>
              <a:t>Responsible for preserving, </a:t>
            </a:r>
            <a:r>
              <a:rPr lang="en-US" dirty="0" smtClean="0"/>
              <a:t>monitoring, assessing</a:t>
            </a:r>
            <a:r>
              <a:rPr lang="en-US" dirty="0"/>
              <a:t>, and providing public </a:t>
            </a:r>
            <a:r>
              <a:rPr lang="en-US" dirty="0" smtClean="0"/>
              <a:t>access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33" y="4202014"/>
            <a:ext cx="8420533" cy="1924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96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5" b="1001"/>
          <a:stretch/>
        </p:blipFill>
        <p:spPr>
          <a:xfrm>
            <a:off x="2525225" y="1642047"/>
            <a:ext cx="6483181" cy="44597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8197" y="2900940"/>
            <a:ext cx="2243020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solidFill>
                  <a:srgbClr val="0D685E"/>
                </a:solidFill>
              </a:rPr>
              <a:t>The annual peak water level at Asheville and Biltmore and monthly maximum 5-day precipitation at Hendersonville from 1896 through 2014. The 1916 and 2004 flood events</a:t>
            </a:r>
          </a:p>
          <a:p>
            <a:r>
              <a:rPr lang="en-US" sz="1800" dirty="0" smtClean="0">
                <a:solidFill>
                  <a:srgbClr val="0D685E"/>
                </a:solidFill>
              </a:rPr>
              <a:t>are circled</a:t>
            </a:r>
            <a:r>
              <a:rPr lang="en-US" sz="2200" dirty="0" smtClean="0">
                <a:solidFill>
                  <a:srgbClr val="0D685E"/>
                </a:solidFill>
              </a:rPr>
              <a:t>.</a:t>
            </a:r>
            <a:endParaRPr lang="en-US" sz="2200" dirty="0">
              <a:solidFill>
                <a:srgbClr val="0D685E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40080"/>
            <a:ext cx="9144000" cy="765796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Description of Historical Events Using Multiple </a:t>
            </a:r>
            <a:r>
              <a:rPr lang="en-US" sz="2400" dirty="0" smtClean="0"/>
              <a:t>Sources</a:t>
            </a:r>
          </a:p>
          <a:p>
            <a:endParaRPr lang="en-US" sz="900" dirty="0" smtClean="0"/>
          </a:p>
          <a:p>
            <a:pPr algn="ctr"/>
            <a:r>
              <a:rPr lang="en-US" sz="2000" dirty="0"/>
              <a:t>Annual Peak Water Level (</a:t>
            </a:r>
            <a:r>
              <a:rPr lang="en-US" sz="2000" dirty="0" err="1"/>
              <a:t>ft</a:t>
            </a:r>
            <a:r>
              <a:rPr lang="en-US" sz="2000" dirty="0"/>
              <a:t>)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9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5210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85800"/>
            <a:ext cx="9144000" cy="76809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Description of Historical Events Using Multiple </a:t>
            </a:r>
            <a:r>
              <a:rPr lang="en-US" sz="2400" dirty="0" smtClean="0"/>
              <a:t>Sources</a:t>
            </a:r>
          </a:p>
          <a:p>
            <a:endParaRPr lang="en-US" sz="900" dirty="0" smtClean="0"/>
          </a:p>
          <a:p>
            <a:pPr algn="ctr"/>
            <a:r>
              <a:rPr lang="en-US" sz="2000" dirty="0" smtClean="0">
                <a:latin typeface="Calibri" charset="0"/>
                <a:ea typeface="Calibri" charset="0"/>
                <a:cs typeface="Calibri" charset="0"/>
              </a:rPr>
              <a:t>The Progression of the Charleston Storm</a:t>
            </a:r>
            <a:endParaRPr lang="en-US" sz="2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" name="1916July14-16-speed_3.gif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93392" y="1540915"/>
            <a:ext cx="4866503" cy="5042766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4212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8806"/>
            <a:ext cx="9144000" cy="1143000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Sub-monthly Monitoring</a:t>
            </a:r>
            <a:endParaRPr lang="en-US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1" b="19512"/>
          <a:stretch/>
        </p:blipFill>
        <p:spPr>
          <a:xfrm>
            <a:off x="376237" y="1755127"/>
            <a:ext cx="8391525" cy="43891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96326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9877"/>
            <a:ext cx="9144000" cy="1464364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Monitoring Data Reports: </a:t>
            </a:r>
            <a:br>
              <a:rPr lang="en-US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Daily Precipitation</a:t>
            </a:r>
            <a:endParaRPr lang="en-US" sz="3600" b="1" dirty="0">
              <a:latin typeface="+mj-lt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025839"/>
              </p:ext>
            </p:extLst>
          </p:nvPr>
        </p:nvGraphicFramePr>
        <p:xfrm>
          <a:off x="1131366" y="1580322"/>
          <a:ext cx="7088258" cy="50089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Acrobat Document" r:id="rId3" imgW="5346610" imgH="3778115" progId="Acrobat.Document.11">
                  <p:embed/>
                </p:oleObj>
              </mc:Choice>
              <mc:Fallback>
                <p:oleObj name="Acrobat Document" r:id="rId3" imgW="5346610" imgH="377811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1366" y="1580322"/>
                        <a:ext cx="7088258" cy="50089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04185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923"/>
            <a:ext cx="8229600" cy="709714"/>
          </a:xfrm>
        </p:spPr>
        <p:txBody>
          <a:bodyPr/>
          <a:lstStyle/>
          <a:p>
            <a:pPr algn="l"/>
            <a:r>
              <a:rPr lang="en-US" dirty="0">
                <a:latin typeface="+mj-lt"/>
              </a:rPr>
              <a:t>End-to-End Data Processing</a:t>
            </a:r>
          </a:p>
        </p:txBody>
      </p:sp>
      <p:sp>
        <p:nvSpPr>
          <p:cNvPr id="5" name="Footer Placeholder 3"/>
          <p:cNvSpPr txBox="1">
            <a:spLocks/>
          </p:cNvSpPr>
          <p:nvPr/>
        </p:nvSpPr>
        <p:spPr>
          <a:xfrm>
            <a:off x="5766816" y="6519672"/>
            <a:ext cx="3139440" cy="3383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en-US" sz="1000" smtClean="0"/>
              <a:t>AOPC-23, Darmstadt, Germany, March 6-9, 2018</a:t>
            </a:r>
            <a:endParaRPr lang="en-US" sz="1000" dirty="0"/>
          </a:p>
        </p:txBody>
      </p:sp>
      <p:pic>
        <p:nvPicPr>
          <p:cNvPr id="7" name="Picture 2" descr="C:\Users\Xungang.Yin\Desktop\New_folder\IGRA\Flowchart_Jeff\level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90320"/>
            <a:ext cx="9144000" cy="2811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2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1549908"/>
            <a:ext cx="6684264" cy="5013198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420624" y="713232"/>
            <a:ext cx="8321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Blue Ridge Mountains</a:t>
            </a:r>
            <a:endParaRPr lang="en-US" sz="36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027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363948"/>
              </p:ext>
            </p:extLst>
          </p:nvPr>
        </p:nvGraphicFramePr>
        <p:xfrm>
          <a:off x="1108416" y="1624584"/>
          <a:ext cx="6927167" cy="4895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Acrobat Document" r:id="rId3" imgW="5346610" imgH="3778115" progId="Acrobat.Document.11">
                  <p:embed/>
                </p:oleObj>
              </mc:Choice>
              <mc:Fallback>
                <p:oleObj name="Acrobat Document" r:id="rId3" imgW="5346610" imgH="3778115" progId="Acrobat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8416" y="1624584"/>
                        <a:ext cx="6927167" cy="4895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3"/>
          <p:cNvSpPr>
            <a:spLocks noGrp="1"/>
          </p:cNvSpPr>
          <p:nvPr>
            <p:ph type="ftr" idx="11"/>
          </p:nvPr>
        </p:nvSpPr>
        <p:spPr>
          <a:xfrm>
            <a:off x="5766816" y="6519672"/>
            <a:ext cx="3139440" cy="338328"/>
          </a:xfrm>
        </p:spPr>
        <p:txBody>
          <a:bodyPr/>
          <a:lstStyle/>
          <a:p>
            <a:r>
              <a:rPr lang="en-US" sz="1000" dirty="0" smtClean="0"/>
              <a:t>AOPC-23, Darmstadt, Germany, March 6-9, 2018</a:t>
            </a:r>
            <a:endParaRPr lang="en-US" sz="10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-19877"/>
            <a:ext cx="9144000" cy="1464364"/>
          </a:xfrm>
          <a:solidFill>
            <a:schemeClr val="tx2"/>
          </a:solidFill>
        </p:spPr>
        <p:txBody>
          <a:bodyPr/>
          <a:lstStyle/>
          <a:p>
            <a:r>
              <a:rPr lang="en-US" b="1" dirty="0" smtClean="0">
                <a:latin typeface="+mj-lt"/>
              </a:rPr>
              <a:t>Monitoring Data Reports: </a:t>
            </a:r>
            <a:br>
              <a:rPr lang="en-US" b="1" dirty="0" smtClean="0">
                <a:latin typeface="+mj-lt"/>
              </a:rPr>
            </a:br>
            <a:r>
              <a:rPr lang="en-US" sz="3600" b="1" dirty="0" smtClean="0">
                <a:latin typeface="+mj-lt"/>
              </a:rPr>
              <a:t>Daily Max and Min Temperature</a:t>
            </a:r>
            <a:endParaRPr lang="en-US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29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11754</TotalTime>
  <Words>263</Words>
  <Application>Microsoft Office PowerPoint</Application>
  <PresentationFormat>On-screen Show (4:3)</PresentationFormat>
  <Paragraphs>41</Paragraphs>
  <Slides>11</Slides>
  <Notes>5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Acrobat Document</vt:lpstr>
      <vt:lpstr>PowerPoint Presentation</vt:lpstr>
      <vt:lpstr> What is NCEI?</vt:lpstr>
      <vt:lpstr>PowerPoint Presentation</vt:lpstr>
      <vt:lpstr>PowerPoint Presentation</vt:lpstr>
      <vt:lpstr>Sub-monthly Monitoring</vt:lpstr>
      <vt:lpstr>Monitoring Data Reports:  Daily Precipitation</vt:lpstr>
      <vt:lpstr>End-to-End Data Processing</vt:lpstr>
      <vt:lpstr>PowerPoint Presentation</vt:lpstr>
      <vt:lpstr>Monitoring Data Reports:  Daily Max and Min Temperature</vt:lpstr>
      <vt:lpstr>Monitoring Data Reports :  Daily Average Temperature</vt:lpstr>
      <vt:lpstr>Monitoring Data Reports :  Sub-daily Synoptic Reports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Veasey</dc:creator>
  <cp:lastModifiedBy>Caterina Tassone</cp:lastModifiedBy>
  <cp:revision>177</cp:revision>
  <cp:lastPrinted>2015-06-02T12:37:07Z</cp:lastPrinted>
  <dcterms:modified xsi:type="dcterms:W3CDTF">2018-03-04T17:38:09Z</dcterms:modified>
</cp:coreProperties>
</file>