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0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1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9" r:id="rId1"/>
    <p:sldMasterId id="2147484642" r:id="rId2"/>
    <p:sldMasterId id="2147484658" r:id="rId3"/>
    <p:sldMasterId id="2147484682" r:id="rId4"/>
    <p:sldMasterId id="2147484684" r:id="rId5"/>
    <p:sldMasterId id="2147484691" r:id="rId6"/>
    <p:sldMasterId id="2147484698" r:id="rId7"/>
    <p:sldMasterId id="2147484705" r:id="rId8"/>
    <p:sldMasterId id="2147484712" r:id="rId9"/>
    <p:sldMasterId id="2147484719" r:id="rId10"/>
    <p:sldMasterId id="2147484726" r:id="rId11"/>
    <p:sldMasterId id="2147484733" r:id="rId12"/>
  </p:sldMasterIdLst>
  <p:notesMasterIdLst>
    <p:notesMasterId r:id="rId29"/>
  </p:notesMasterIdLst>
  <p:handoutMasterIdLst>
    <p:handoutMasterId r:id="rId30"/>
  </p:handoutMasterIdLst>
  <p:sldIdLst>
    <p:sldId id="642" r:id="rId13"/>
    <p:sldId id="721" r:id="rId14"/>
    <p:sldId id="722" r:id="rId15"/>
    <p:sldId id="723" r:id="rId16"/>
    <p:sldId id="709" r:id="rId17"/>
    <p:sldId id="710" r:id="rId18"/>
    <p:sldId id="724" r:id="rId19"/>
    <p:sldId id="711" r:id="rId20"/>
    <p:sldId id="720" r:id="rId21"/>
    <p:sldId id="725" r:id="rId22"/>
    <p:sldId id="726" r:id="rId23"/>
    <p:sldId id="715" r:id="rId24"/>
    <p:sldId id="712" r:id="rId25"/>
    <p:sldId id="713" r:id="rId26"/>
    <p:sldId id="718" r:id="rId27"/>
    <p:sldId id="727" r:id="rId2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 Rixen" initials="M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428E"/>
    <a:srgbClr val="00AC60"/>
    <a:srgbClr val="7E9BCD"/>
    <a:srgbClr val="CECE00"/>
    <a:srgbClr val="628911"/>
    <a:srgbClr val="19895A"/>
    <a:srgbClr val="8091BF"/>
    <a:srgbClr val="009A97"/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3" autoAdjust="0"/>
    <p:restoredTop sz="89106" autoAdjust="0"/>
  </p:normalViewPr>
  <p:slideViewPr>
    <p:cSldViewPr>
      <p:cViewPr varScale="1">
        <p:scale>
          <a:sx n="64" d="100"/>
          <a:sy n="64" d="100"/>
        </p:scale>
        <p:origin x="-16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28"/>
    </p:cViewPr>
  </p:sorterViewPr>
  <p:notesViewPr>
    <p:cSldViewPr>
      <p:cViewPr varScale="1">
        <p:scale>
          <a:sx n="88" d="100"/>
          <a:sy n="88" d="100"/>
        </p:scale>
        <p:origin x="38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334D2-2F61-7749-915F-DBBB9483ED66}" type="doc">
      <dgm:prSet loTypeId="urn:microsoft.com/office/officeart/2005/8/layout/cycle7" loCatId="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1955549-60EB-8C48-928E-C251C2982815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Observations</a:t>
          </a:r>
        </a:p>
        <a:p>
          <a:r>
            <a:rPr lang="en-US" b="1" dirty="0"/>
            <a:t>+</a:t>
          </a:r>
          <a:r>
            <a:rPr lang="en-US" b="1" dirty="0" err="1"/>
            <a:t>ε</a:t>
          </a:r>
          <a:endParaRPr lang="en-US" b="1" dirty="0"/>
        </a:p>
      </dgm:t>
    </dgm:pt>
    <dgm:pt modelId="{59D3F42B-E094-2741-856E-F3075F78AB7C}" type="parTrans" cxnId="{D9CA2D02-6047-0C4D-8616-FE6930384185}">
      <dgm:prSet/>
      <dgm:spPr/>
      <dgm:t>
        <a:bodyPr/>
        <a:lstStyle/>
        <a:p>
          <a:endParaRPr lang="en-US"/>
        </a:p>
      </dgm:t>
    </dgm:pt>
    <dgm:pt modelId="{600D74CA-25FB-CA49-B68C-4515D17DBD08}" type="sibTrans" cxnId="{D9CA2D02-6047-0C4D-8616-FE6930384185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E58A25AC-16CC-4044-9614-D562086C6243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Simulations</a:t>
          </a:r>
        </a:p>
        <a:p>
          <a:r>
            <a:rPr lang="en-US" b="1" dirty="0"/>
            <a:t>+</a:t>
          </a:r>
          <a:r>
            <a:rPr lang="en-US" b="1" dirty="0" err="1"/>
            <a:t>ε</a:t>
          </a:r>
          <a:endParaRPr lang="en-US" b="1" dirty="0"/>
        </a:p>
      </dgm:t>
    </dgm:pt>
    <dgm:pt modelId="{DB0180EE-F396-EF48-BC24-3DA4C92975D0}" type="parTrans" cxnId="{05339E3B-E997-924C-8D88-C79AE518F284}">
      <dgm:prSet/>
      <dgm:spPr/>
      <dgm:t>
        <a:bodyPr/>
        <a:lstStyle/>
        <a:p>
          <a:endParaRPr lang="en-US"/>
        </a:p>
      </dgm:t>
    </dgm:pt>
    <dgm:pt modelId="{E26B70CB-27F5-E149-BCFD-641B14F5D2E1}" type="sibTrans" cxnId="{05339E3B-E997-924C-8D88-C79AE518F284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19DCC0B5-255C-6841-8B1B-BE5A2A708FD2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 err="1"/>
            <a:t>Reanalyses</a:t>
          </a:r>
          <a:endParaRPr lang="en-US" b="1" dirty="0"/>
        </a:p>
        <a:p>
          <a:r>
            <a:rPr lang="en-US" b="1" dirty="0"/>
            <a:t>+</a:t>
          </a:r>
          <a:r>
            <a:rPr lang="en-US" b="1" dirty="0" err="1"/>
            <a:t>ε</a:t>
          </a:r>
          <a:endParaRPr lang="en-US" b="1" dirty="0"/>
        </a:p>
      </dgm:t>
    </dgm:pt>
    <dgm:pt modelId="{7430FD0F-DE9C-F547-8F02-4FC20F02D516}" type="parTrans" cxnId="{87600BAB-39CD-FC47-BC86-15483F6543B4}">
      <dgm:prSet/>
      <dgm:spPr/>
      <dgm:t>
        <a:bodyPr/>
        <a:lstStyle/>
        <a:p>
          <a:endParaRPr lang="en-US"/>
        </a:p>
      </dgm:t>
    </dgm:pt>
    <dgm:pt modelId="{0CAAC188-C223-7E4F-B795-42CFCCA64266}" type="sibTrans" cxnId="{87600BAB-39CD-FC47-BC86-15483F6543B4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29C03244-778B-0548-A3B3-95FF6D8CE0D3}" type="pres">
      <dgm:prSet presAssocID="{6A0334D2-2F61-7749-915F-DBBB9483ED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AA6052-CA9F-8443-AD2F-3DFAC8C0B6C0}" type="pres">
      <dgm:prSet presAssocID="{F1955549-60EB-8C48-928E-C251C29828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DFA44-22A7-B140-A260-EAE52F0BDCDE}" type="pres">
      <dgm:prSet presAssocID="{600D74CA-25FB-CA49-B68C-4515D17DBD0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3359D63-0271-DB44-B647-EAEE4BB9D181}" type="pres">
      <dgm:prSet presAssocID="{600D74CA-25FB-CA49-B68C-4515D17DBD0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D2A5441-A3F7-0841-A334-AAC36A12493A}" type="pres">
      <dgm:prSet presAssocID="{E58A25AC-16CC-4044-9614-D562086C624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364D8-15B0-794F-9CC8-5392CFC34034}" type="pres">
      <dgm:prSet presAssocID="{E26B70CB-27F5-E149-BCFD-641B14F5D2E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F705AC8-913E-E54B-A476-C17F5B67EFFE}" type="pres">
      <dgm:prSet presAssocID="{E26B70CB-27F5-E149-BCFD-641B14F5D2E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35B860A-2E68-774F-8D21-921FA520415F}" type="pres">
      <dgm:prSet presAssocID="{19DCC0B5-255C-6841-8B1B-BE5A2A708F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55A05-0C07-274F-94E9-5453A30AB601}" type="pres">
      <dgm:prSet presAssocID="{0CAAC188-C223-7E4F-B795-42CFCCA6426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F9E0741-A9A7-7747-A88F-2A9390E29D1F}" type="pres">
      <dgm:prSet presAssocID="{0CAAC188-C223-7E4F-B795-42CFCCA64266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DE052DE-9581-674E-B3CC-CFE3C64E16EF}" type="presOf" srcId="{E58A25AC-16CC-4044-9614-D562086C6243}" destId="{0D2A5441-A3F7-0841-A334-AAC36A12493A}" srcOrd="0" destOrd="0" presId="urn:microsoft.com/office/officeart/2005/8/layout/cycle7"/>
    <dgm:cxn modelId="{5BD4E6AA-2271-7E4D-BA34-3C726DE16F7F}" type="presOf" srcId="{19DCC0B5-255C-6841-8B1B-BE5A2A708FD2}" destId="{C35B860A-2E68-774F-8D21-921FA520415F}" srcOrd="0" destOrd="0" presId="urn:microsoft.com/office/officeart/2005/8/layout/cycle7"/>
    <dgm:cxn modelId="{87600BAB-39CD-FC47-BC86-15483F6543B4}" srcId="{6A0334D2-2F61-7749-915F-DBBB9483ED66}" destId="{19DCC0B5-255C-6841-8B1B-BE5A2A708FD2}" srcOrd="2" destOrd="0" parTransId="{7430FD0F-DE9C-F547-8F02-4FC20F02D516}" sibTransId="{0CAAC188-C223-7E4F-B795-42CFCCA64266}"/>
    <dgm:cxn modelId="{C952ACDB-2E2E-CA4C-985D-C7EE7DE442A1}" type="presOf" srcId="{F1955549-60EB-8C48-928E-C251C2982815}" destId="{5FAA6052-CA9F-8443-AD2F-3DFAC8C0B6C0}" srcOrd="0" destOrd="0" presId="urn:microsoft.com/office/officeart/2005/8/layout/cycle7"/>
    <dgm:cxn modelId="{D7A553A6-18A4-694C-99C2-FBD3B01DE6D1}" type="presOf" srcId="{6A0334D2-2F61-7749-915F-DBBB9483ED66}" destId="{29C03244-778B-0548-A3B3-95FF6D8CE0D3}" srcOrd="0" destOrd="0" presId="urn:microsoft.com/office/officeart/2005/8/layout/cycle7"/>
    <dgm:cxn modelId="{D9CA2D02-6047-0C4D-8616-FE6930384185}" srcId="{6A0334D2-2F61-7749-915F-DBBB9483ED66}" destId="{F1955549-60EB-8C48-928E-C251C2982815}" srcOrd="0" destOrd="0" parTransId="{59D3F42B-E094-2741-856E-F3075F78AB7C}" sibTransId="{600D74CA-25FB-CA49-B68C-4515D17DBD08}"/>
    <dgm:cxn modelId="{078B6CFD-CE4A-884A-980F-4758266FFE1B}" type="presOf" srcId="{600D74CA-25FB-CA49-B68C-4515D17DBD08}" destId="{73359D63-0271-DB44-B647-EAEE4BB9D181}" srcOrd="1" destOrd="0" presId="urn:microsoft.com/office/officeart/2005/8/layout/cycle7"/>
    <dgm:cxn modelId="{4FD66251-0978-F94E-A920-C790510947FD}" type="presOf" srcId="{E26B70CB-27F5-E149-BCFD-641B14F5D2E1}" destId="{5EB364D8-15B0-794F-9CC8-5392CFC34034}" srcOrd="0" destOrd="0" presId="urn:microsoft.com/office/officeart/2005/8/layout/cycle7"/>
    <dgm:cxn modelId="{A98C79C7-30AE-D34B-9F18-BADE3411D76D}" type="presOf" srcId="{E26B70CB-27F5-E149-BCFD-641B14F5D2E1}" destId="{EF705AC8-913E-E54B-A476-C17F5B67EFFE}" srcOrd="1" destOrd="0" presId="urn:microsoft.com/office/officeart/2005/8/layout/cycle7"/>
    <dgm:cxn modelId="{22FB8AAC-8238-B24B-AC8C-C2488B9E1320}" type="presOf" srcId="{0CAAC188-C223-7E4F-B795-42CFCCA64266}" destId="{9A555A05-0C07-274F-94E9-5453A30AB601}" srcOrd="0" destOrd="0" presId="urn:microsoft.com/office/officeart/2005/8/layout/cycle7"/>
    <dgm:cxn modelId="{05339E3B-E997-924C-8D88-C79AE518F284}" srcId="{6A0334D2-2F61-7749-915F-DBBB9483ED66}" destId="{E58A25AC-16CC-4044-9614-D562086C6243}" srcOrd="1" destOrd="0" parTransId="{DB0180EE-F396-EF48-BC24-3DA4C92975D0}" sibTransId="{E26B70CB-27F5-E149-BCFD-641B14F5D2E1}"/>
    <dgm:cxn modelId="{DC3BC640-D650-6E4F-8601-04884C482902}" type="presOf" srcId="{0CAAC188-C223-7E4F-B795-42CFCCA64266}" destId="{CF9E0741-A9A7-7747-A88F-2A9390E29D1F}" srcOrd="1" destOrd="0" presId="urn:microsoft.com/office/officeart/2005/8/layout/cycle7"/>
    <dgm:cxn modelId="{D0F5004D-7D97-E448-A709-5DB33A99742E}" type="presOf" srcId="{600D74CA-25FB-CA49-B68C-4515D17DBD08}" destId="{F4EDFA44-22A7-B140-A260-EAE52F0BDCDE}" srcOrd="0" destOrd="0" presId="urn:microsoft.com/office/officeart/2005/8/layout/cycle7"/>
    <dgm:cxn modelId="{CCC922A9-86A7-4A4B-90E1-C62F2C266E2A}" type="presParOf" srcId="{29C03244-778B-0548-A3B3-95FF6D8CE0D3}" destId="{5FAA6052-CA9F-8443-AD2F-3DFAC8C0B6C0}" srcOrd="0" destOrd="0" presId="urn:microsoft.com/office/officeart/2005/8/layout/cycle7"/>
    <dgm:cxn modelId="{A6F39EEB-E06F-7C4B-81FB-A9399BC5DBC0}" type="presParOf" srcId="{29C03244-778B-0548-A3B3-95FF6D8CE0D3}" destId="{F4EDFA44-22A7-B140-A260-EAE52F0BDCDE}" srcOrd="1" destOrd="0" presId="urn:microsoft.com/office/officeart/2005/8/layout/cycle7"/>
    <dgm:cxn modelId="{BC250D25-DA76-7046-A708-BA08D0EE983D}" type="presParOf" srcId="{F4EDFA44-22A7-B140-A260-EAE52F0BDCDE}" destId="{73359D63-0271-DB44-B647-EAEE4BB9D181}" srcOrd="0" destOrd="0" presId="urn:microsoft.com/office/officeart/2005/8/layout/cycle7"/>
    <dgm:cxn modelId="{3E122082-7088-5148-A917-8458ABA944AD}" type="presParOf" srcId="{29C03244-778B-0548-A3B3-95FF6D8CE0D3}" destId="{0D2A5441-A3F7-0841-A334-AAC36A12493A}" srcOrd="2" destOrd="0" presId="urn:microsoft.com/office/officeart/2005/8/layout/cycle7"/>
    <dgm:cxn modelId="{628BED73-6BD3-1746-A845-1319E7EDB91B}" type="presParOf" srcId="{29C03244-778B-0548-A3B3-95FF6D8CE0D3}" destId="{5EB364D8-15B0-794F-9CC8-5392CFC34034}" srcOrd="3" destOrd="0" presId="urn:microsoft.com/office/officeart/2005/8/layout/cycle7"/>
    <dgm:cxn modelId="{523694B1-D0C6-0D4C-B97C-2613EBFA0F0F}" type="presParOf" srcId="{5EB364D8-15B0-794F-9CC8-5392CFC34034}" destId="{EF705AC8-913E-E54B-A476-C17F5B67EFFE}" srcOrd="0" destOrd="0" presId="urn:microsoft.com/office/officeart/2005/8/layout/cycle7"/>
    <dgm:cxn modelId="{6B049521-89CF-8848-898F-C28B2384AF8A}" type="presParOf" srcId="{29C03244-778B-0548-A3B3-95FF6D8CE0D3}" destId="{C35B860A-2E68-774F-8D21-921FA520415F}" srcOrd="4" destOrd="0" presId="urn:microsoft.com/office/officeart/2005/8/layout/cycle7"/>
    <dgm:cxn modelId="{FC871EB2-4C3B-1241-AEBC-E866F882F7A1}" type="presParOf" srcId="{29C03244-778B-0548-A3B3-95FF6D8CE0D3}" destId="{9A555A05-0C07-274F-94E9-5453A30AB601}" srcOrd="5" destOrd="0" presId="urn:microsoft.com/office/officeart/2005/8/layout/cycle7"/>
    <dgm:cxn modelId="{1D6BA03D-B506-164A-A740-1781F7525CF1}" type="presParOf" srcId="{9A555A05-0C07-274F-94E9-5453A30AB601}" destId="{CF9E0741-A9A7-7747-A88F-2A9390E29D1F}" srcOrd="0" destOrd="0" presId="urn:microsoft.com/office/officeart/2005/8/layout/cycle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A6052-CA9F-8443-AD2F-3DFAC8C0B6C0}">
      <dsp:nvSpPr>
        <dsp:cNvPr id="0" name=""/>
        <dsp:cNvSpPr/>
      </dsp:nvSpPr>
      <dsp:spPr>
        <a:xfrm>
          <a:off x="1594743" y="495"/>
          <a:ext cx="1009850" cy="50492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Observations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+</a:t>
          </a:r>
          <a:r>
            <a:rPr lang="en-US" sz="1100" b="1" kern="1200" dirty="0" err="1"/>
            <a:t>ε</a:t>
          </a:r>
          <a:endParaRPr lang="en-US" sz="1100" b="1" kern="1200" dirty="0"/>
        </a:p>
      </dsp:txBody>
      <dsp:txXfrm>
        <a:off x="1609532" y="15284"/>
        <a:ext cx="980272" cy="475347"/>
      </dsp:txXfrm>
    </dsp:sp>
    <dsp:sp modelId="{F4EDFA44-22A7-B140-A260-EAE52F0BDCDE}">
      <dsp:nvSpPr>
        <dsp:cNvPr id="0" name=""/>
        <dsp:cNvSpPr/>
      </dsp:nvSpPr>
      <dsp:spPr>
        <a:xfrm rot="3600000">
          <a:off x="2253529" y="886515"/>
          <a:ext cx="525879" cy="1767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306546" y="921860"/>
        <a:ext cx="419845" cy="106033"/>
      </dsp:txXfrm>
    </dsp:sp>
    <dsp:sp modelId="{0D2A5441-A3F7-0841-A334-AAC36A12493A}">
      <dsp:nvSpPr>
        <dsp:cNvPr id="0" name=""/>
        <dsp:cNvSpPr/>
      </dsp:nvSpPr>
      <dsp:spPr>
        <a:xfrm>
          <a:off x="2428343" y="1444332"/>
          <a:ext cx="1009850" cy="50492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Simulations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+</a:t>
          </a:r>
          <a:r>
            <a:rPr lang="en-US" sz="1100" b="1" kern="1200" dirty="0" err="1"/>
            <a:t>ε</a:t>
          </a:r>
          <a:endParaRPr lang="en-US" sz="1100" b="1" kern="1200" dirty="0"/>
        </a:p>
      </dsp:txBody>
      <dsp:txXfrm>
        <a:off x="2443132" y="1459121"/>
        <a:ext cx="980272" cy="475347"/>
      </dsp:txXfrm>
    </dsp:sp>
    <dsp:sp modelId="{5EB364D8-15B0-794F-9CC8-5392CFC34034}">
      <dsp:nvSpPr>
        <dsp:cNvPr id="0" name=""/>
        <dsp:cNvSpPr/>
      </dsp:nvSpPr>
      <dsp:spPr>
        <a:xfrm rot="10800000">
          <a:off x="1836729" y="1608433"/>
          <a:ext cx="525879" cy="1767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1889746" y="1643778"/>
        <a:ext cx="419845" cy="106033"/>
      </dsp:txXfrm>
    </dsp:sp>
    <dsp:sp modelId="{C35B860A-2E68-774F-8D21-921FA520415F}">
      <dsp:nvSpPr>
        <dsp:cNvPr id="0" name=""/>
        <dsp:cNvSpPr/>
      </dsp:nvSpPr>
      <dsp:spPr>
        <a:xfrm>
          <a:off x="761143" y="1444332"/>
          <a:ext cx="1009850" cy="50492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/>
            <a:t>Reanalyses</a:t>
          </a:r>
          <a:endParaRPr lang="en-US" sz="1100" b="1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+</a:t>
          </a:r>
          <a:r>
            <a:rPr lang="en-US" sz="1100" b="1" kern="1200" dirty="0" err="1"/>
            <a:t>ε</a:t>
          </a:r>
          <a:endParaRPr lang="en-US" sz="1100" b="1" kern="1200" dirty="0"/>
        </a:p>
      </dsp:txBody>
      <dsp:txXfrm>
        <a:off x="775932" y="1459121"/>
        <a:ext cx="980272" cy="475347"/>
      </dsp:txXfrm>
    </dsp:sp>
    <dsp:sp modelId="{9A555A05-0C07-274F-94E9-5453A30AB601}">
      <dsp:nvSpPr>
        <dsp:cNvPr id="0" name=""/>
        <dsp:cNvSpPr/>
      </dsp:nvSpPr>
      <dsp:spPr>
        <a:xfrm rot="18000000">
          <a:off x="1419929" y="886515"/>
          <a:ext cx="525879" cy="17672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472946" y="921860"/>
        <a:ext cx="419845" cy="106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2CFF7CD-2A19-452C-A59B-99C199C73F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86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E988A84-5294-40B0-A803-C3903FB7E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8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sz="1200" kern="120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  <a:p>
            <a:pPr marL="0" indent="0">
              <a:buFontTx/>
              <a:buNone/>
            </a:pPr>
            <a:endParaRPr lang="nl-NL" sz="1200" kern="120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  <a:p>
            <a:endParaRPr lang="nl-NL" sz="1200" kern="1200" dirty="0">
              <a:solidFill>
                <a:schemeClr val="tx1"/>
              </a:solidFill>
              <a:latin typeface="Arial" charset="0"/>
              <a:ea typeface="ＭＳ Ｐゴシック" pitchFamily="-112" charset="-128"/>
              <a:cs typeface="ＭＳ Ｐゴシック" pitchFamily="-112" charset="-128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88A84-5294-40B0-A803-C3903FB7E1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8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88A84-5294-40B0-A803-C3903FB7E1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97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88A84-5294-40B0-A803-C3903FB7E1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20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 err="1"/>
              <a:t>Esm</a:t>
            </a:r>
            <a:r>
              <a:rPr lang="fr-CH" sz="1200" dirty="0"/>
              <a:t> = </a:t>
            </a:r>
            <a:r>
              <a:rPr lang="fr-CH" sz="1200" dirty="0" err="1"/>
              <a:t>Earth</a:t>
            </a:r>
            <a:r>
              <a:rPr lang="fr-CH" sz="1200" dirty="0"/>
              <a:t> System </a:t>
            </a:r>
            <a:r>
              <a:rPr lang="fr-CH" sz="1200" dirty="0" err="1"/>
              <a:t>Models</a:t>
            </a:r>
            <a:endParaRPr lang="fr-CH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R-O : </a:t>
            </a:r>
            <a:r>
              <a:rPr lang="fr-CH" dirty="0" err="1"/>
              <a:t>Research</a:t>
            </a:r>
            <a:r>
              <a:rPr lang="fr-CH" dirty="0"/>
              <a:t> to Operations</a:t>
            </a:r>
            <a:endParaRPr lang="en-US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88A84-5294-40B0-A803-C3903FB7E19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43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sz="1200" dirty="0" err="1"/>
              <a:t>These</a:t>
            </a:r>
            <a:r>
              <a:rPr lang="fr-CH" sz="1200" dirty="0"/>
              <a:t> are the new </a:t>
            </a:r>
            <a:endParaRPr lang="en-US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88A84-5294-40B0-A803-C3903FB7E19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6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3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45FA4-1764-43F8-85F8-1321DD97F1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8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4953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4953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65FD5-B319-4840-BB25-B674723AEF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6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861D8-1344-4652-83AA-DB971DAAFB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82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C1482-CAC7-42B9-870E-4263601FA2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9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94475"/>
            <a:ext cx="2343150" cy="304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NCAR EC 11 February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3276600" cy="381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Jim Hurrell</a:t>
            </a:r>
          </a:p>
        </p:txBody>
      </p:sp>
    </p:spTree>
    <p:extLst>
      <p:ext uri="{BB962C8B-B14F-4D97-AF65-F5344CB8AC3E}">
        <p14:creationId xmlns:p14="http://schemas.microsoft.com/office/powerpoint/2010/main" val="426014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94475"/>
            <a:ext cx="234315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NCAR EC 11 February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32766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Jim Hurrell</a:t>
            </a:r>
          </a:p>
        </p:txBody>
      </p:sp>
    </p:spTree>
    <p:extLst>
      <p:ext uri="{BB962C8B-B14F-4D97-AF65-F5344CB8AC3E}">
        <p14:creationId xmlns:p14="http://schemas.microsoft.com/office/powerpoint/2010/main" val="4056107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37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1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65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1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0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46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67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90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79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87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4953000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4953000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61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82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838200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40ED-DCFC-4535-A074-3CF6D6B67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98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94475"/>
            <a:ext cx="2343150" cy="304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3276600" cy="381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4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65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94475"/>
            <a:ext cx="234315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04B024-4D32-4E40-8411-F47ACE4A9B12}" type="datetimeFigureOut">
              <a:rPr lang="en-US" smtClean="0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3276600" cy="3810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07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03E179E-EA8C-48F7-8CFB-284A752A9B4B}" type="datetimeFigureOut">
              <a:rPr lang="en-US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2A71CD1-6AFF-41EF-A3F4-58464B8E7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19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new_bann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0072D12-FD75-4B0E-8038-CD8130F48D2B}" type="datetimeFigureOut">
              <a:rPr lang="en-US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600" y="5257800"/>
            <a:ext cx="2133600" cy="365125"/>
          </a:xfr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FC89546-AB38-4D26-B2AC-2A2A645445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35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AA0F6F1-6FC5-4D5B-9C78-5BFED5017B55}" type="datetimeFigureOut">
              <a:rPr lang="en-US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A448A82-DB41-4CB5-93CE-84D705FB3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6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419793D-EF69-43B7-AB85-B744AED0025B}" type="datetimeFigureOut">
              <a:rPr lang="en-US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0EE7735-45FB-41B9-8F4B-14DA612C2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59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554C7EB-86C9-4D4F-9A6A-21578670B910}" type="datetimeFigureOut">
              <a:rPr lang="en-US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E05827A-2085-4516-A2D8-676964F9B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12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8D44DD2-BA75-4462-A74E-CD4DD3F72115}" type="datetimeFigureOut">
              <a:rPr lang="en-US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B7742F2-C514-4F52-B366-75766C284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95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CF9D63D-CF26-4DDD-99F9-BD9C085FCD37}" type="datetimeFigureOut">
              <a:rPr lang="en-US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B5FA9CC-6203-4ADA-8324-FB41B441C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93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1F3F227-7150-4E2D-B4BC-55B335FBE038}" type="datetimeFigureOut">
              <a:rPr lang="en-US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4580376-DC08-453F-AF2E-26B1673F9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18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7E7B92F-607B-47FF-B3EC-7684A4FC78B2}" type="datetimeFigureOut">
              <a:rPr lang="en-US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7C1592C-330F-4D8F-8F95-6A5BDE526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1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5DD8AFC-49FF-4B79-A59A-E178A8658B22}" type="datetimeFigureOut">
              <a:rPr lang="en-US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593354D-FACD-4F6C-87AE-322BA2D5C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7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4FD3D07-410D-4385-B2A1-9C9C24DEA136}" type="datetimeFigureOut">
              <a:rPr lang="en-US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9B00A72-E527-42A2-A516-7C8AA5628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05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99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09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65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84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129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69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81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5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60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324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70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02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086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76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591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359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53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01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3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462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84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359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487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730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139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568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699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00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96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4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9C2C3-15BC-4CB1-AE6C-59D59008CF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670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580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705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277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857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565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06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462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479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D68B2-20B8-45CB-A072-EAF6E67A45E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221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1363F1-71F8-4C02-AA78-5931AC1DB1F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5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08AB1-FB50-4D42-B960-A4AF48DAA0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908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61D19-7ACD-4558-93E6-7082668DDC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353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66530A-E704-498A-AFC3-AB70F94C9A9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807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7998D7-7FFB-42AC-ADB2-7AFCCB37F80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403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4770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82625" y="6096000"/>
            <a:ext cx="3276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878138" y="64770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3A84F64-456B-4681-B692-F180E1551961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05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6E991-1CC8-4637-9368-29DD998E9C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791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4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9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2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8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0960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78138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72CB05A-8529-4AF7-A102-6FCDACA0698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3559" name="Picture 9" descr="lower_banner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 descr="upper_banner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66" r:id="rId2"/>
    <p:sldLayoutId id="2147484567" r:id="rId3"/>
    <p:sldLayoutId id="2147484568" r:id="rId4"/>
    <p:sldLayoutId id="2147484569" r:id="rId5"/>
    <p:sldLayoutId id="2147484570" r:id="rId6"/>
    <p:sldLayoutId id="2147484571" r:id="rId7"/>
    <p:sldLayoutId id="2147484572" r:id="rId8"/>
    <p:sldLayoutId id="2147484573" r:id="rId9"/>
    <p:sldLayoutId id="2147484574" r:id="rId10"/>
    <p:sldLayoutId id="2147484575" r:id="rId11"/>
    <p:sldLayoutId id="2147484576" r:id="rId12"/>
    <p:sldLayoutId id="2147484577" r:id="rId13"/>
    <p:sldLayoutId id="2147484615" r:id="rId14"/>
    <p:sldLayoutId id="214748460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pic>
        <p:nvPicPr>
          <p:cNvPr id="8" name="Afbeelding 7" descr="BannerLow_WCRP_PPT-2-MedQ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5943600"/>
            <a:ext cx="4343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1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0" r:id="rId1"/>
    <p:sldLayoutId id="2147484721" r:id="rId2"/>
    <p:sldLayoutId id="2147484722" r:id="rId3"/>
    <p:sldLayoutId id="2147484723" r:id="rId4"/>
    <p:sldLayoutId id="2147484724" r:id="rId5"/>
    <p:sldLayoutId id="2147484725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pic>
        <p:nvPicPr>
          <p:cNvPr id="8" name="Afbeelding 7" descr="BannerLow_WCRP_PPT-2-MedQ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5943600"/>
            <a:ext cx="4343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2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"/>
            </a:endParaRPr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735" r:id="rId2"/>
    <p:sldLayoutId id="2147484736" r:id="rId3"/>
    <p:sldLayoutId id="2147484737" r:id="rId4"/>
    <p:sldLayoutId id="2147484738" r:id="rId5"/>
    <p:sldLayoutId id="2147484739" r:id="rId6"/>
    <p:sldLayoutId id="2147484740" r:id="rId7"/>
    <p:sldLayoutId id="2147484741" r:id="rId8"/>
    <p:sldLayoutId id="2147484742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0960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78138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72CB05A-8529-4AF7-A102-6FCDACA069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3559" name="Picture 9" descr="lower_bann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 descr="upper_bann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  <p:sldLayoutId id="2147484654" r:id="rId12"/>
    <p:sldLayoutId id="2147484655" r:id="rId13"/>
    <p:sldLayoutId id="2147484656" r:id="rId14"/>
    <p:sldLayoutId id="2147484657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04B024-4D32-4E40-8411-F47ACE4A9B12}" type="datetimeFigureOut">
              <a:rPr lang="en-US"/>
              <a:pPr>
                <a:defRPr/>
              </a:pPr>
              <a:t>05/03/2018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1F40ED-DCFC-4535-A074-3CF6D6B67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7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ChangeArrowheads="1"/>
          </p:cNvSpPr>
          <p:nvPr userDrawn="1"/>
        </p:nvSpPr>
        <p:spPr bwMode="auto">
          <a:xfrm>
            <a:off x="0" y="914400"/>
            <a:ext cx="9144000" cy="762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 anchor="ctr"/>
          <a:lstStyle/>
          <a:p>
            <a:pPr defTabSz="912813"/>
            <a:endParaRPr lang="fr-FR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9066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5613" rtl="0" fontAlgn="base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266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6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4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4" indent="-228570" algn="l" defTabSz="45714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8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8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7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6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6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4" algn="l" defTabSz="4571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3" name="Afbeelding 2" descr="BannerLow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312" y="6096000"/>
            <a:ext cx="4742688" cy="762000"/>
          </a:xfrm>
          <a:prstGeom prst="rect">
            <a:avLst/>
          </a:prstGeom>
        </p:spPr>
      </p:pic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9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3" name="Afbeelding 2" descr="BannerLow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312" y="6096000"/>
            <a:ext cx="4742688" cy="762000"/>
          </a:xfrm>
          <a:prstGeom prst="rect">
            <a:avLst/>
          </a:prstGeom>
        </p:spPr>
      </p:pic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3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3" name="Afbeelding 2" descr="BannerLow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312" y="6096000"/>
            <a:ext cx="4742688" cy="762000"/>
          </a:xfrm>
          <a:prstGeom prst="rect">
            <a:avLst/>
          </a:prstGeom>
        </p:spPr>
      </p:pic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7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700" r:id="rId2"/>
    <p:sldLayoutId id="2147484701" r:id="rId3"/>
    <p:sldLayoutId id="2147484702" r:id="rId4"/>
    <p:sldLayoutId id="2147484703" r:id="rId5"/>
    <p:sldLayoutId id="2147484704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pic>
        <p:nvPicPr>
          <p:cNvPr id="8" name="Afbeelding 7" descr="BannerLow_WCRP_PPT-2-MedQ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5943600"/>
            <a:ext cx="4343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1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6" r:id="rId1"/>
    <p:sldLayoutId id="2147484707" r:id="rId2"/>
    <p:sldLayoutId id="2147484708" r:id="rId3"/>
    <p:sldLayoutId id="2147484709" r:id="rId4"/>
    <p:sldLayoutId id="2147484710" r:id="rId5"/>
    <p:sldLayoutId id="2147484711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anner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6" name="Afbeelding 5" descr="banner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pic>
        <p:nvPicPr>
          <p:cNvPr id="8" name="Afbeelding 7" descr="BannerLow_WCRP_PPT-2-MedQ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5943600"/>
            <a:ext cx="4343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7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>
              <a:lumMod val="95000"/>
            </a:schemeClr>
          </a:solidFill>
          <a:latin typeface="Calibri"/>
          <a:ea typeface="ＭＳ Ｐゴシック" charset="0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34" charset="-128"/>
          <a:cs typeface="Calibri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rc-ssirc.org/" TargetMode="External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20200" cy="35814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3810000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WORLD  CLIMATE  RESEARCH  PROGRAMME</a:t>
            </a:r>
          </a:p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Update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715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Shinya Kobayashi and Michel Rixen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AOPC-23, 6-9 March 2018</a:t>
            </a:r>
          </a:p>
          <a:p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EUMETSAT, Darmstadt, Germany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5372100"/>
            <a:ext cx="3186693" cy="145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39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2800" b="1" dirty="0"/>
              <a:t>WCRP Task Team for the </a:t>
            </a:r>
            <a:r>
              <a:rPr lang="en-US" sz="2800" b="1" dirty="0" err="1"/>
              <a:t>Intercomparison</a:t>
            </a:r>
            <a:r>
              <a:rPr lang="en-US" sz="2800" b="1" dirty="0"/>
              <a:t> of </a:t>
            </a:r>
            <a:r>
              <a:rPr lang="en-US" sz="2800" b="1" dirty="0" err="1"/>
              <a:t>ReAnalysis</a:t>
            </a:r>
            <a:r>
              <a:rPr lang="en-US" sz="2800" b="1" dirty="0"/>
              <a:t> (TIRA)</a:t>
            </a:r>
            <a:endParaRPr lang="fr-FR" sz="2800" b="1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xmlns="" id="{4D7701C2-4C95-4295-AF6C-276D41A92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62588"/>
          </a:xfrm>
        </p:spPr>
        <p:txBody>
          <a:bodyPr/>
          <a:lstStyle/>
          <a:p>
            <a:r>
              <a:rPr lang="en-US" altLang="ja-JP" sz="2400" dirty="0"/>
              <a:t>Co-chaired by </a:t>
            </a:r>
            <a:r>
              <a:rPr lang="en-US" altLang="ja-JP" sz="2400" dirty="0" err="1"/>
              <a:t>Dr</a:t>
            </a:r>
            <a:r>
              <a:rPr lang="en-US" altLang="ja-JP" sz="2400" dirty="0"/>
              <a:t> </a:t>
            </a:r>
            <a:r>
              <a:rPr lang="en-US" altLang="ja-JP" sz="2400" dirty="0" err="1"/>
              <a:t>Bosilovich</a:t>
            </a:r>
            <a:r>
              <a:rPr lang="en-US" altLang="ja-JP" sz="2400" dirty="0"/>
              <a:t> (NASA/GMAO), </a:t>
            </a:r>
            <a:r>
              <a:rPr lang="en-US" altLang="ja-JP" sz="2400" dirty="0" err="1"/>
              <a:t>Dr</a:t>
            </a:r>
            <a:r>
              <a:rPr lang="en-US" altLang="ja-JP" sz="2400" dirty="0"/>
              <a:t> Fujiwara (Hokkaido University) and </a:t>
            </a:r>
            <a:r>
              <a:rPr lang="en-US" altLang="ja-JP" sz="2400" dirty="0" err="1"/>
              <a:t>Dr</a:t>
            </a:r>
            <a:r>
              <a:rPr lang="en-US" altLang="ja-JP" sz="2400" dirty="0"/>
              <a:t> Keller (</a:t>
            </a:r>
            <a:r>
              <a:rPr lang="en-US" altLang="ja-JP" sz="2400" dirty="0" err="1"/>
              <a:t>HErZ</a:t>
            </a:r>
            <a:r>
              <a:rPr lang="en-US" altLang="ja-JP" sz="2400" dirty="0"/>
              <a:t>)</a:t>
            </a:r>
          </a:p>
          <a:p>
            <a:pPr eaLnBrk="1" hangingPunct="1"/>
            <a:r>
              <a:rPr lang="en-US" altLang="ja-JP" sz="2400" dirty="0"/>
              <a:t>The primary charge is to develop a reanalysis </a:t>
            </a:r>
            <a:r>
              <a:rPr lang="en-US" altLang="ja-JP" sz="2400" dirty="0" err="1"/>
              <a:t>intercomparison</a:t>
            </a:r>
            <a:r>
              <a:rPr lang="en-US" altLang="ja-JP" sz="2400" dirty="0"/>
              <a:t> project plan that will attain the following objectives.</a:t>
            </a:r>
          </a:p>
          <a:p>
            <a:pPr lvl="1" eaLnBrk="1" hangingPunct="1"/>
            <a:r>
              <a:rPr lang="en-US" altLang="ja-JP" sz="2000" dirty="0"/>
              <a:t>To foster </a:t>
            </a:r>
            <a:r>
              <a:rPr lang="en-US" altLang="ja-JP" sz="2000" dirty="0">
                <a:solidFill>
                  <a:srgbClr val="CC0000"/>
                </a:solidFill>
              </a:rPr>
              <a:t>understanding</a:t>
            </a:r>
            <a:r>
              <a:rPr lang="en-US" altLang="ja-JP" sz="2000" dirty="0"/>
              <a:t> and estimation of </a:t>
            </a:r>
            <a:r>
              <a:rPr lang="en-US" altLang="ja-JP" sz="2000" dirty="0">
                <a:solidFill>
                  <a:srgbClr val="CC0000"/>
                </a:solidFill>
              </a:rPr>
              <a:t>uncertainties</a:t>
            </a:r>
            <a:r>
              <a:rPr lang="en-US" altLang="ja-JP" sz="2000" dirty="0"/>
              <a:t> in reanalysis data by </a:t>
            </a:r>
            <a:r>
              <a:rPr lang="en-US" altLang="ja-JP" sz="2000" dirty="0" err="1"/>
              <a:t>intercomparison</a:t>
            </a:r>
            <a:r>
              <a:rPr lang="en-US" altLang="ja-JP" sz="2000" dirty="0"/>
              <a:t> and other means</a:t>
            </a:r>
          </a:p>
          <a:p>
            <a:pPr lvl="1" eaLnBrk="1" hangingPunct="1"/>
            <a:r>
              <a:rPr lang="en-US" altLang="ja-JP" sz="2000" dirty="0"/>
              <a:t>To </a:t>
            </a:r>
            <a:r>
              <a:rPr lang="en-US" altLang="ja-JP" sz="2000" dirty="0">
                <a:solidFill>
                  <a:srgbClr val="CC0000"/>
                </a:solidFill>
              </a:rPr>
              <a:t>communicate</a:t>
            </a:r>
            <a:r>
              <a:rPr lang="en-US" altLang="ja-JP" sz="2000" dirty="0"/>
              <a:t> new developments and best practices among the </a:t>
            </a:r>
            <a:r>
              <a:rPr lang="en-US" altLang="ja-JP" sz="2000" dirty="0" err="1"/>
              <a:t>reanalyses</a:t>
            </a:r>
            <a:r>
              <a:rPr lang="en-US" altLang="ja-JP" sz="2000" dirty="0"/>
              <a:t> producing centers</a:t>
            </a:r>
          </a:p>
          <a:p>
            <a:pPr lvl="1" eaLnBrk="1" hangingPunct="1"/>
            <a:r>
              <a:rPr lang="en-US" altLang="ja-JP" sz="2000" dirty="0"/>
              <a:t>To enhance the understanding of </a:t>
            </a:r>
            <a:r>
              <a:rPr lang="en-US" altLang="ja-JP" sz="2000" dirty="0">
                <a:solidFill>
                  <a:srgbClr val="CC0000"/>
                </a:solidFill>
              </a:rPr>
              <a:t>data and assimilation</a:t>
            </a:r>
            <a:r>
              <a:rPr lang="en-US" altLang="ja-JP" sz="2000" dirty="0"/>
              <a:t> issues and their impact on uncertainties, leading to </a:t>
            </a:r>
            <a:r>
              <a:rPr lang="en-US" altLang="ja-JP" sz="2000" dirty="0">
                <a:solidFill>
                  <a:srgbClr val="CC0000"/>
                </a:solidFill>
              </a:rPr>
              <a:t>improved</a:t>
            </a:r>
            <a:r>
              <a:rPr lang="en-US" altLang="ja-JP" sz="2000" dirty="0"/>
              <a:t> </a:t>
            </a:r>
            <a:r>
              <a:rPr lang="en-US" altLang="ja-JP" sz="2000" dirty="0" err="1"/>
              <a:t>reanalyses</a:t>
            </a:r>
            <a:r>
              <a:rPr lang="en-US" altLang="ja-JP" sz="2000" dirty="0"/>
              <a:t> for climate assessment</a:t>
            </a:r>
          </a:p>
          <a:p>
            <a:pPr lvl="1" eaLnBrk="1" hangingPunct="1"/>
            <a:r>
              <a:rPr lang="en-US" altLang="ja-JP" sz="2000" dirty="0"/>
              <a:t>To communicate the </a:t>
            </a:r>
            <a:r>
              <a:rPr lang="en-US" altLang="ja-JP" sz="2000" dirty="0">
                <a:solidFill>
                  <a:srgbClr val="CC0000"/>
                </a:solidFill>
              </a:rPr>
              <a:t>strengths and weaknesses</a:t>
            </a:r>
            <a:r>
              <a:rPr lang="en-US" altLang="ja-JP" sz="2000" dirty="0"/>
              <a:t> of </a:t>
            </a:r>
            <a:r>
              <a:rPr lang="en-US" altLang="ja-JP" sz="2000" dirty="0" err="1"/>
              <a:t>reanalyses</a:t>
            </a:r>
            <a:r>
              <a:rPr lang="en-US" altLang="ja-JP" sz="2000" dirty="0"/>
              <a:t>, their fitness for purpose, and </a:t>
            </a:r>
            <a:r>
              <a:rPr lang="en-US" altLang="ja-JP" sz="2000" dirty="0">
                <a:solidFill>
                  <a:srgbClr val="CC0000"/>
                </a:solidFill>
              </a:rPr>
              <a:t>best practices</a:t>
            </a:r>
            <a:r>
              <a:rPr lang="en-US" altLang="ja-JP" sz="2000" dirty="0"/>
              <a:t> in the use of reanalysis datasets by the scientific community</a:t>
            </a:r>
            <a:endParaRPr lang="ja-JP" altLang="ja-JP" sz="2000" dirty="0"/>
          </a:p>
          <a:p>
            <a:pPr marL="0" indent="0">
              <a:buNone/>
            </a:pP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51840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fr-FR" sz="3200" b="1" dirty="0"/>
              <a:t>WCRP </a:t>
            </a:r>
            <a:r>
              <a:rPr lang="fr-FR" sz="3200" b="1" dirty="0" err="1"/>
              <a:t>observational</a:t>
            </a:r>
            <a:r>
              <a:rPr lang="fr-FR" sz="3200" b="1" dirty="0"/>
              <a:t> </a:t>
            </a:r>
            <a:r>
              <a:rPr lang="fr-FR" sz="3200" b="1" dirty="0" err="1"/>
              <a:t>requirements</a:t>
            </a:r>
            <a:r>
              <a:rPr lang="fr-FR" sz="3200" b="1" dirty="0"/>
              <a:t>:</a:t>
            </a:r>
            <a:br>
              <a:rPr lang="fr-FR" sz="3200" b="1" dirty="0"/>
            </a:br>
            <a:r>
              <a:rPr lang="fr-FR" sz="3200" b="1" dirty="0"/>
              <a:t>update for AOPC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xmlns="" id="{D68089DB-18C1-4783-8EA6-CBC985696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62588"/>
          </a:xfrm>
        </p:spPr>
        <p:txBody>
          <a:bodyPr/>
          <a:lstStyle/>
          <a:p>
            <a:r>
              <a:rPr lang="en-US" altLang="ja-JP" dirty="0"/>
              <a:t>Input from WGSIP (Working Group on </a:t>
            </a:r>
            <a:r>
              <a:rPr lang="en-US" altLang="ja-JP" dirty="0" err="1"/>
              <a:t>Subseasonal</a:t>
            </a:r>
            <a:r>
              <a:rPr lang="en-US" altLang="ja-JP" dirty="0"/>
              <a:t> to Interdecadal Prediction)</a:t>
            </a:r>
          </a:p>
          <a:p>
            <a:pPr lvl="1"/>
            <a:r>
              <a:rPr lang="en-US" altLang="ja-JP" dirty="0"/>
              <a:t>Major volcanic eruption impacts on decadal and seasonal forecasts</a:t>
            </a:r>
          </a:p>
          <a:p>
            <a:pPr lvl="2"/>
            <a:r>
              <a:rPr lang="en-US" altLang="ja-JP" dirty="0"/>
              <a:t>The Decadal Climate Prediction Project (DCPP) has developed guidelines for incorporating influences of a sudden major volcanic eruption</a:t>
            </a:r>
          </a:p>
          <a:p>
            <a:pPr lvl="2"/>
            <a:r>
              <a:rPr lang="en-US" altLang="ja-JP" dirty="0"/>
              <a:t>Will use measurements of volcanic aerosols coordinated by WCRP SPARC </a:t>
            </a:r>
            <a:r>
              <a:rPr lang="en-US" altLang="ja-JP" dirty="0" err="1"/>
              <a:t>SSiRC</a:t>
            </a:r>
            <a:r>
              <a:rPr lang="en-US" altLang="ja-JP" dirty="0"/>
              <a:t> (Stratospheric Sulphur and its Role in Climate) </a:t>
            </a:r>
            <a:r>
              <a:rPr lang="en-US" altLang="ja-JP" dirty="0">
                <a:hlinkClick r:id="rId2"/>
              </a:rPr>
              <a:t>www.sparc-ssirc.org</a:t>
            </a:r>
            <a:endParaRPr lang="en-US" altLang="ja-JP" dirty="0"/>
          </a:p>
          <a:p>
            <a:pPr lvl="2"/>
            <a:r>
              <a:rPr lang="en-US" altLang="ja-JP" dirty="0"/>
              <a:t>Requires near-real time observations of SO2 amount, injection height, dispersion in stratosphere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450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fr-FR" sz="4000" b="1" dirty="0" err="1"/>
              <a:t>Evolving</a:t>
            </a:r>
            <a:r>
              <a:rPr lang="fr-FR" sz="4000" b="1" dirty="0"/>
              <a:t> </a:t>
            </a:r>
            <a:r>
              <a:rPr lang="fr-FR" sz="4000" b="1" dirty="0" err="1"/>
              <a:t>context</a:t>
            </a:r>
            <a:r>
              <a:rPr lang="fr-FR" sz="4000" b="1" dirty="0"/>
              <a:t> and challenges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228600" y="1066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</a:rPr>
              <a:t>Research is pulled into a new and broader 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</a:rPr>
              <a:t>“operational/service/policy” landscape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IPCC Assessment Reports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UNFCCC Global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Stocktake</a:t>
            </a:r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Global Framework for Climate Services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Sendai Framework for Disaster Risk Reduction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…</a:t>
            </a:r>
          </a:p>
          <a:p>
            <a:pPr algn="l"/>
            <a:endParaRPr lang="en-US" sz="1200" dirty="0">
              <a:solidFill>
                <a:schemeClr val="tx1"/>
              </a:solidFill>
              <a:latin typeface="Arial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</a:rPr>
              <a:t>Yet: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Fundamental science is seriously underfunded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Many products developed on best effort basis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24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5" descr="banne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838200"/>
          </a:xfrm>
        </p:spPr>
        <p:txBody>
          <a:bodyPr/>
          <a:lstStyle/>
          <a:p>
            <a:pPr algn="l"/>
            <a:r>
              <a:rPr lang="fr-CH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WCRP New </a:t>
            </a:r>
            <a:r>
              <a:rPr lang="fr-CH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Strategy</a:t>
            </a:r>
            <a:endParaRPr lang="nl-NL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8" name="Rechte verbindingslijn 27"/>
          <p:cNvCxnSpPr/>
          <p:nvPr/>
        </p:nvCxnSpPr>
        <p:spPr bwMode="auto">
          <a:xfrm>
            <a:off x="764345" y="3116499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Afbeelding 7" descr="BannerLow_WCRP_PPT-2-MedQ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200" y="5943600"/>
            <a:ext cx="4343400" cy="838200"/>
          </a:xfrm>
          <a:prstGeom prst="rect">
            <a:avLst/>
          </a:prstGeom>
        </p:spPr>
      </p:pic>
      <p:pic>
        <p:nvPicPr>
          <p:cNvPr id="3" name="Picture 2" descr="Emerging Word A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8" y="3402662"/>
            <a:ext cx="2679700" cy="2679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3200" y="1337382"/>
            <a:ext cx="5778500" cy="5295709"/>
            <a:chOff x="152400" y="998834"/>
            <a:chExt cx="5969000" cy="5431032"/>
          </a:xfrm>
        </p:grpSpPr>
        <p:sp>
          <p:nvSpPr>
            <p:cNvPr id="11" name="Rounded Rectangle 10"/>
            <p:cNvSpPr/>
            <p:nvPr/>
          </p:nvSpPr>
          <p:spPr>
            <a:xfrm>
              <a:off x="152400" y="998834"/>
              <a:ext cx="5940244" cy="495836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929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1190221"/>
              <a:ext cx="5816600" cy="5239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WCRP is developing a new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Strategic Plan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, covering a 10-year time horizon (2019-2029)</a:t>
              </a:r>
            </a:p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Takes into account the outcomes of the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co-sponsors review</a:t>
              </a:r>
              <a:endParaRPr lang="en-GB" sz="2000" dirty="0">
                <a:solidFill>
                  <a:prstClr val="black"/>
                </a:solidFill>
                <a:latin typeface="Calibri"/>
                <a:ea typeface=""/>
              </a:endParaRPr>
            </a:p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SWOT analysis and initial (internal) consultations done</a:t>
              </a:r>
            </a:p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Extensive consultation with WCRP community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Mar 2018 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and stakeholders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Apr-Jun 2018</a:t>
              </a:r>
            </a:p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Importance of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seamless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 approach (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time, space, ESM, R-O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) and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links to services and policy 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emphasised</a:t>
              </a:r>
            </a:p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5-year </a:t>
              </a:r>
              <a:r>
                <a:rPr lang="en-GB" sz="2000" dirty="0">
                  <a:solidFill>
                    <a:srgbClr val="3366FF"/>
                  </a:solidFill>
                  <a:latin typeface="Calibri"/>
                  <a:ea typeface=""/>
                </a:rPr>
                <a:t>Implementation Plan </a:t>
              </a: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also being developed</a:t>
              </a:r>
            </a:p>
            <a:p>
              <a:pPr marL="285750" indent="-285750" defTabSz="457200" fontAlgn="auto">
                <a:spcBef>
                  <a:spcPts val="60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GB" sz="2000" dirty="0">
                  <a:solidFill>
                    <a:prstClr val="black"/>
                  </a:solidFill>
                  <a:latin typeface="Calibri"/>
                  <a:ea typeface=""/>
                </a:rPr>
                <a:t>Both aimed be finalised end 2018</a:t>
              </a:r>
            </a:p>
            <a:p>
              <a:pPr marL="285750" indent="-285750" defTabSz="45720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endParaRPr lang="en-US" dirty="0">
                <a:solidFill>
                  <a:prstClr val="black"/>
                </a:solidFill>
                <a:latin typeface="Calibri"/>
                <a:ea typeface="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alibri"/>
                <a:ea typeface=""/>
              </a:endParaRPr>
            </a:p>
          </p:txBody>
        </p:sp>
      </p:grpSp>
      <p:pic>
        <p:nvPicPr>
          <p:cNvPr id="5" name="Picture 4" descr="WCRP_Strategic_Plan_A4_SQ_colours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78" y="938862"/>
            <a:ext cx="2615568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60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5" descr="banne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-76200"/>
            <a:ext cx="9372600" cy="10150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838200"/>
          </a:xfrm>
        </p:spPr>
        <p:txBody>
          <a:bodyPr>
            <a:noAutofit/>
          </a:bodyPr>
          <a:lstStyle/>
          <a:p>
            <a:pPr algn="l"/>
            <a:r>
              <a:rPr lang="fr-CH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WCRP New </a:t>
            </a:r>
            <a:r>
              <a:rPr lang="fr-CH" sz="32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Strategy</a:t>
            </a:r>
            <a:r>
              <a:rPr lang="fr-CH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: </a:t>
            </a:r>
            <a:r>
              <a:rPr lang="fr-CH" sz="320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overarching</a:t>
            </a:r>
            <a:r>
              <a:rPr lang="fr-CH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objectives</a:t>
            </a:r>
            <a:endParaRPr lang="nl-NL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28" name="Rechte verbindingslijn 27"/>
          <p:cNvCxnSpPr/>
          <p:nvPr/>
        </p:nvCxnSpPr>
        <p:spPr bwMode="auto">
          <a:xfrm>
            <a:off x="764345" y="3116499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Afbeelding 7" descr="BannerLow_WCRP_PPT-2-MedQ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200" y="5943600"/>
            <a:ext cx="4343400" cy="838200"/>
          </a:xfrm>
          <a:prstGeom prst="rect">
            <a:avLst/>
          </a:prstGeom>
        </p:spPr>
      </p:pic>
      <p:pic>
        <p:nvPicPr>
          <p:cNvPr id="3" name="Picture 2" descr="Emerging Word A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78" y="3402662"/>
            <a:ext cx="2679700" cy="2679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3200" y="1227434"/>
            <a:ext cx="5952944" cy="4615504"/>
            <a:chOff x="152400" y="998834"/>
            <a:chExt cx="5952944" cy="4615504"/>
          </a:xfrm>
        </p:grpSpPr>
        <p:sp>
          <p:nvSpPr>
            <p:cNvPr id="11" name="Rounded Rectangle 10"/>
            <p:cNvSpPr/>
            <p:nvPr/>
          </p:nvSpPr>
          <p:spPr>
            <a:xfrm>
              <a:off x="152400" y="998834"/>
              <a:ext cx="5940244" cy="461550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9292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88744" y="1382982"/>
              <a:ext cx="5816600" cy="3847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262626"/>
                  </a:solidFill>
                  <a:latin typeface="Calibri"/>
                  <a:ea typeface=""/>
                </a:rPr>
                <a:t>1. </a:t>
              </a:r>
              <a:r>
                <a:rPr lang="en-US" sz="1600" b="1" dirty="0">
                  <a:solidFill>
                    <a:srgbClr val="262626"/>
                  </a:solidFill>
                  <a:latin typeface="Calibri"/>
                  <a:ea typeface=""/>
                </a:rPr>
                <a:t>Processes / understanding / analyze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262626"/>
                  </a:solidFill>
                  <a:latin typeface="Calibri"/>
                  <a:ea typeface=""/>
                </a:rPr>
                <a:t>What are the processes, across scales, that critically determine the reservoirs and fluxes of energy, water, carbon and other constituents within, and between, the components of the Earth System?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dirty="0">
                <a:solidFill>
                  <a:srgbClr val="262626"/>
                </a:solidFill>
                <a:latin typeface="Calibri"/>
                <a:ea typeface="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262626"/>
                  </a:solidFill>
                  <a:latin typeface="Calibri"/>
                  <a:ea typeface=""/>
                </a:rPr>
                <a:t>2. </a:t>
              </a:r>
              <a:r>
                <a:rPr lang="en-US" sz="1600" b="1" dirty="0">
                  <a:solidFill>
                    <a:srgbClr val="262626"/>
                  </a:solidFill>
                  <a:latin typeface="Calibri"/>
                  <a:ea typeface=""/>
                </a:rPr>
                <a:t>Predictability / prediction skill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262626"/>
                  </a:solidFill>
                  <a:latin typeface="Calibri"/>
                  <a:ea typeface=""/>
                </a:rPr>
                <a:t>What are the uncertainties and predictabilities inherent in the range of space and time scales of the Earth system?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srgbClr val="262626"/>
                </a:solidFill>
                <a:latin typeface="Calibri"/>
                <a:ea typeface="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srgbClr val="262626"/>
                  </a:solidFill>
                  <a:latin typeface="Calibri"/>
                  <a:ea typeface=""/>
                </a:rPr>
                <a:t>3. </a:t>
              </a:r>
              <a:r>
                <a:rPr lang="en-US" sz="1600" b="1" dirty="0" err="1">
                  <a:solidFill>
                    <a:srgbClr val="262626"/>
                  </a:solidFill>
                  <a:latin typeface="Calibri"/>
                  <a:ea typeface=""/>
                </a:rPr>
                <a:t>Projectability</a:t>
              </a:r>
              <a:r>
                <a:rPr lang="en-US" sz="1600" b="1" dirty="0">
                  <a:solidFill>
                    <a:srgbClr val="262626"/>
                  </a:solidFill>
                  <a:latin typeface="Calibri"/>
                  <a:ea typeface=""/>
                </a:rPr>
                <a:t> / sensitivity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srgbClr val="262626"/>
                  </a:solidFill>
                  <a:latin typeface="Calibri"/>
                  <a:ea typeface=""/>
                </a:rPr>
                <a:t>How does the Earth system respond, through feedbacks and interactions, across space and time scales, to natural variability and forced change? 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CH" sz="1400" dirty="0">
                <a:solidFill>
                  <a:srgbClr val="262626"/>
                </a:solidFill>
                <a:latin typeface="Calibri"/>
                <a:ea typeface=""/>
              </a:endParaRP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CH" sz="1400" b="1" dirty="0">
                  <a:solidFill>
                    <a:srgbClr val="262626"/>
                  </a:solidFill>
                  <a:latin typeface="Calibri"/>
                  <a:ea typeface=""/>
                </a:rPr>
                <a:t>4</a:t>
              </a:r>
              <a:r>
                <a:rPr lang="en-US" sz="1400" b="1" dirty="0">
                  <a:solidFill>
                    <a:srgbClr val="262626"/>
                  </a:solidFill>
                  <a:latin typeface="Calibri"/>
                  <a:ea typeface=""/>
                </a:rPr>
                <a:t>. Science for Society / policy and  services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Calibri"/>
                  <a:ea typeface=""/>
                </a:rPr>
                <a:t>Improve the generation and use of decision relevant climate information and knowledge about the evolving Earth system, across space and time scales, to natural variability and climate change. </a:t>
              </a:r>
            </a:p>
          </p:txBody>
        </p:sp>
      </p:grpSp>
      <p:pic>
        <p:nvPicPr>
          <p:cNvPr id="5" name="Picture 4" descr="WCRP_Strategic_Plan_A4_SQ_colours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78" y="938862"/>
            <a:ext cx="2615568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fr-FR" sz="4000" b="1" dirty="0"/>
              <a:t>WCRP New </a:t>
            </a:r>
            <a:r>
              <a:rPr lang="fr-FR" sz="4000" b="1" dirty="0" err="1"/>
              <a:t>Strategy</a:t>
            </a:r>
            <a:r>
              <a:rPr lang="fr-FR" sz="4000" b="1" dirty="0"/>
              <a:t> and GCOS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228600" y="15240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Explicit reference in current draft Strategic Plan to: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sustained observing systems and innovation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fr-CH" sz="2000" dirty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nternational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 coordinated field experiments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fr-CH" sz="2000" dirty="0">
                <a:solidFill>
                  <a:schemeClr val="tx1"/>
                </a:solidFill>
                <a:latin typeface="Arial" charset="0"/>
              </a:rPr>
              <a:t>o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pen data policies and interoperability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fr-CH" sz="2000" dirty="0">
                <a:solidFill>
                  <a:schemeClr val="tx1"/>
                </a:solidFill>
                <a:latin typeface="Arial" charset="0"/>
              </a:rPr>
              <a:t>h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</a:rPr>
              <a:t>igh</a:t>
            </a:r>
            <a:r>
              <a:rPr lang="en-US" sz="2000" dirty="0">
                <a:solidFill>
                  <a:schemeClr val="tx1"/>
                </a:solidFill>
                <a:latin typeface="Arial" charset="0"/>
              </a:rPr>
              <a:t>-end data infrastructures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stronger WCRP-GCOS strategic alignment </a:t>
            </a:r>
          </a:p>
          <a:p>
            <a:pPr marL="342900" indent="-342900" algn="l"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  <a:latin typeface="Arial" charset="0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charset="0"/>
              </a:rPr>
              <a:t>Implementation Plan: will address WCRP-GCOS governance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63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ree-247122_960_720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417" r="27687" b="127"/>
          <a:stretch/>
        </p:blipFill>
        <p:spPr>
          <a:xfrm>
            <a:off x="0" y="-76200"/>
            <a:ext cx="9296400" cy="708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5449839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  <a:latin typeface="+mj-lt"/>
                <a:cs typeface="Arial Narrow"/>
              </a:rPr>
              <a:t>www.wcrp-climate.org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+mj-lt"/>
              <a:cs typeface="Arial Narrow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719176" y="1447800"/>
            <a:ext cx="7772400" cy="1470025"/>
          </a:xfrm>
        </p:spPr>
        <p:txBody>
          <a:bodyPr/>
          <a:lstStyle/>
          <a:p>
            <a:r>
              <a:rPr lang="en-US" sz="6000" b="1" dirty="0"/>
              <a:t>Thank You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6256529"/>
            <a:ext cx="336310" cy="336310"/>
          </a:xfrm>
          <a:prstGeom prst="rect">
            <a:avLst/>
          </a:prstGeom>
        </p:spPr>
      </p:pic>
      <p:pic>
        <p:nvPicPr>
          <p:cNvPr id="26" name="Picture 25" descr="20150629-LinkedIn-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71" y="6019946"/>
            <a:ext cx="401689" cy="401689"/>
          </a:xfrm>
          <a:prstGeom prst="rect">
            <a:avLst/>
          </a:prstGeom>
        </p:spPr>
      </p:pic>
      <p:pic>
        <p:nvPicPr>
          <p:cNvPr id="27" name="Picture 26" descr="FaceBook-icon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49" y="5754347"/>
            <a:ext cx="401689" cy="401689"/>
          </a:xfrm>
          <a:prstGeom prst="rect">
            <a:avLst/>
          </a:prstGeom>
        </p:spPr>
      </p:pic>
      <p:pic>
        <p:nvPicPr>
          <p:cNvPr id="28" name="Picture 27" descr="Twitter_Logo_Hd_Png_0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13" y="5497262"/>
            <a:ext cx="401689" cy="401689"/>
          </a:xfrm>
          <a:prstGeom prst="rect">
            <a:avLst/>
          </a:prstGeom>
        </p:spPr>
      </p:pic>
      <p:pic>
        <p:nvPicPr>
          <p:cNvPr id="10" name="Picture 24"/>
          <p:cNvPicPr>
            <a:picLocks noChangeAspect="1"/>
          </p:cNvPicPr>
          <p:nvPr/>
        </p:nvPicPr>
        <p:blipFill rotWithShape="1">
          <a:blip r:embed="rId8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992639"/>
            <a:ext cx="2438400" cy="457200"/>
          </a:xfrm>
          <a:prstGeom prst="rect">
            <a:avLst/>
          </a:prstGeom>
        </p:spPr>
      </p:pic>
      <p:pic>
        <p:nvPicPr>
          <p:cNvPr id="5" name="Afbeelding 4" descr="WCRP_logo_inv_col_tran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962400"/>
            <a:ext cx="2514600" cy="10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943"/>
          <a:stretch/>
        </p:blipFill>
        <p:spPr>
          <a:xfrm>
            <a:off x="0" y="838200"/>
            <a:ext cx="9296400" cy="5245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19" y="149225"/>
            <a:ext cx="8561388" cy="76517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>
                <a:latin typeface="Arial" charset="0"/>
              </a:rPr>
              <a:t>WCRP’s mission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1000" y="2133600"/>
            <a:ext cx="8153400" cy="1822792"/>
          </a:xfrm>
          <a:prstGeom prst="roundRect">
            <a:avLst/>
          </a:prstGeom>
          <a:solidFill>
            <a:sysClr val="window" lastClr="FFFFFF">
              <a:lumMod val="95000"/>
              <a:alpha val="54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81000" y="4114800"/>
            <a:ext cx="6837145" cy="457200"/>
          </a:xfrm>
          <a:prstGeom prst="roundRect">
            <a:avLst/>
          </a:prstGeom>
          <a:solidFill>
            <a:sysClr val="window" lastClr="FFFFFF">
              <a:lumMod val="85000"/>
              <a:alpha val="82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  to determine the predictability of climate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81000" y="4724400"/>
            <a:ext cx="6837146" cy="465525"/>
          </a:xfrm>
          <a:prstGeom prst="roundRect">
            <a:avLst/>
          </a:prstGeom>
          <a:solidFill>
            <a:sysClr val="window" lastClr="FFFFFF">
              <a:lumMod val="85000"/>
              <a:alpha val="73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  to determine the effect of human activities on climate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2065" y="22098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... is to facilitate </a:t>
            </a:r>
            <a:r>
              <a: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analysis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 and prediction of Earth system variability and change for use in an increasing range of practical applications of direct relevance, benefit and value to society.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t>The two overarching objectives of WCRP are: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60549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19" y="130980"/>
            <a:ext cx="8561388" cy="76517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>
                <a:latin typeface="Arial" charset="0"/>
              </a:rPr>
              <a:t>Scope of WCRP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5" name="system background reverse.png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962400"/>
            <a:ext cx="8572500" cy="41639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roup 93"/>
          <p:cNvGrpSpPr/>
          <p:nvPr/>
        </p:nvGrpSpPr>
        <p:grpSpPr>
          <a:xfrm>
            <a:off x="463102" y="3265378"/>
            <a:ext cx="7893817" cy="564258"/>
            <a:chOff x="-53445" y="-39299"/>
            <a:chExt cx="11226759" cy="802497"/>
          </a:xfrm>
        </p:grpSpPr>
        <p:sp>
          <p:nvSpPr>
            <p:cNvPr id="7" name="Shape 89"/>
            <p:cNvSpPr/>
            <p:nvPr/>
          </p:nvSpPr>
          <p:spPr>
            <a:xfrm>
              <a:off x="-53445" y="-39298"/>
              <a:ext cx="1495566" cy="802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53585F"/>
                  </a:solidFill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34" charset="-128"/>
                  <a:cs typeface="Tahoma"/>
                </a:rPr>
                <a:t>Week</a:t>
              </a:r>
            </a:p>
          </p:txBody>
        </p:sp>
        <p:sp>
          <p:nvSpPr>
            <p:cNvPr id="8" name="Shape 90"/>
            <p:cNvSpPr/>
            <p:nvPr/>
          </p:nvSpPr>
          <p:spPr>
            <a:xfrm>
              <a:off x="9147885" y="-39298"/>
              <a:ext cx="2025429" cy="802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164F86"/>
                  </a:solidFill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34" charset="-128"/>
                  <a:cs typeface="Tahoma"/>
                </a:rPr>
                <a:t>Century</a:t>
              </a:r>
            </a:p>
          </p:txBody>
        </p:sp>
        <p:sp>
          <p:nvSpPr>
            <p:cNvPr id="9" name="Shape 91"/>
            <p:cNvSpPr/>
            <p:nvPr/>
          </p:nvSpPr>
          <p:spPr>
            <a:xfrm>
              <a:off x="5892732" y="-39299"/>
              <a:ext cx="2152058" cy="802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solidFill>
                    <a:srgbClr val="3B1F4E"/>
                  </a:solidFill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34" charset="-128"/>
                  <a:cs typeface="Tahoma"/>
                </a:rPr>
                <a:t>Decade</a:t>
              </a:r>
            </a:p>
          </p:txBody>
        </p:sp>
        <p:sp>
          <p:nvSpPr>
            <p:cNvPr id="10" name="Shape 92"/>
            <p:cNvSpPr/>
            <p:nvPr/>
          </p:nvSpPr>
          <p:spPr>
            <a:xfrm>
              <a:off x="2509990" y="-39298"/>
              <a:ext cx="1873412" cy="8024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882B"/>
                  </a:solidFill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1800">
                  <a:solidFill>
                    <a:srgbClr val="000000"/>
                  </a:solidFill>
                </a:defRPr>
              </a:pPr>
              <a:r>
                <a: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pitchFamily="34" charset="-128"/>
                  <a:cs typeface="Tahoma"/>
                </a:rPr>
                <a:t>Season</a:t>
              </a:r>
            </a:p>
          </p:txBody>
        </p:sp>
      </p:grpSp>
      <p:grpSp>
        <p:nvGrpSpPr>
          <p:cNvPr id="11" name="Group 99"/>
          <p:cNvGrpSpPr/>
          <p:nvPr/>
        </p:nvGrpSpPr>
        <p:grpSpPr>
          <a:xfrm>
            <a:off x="533400" y="3810000"/>
            <a:ext cx="8210377" cy="1"/>
            <a:chOff x="103150" y="0"/>
            <a:chExt cx="11676979" cy="0"/>
          </a:xfrm>
        </p:grpSpPr>
        <p:sp>
          <p:nvSpPr>
            <p:cNvPr id="12" name="Shape 95"/>
            <p:cNvSpPr/>
            <p:nvPr/>
          </p:nvSpPr>
          <p:spPr>
            <a:xfrm flipH="1" flipV="1">
              <a:off x="103150" y="0"/>
              <a:ext cx="1986538" cy="1"/>
            </a:xfrm>
            <a:prstGeom prst="line">
              <a:avLst/>
            </a:prstGeom>
            <a:noFill/>
            <a:ln w="76200" cap="flat">
              <a:solidFill>
                <a:srgbClr val="7E9BCD"/>
              </a:solidFill>
              <a:prstDash val="solid"/>
              <a:miter lim="400000"/>
              <a:tailEnd type="diamond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/>
                <a:ea typeface="ＭＳ Ｐゴシック" pitchFamily="34" charset="-128"/>
                <a:cs typeface="Tahoma"/>
              </a:endParaRPr>
            </a:p>
          </p:txBody>
        </p:sp>
        <p:sp>
          <p:nvSpPr>
            <p:cNvPr id="13" name="Shape 96"/>
            <p:cNvSpPr/>
            <p:nvPr/>
          </p:nvSpPr>
          <p:spPr>
            <a:xfrm>
              <a:off x="2090118" y="0"/>
              <a:ext cx="3263470" cy="1"/>
            </a:xfrm>
            <a:prstGeom prst="line">
              <a:avLst/>
            </a:prstGeom>
            <a:noFill/>
            <a:ln w="76200" cap="flat">
              <a:solidFill>
                <a:srgbClr val="00AC6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/>
                <a:ea typeface="ＭＳ Ｐゴシック" pitchFamily="34" charset="-128"/>
                <a:cs typeface="Tahoma"/>
              </a:endParaRPr>
            </a:p>
          </p:txBody>
        </p:sp>
        <p:sp>
          <p:nvSpPr>
            <p:cNvPr id="14" name="Shape 97"/>
            <p:cNvSpPr/>
            <p:nvPr/>
          </p:nvSpPr>
          <p:spPr>
            <a:xfrm>
              <a:off x="5340887" y="0"/>
              <a:ext cx="3733801" cy="1"/>
            </a:xfrm>
            <a:prstGeom prst="line">
              <a:avLst/>
            </a:prstGeom>
            <a:noFill/>
            <a:ln w="76200" cap="flat">
              <a:solidFill>
                <a:srgbClr val="5E428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/>
                <a:ea typeface="ＭＳ Ｐゴシック" pitchFamily="34" charset="-128"/>
                <a:cs typeface="Tahoma"/>
              </a:endParaRPr>
            </a:p>
          </p:txBody>
        </p:sp>
        <p:sp>
          <p:nvSpPr>
            <p:cNvPr id="15" name="Shape 98"/>
            <p:cNvSpPr/>
            <p:nvPr/>
          </p:nvSpPr>
          <p:spPr>
            <a:xfrm>
              <a:off x="9074687" y="0"/>
              <a:ext cx="2705443" cy="1"/>
            </a:xfrm>
            <a:prstGeom prst="line">
              <a:avLst/>
            </a:prstGeom>
            <a:noFill/>
            <a:ln w="76200" cap="flat">
              <a:solidFill>
                <a:srgbClr val="0096FF"/>
              </a:solidFill>
              <a:prstDash val="solid"/>
              <a:miter lim="400000"/>
              <a:tailEnd type="arrow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ahoma"/>
                <a:ea typeface="ＭＳ Ｐゴシック" pitchFamily="34" charset="-128"/>
                <a:cs typeface="Tahoma"/>
              </a:endParaRPr>
            </a:p>
          </p:txBody>
        </p:sp>
      </p:grpSp>
      <p:sp>
        <p:nvSpPr>
          <p:cNvPr id="19" name="Oval 61"/>
          <p:cNvSpPr/>
          <p:nvPr/>
        </p:nvSpPr>
        <p:spPr>
          <a:xfrm>
            <a:off x="1219200" y="1600200"/>
            <a:ext cx="4724400" cy="1295400"/>
          </a:xfrm>
          <a:prstGeom prst="ellipse">
            <a:avLst/>
          </a:prstGeom>
          <a:solidFill>
            <a:srgbClr val="1F497D">
              <a:lumMod val="60000"/>
              <a:lumOff val="40000"/>
              <a:alpha val="69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/>
            </a:r>
            <a:br>
              <a:rPr kumimoji="0" lang="nl-NL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</a:br>
            <a:r>
              <a:rPr kumimoji="0" lang="nl-NL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Observations</a:t>
            </a: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0" name="Oval 61"/>
          <p:cNvSpPr/>
          <p:nvPr/>
        </p:nvSpPr>
        <p:spPr>
          <a:xfrm>
            <a:off x="3810000" y="1371600"/>
            <a:ext cx="4343400" cy="990600"/>
          </a:xfrm>
          <a:prstGeom prst="ellipse">
            <a:avLst/>
          </a:prstGeom>
          <a:solidFill>
            <a:srgbClr val="F79646">
              <a:lumMod val="60000"/>
              <a:lumOff val="40000"/>
              <a:alpha val="85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Models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21" name="Oval 61"/>
          <p:cNvSpPr/>
          <p:nvPr/>
        </p:nvSpPr>
        <p:spPr>
          <a:xfrm>
            <a:off x="5029200" y="2133600"/>
            <a:ext cx="2209800" cy="838200"/>
          </a:xfrm>
          <a:prstGeom prst="ellipse">
            <a:avLst/>
          </a:prstGeom>
          <a:solidFill>
            <a:srgbClr val="9BBB59">
              <a:lumMod val="60000"/>
              <a:lumOff val="40000"/>
              <a:alpha val="8800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Reanalyses</a:t>
            </a:r>
            <a:endParaRPr kumimoji="0" lang="nl-NL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2761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WCRP_Organization-CS5_WCRPPP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00"/>
          <a:stretch/>
        </p:blipFill>
        <p:spPr>
          <a:xfrm>
            <a:off x="685800" y="990600"/>
            <a:ext cx="7065553" cy="5181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-250825"/>
            <a:ext cx="7772400" cy="1470025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WCRP Structure</a:t>
            </a:r>
          </a:p>
        </p:txBody>
      </p:sp>
      <p:grpSp>
        <p:nvGrpSpPr>
          <p:cNvPr id="9" name="Groeperen 8"/>
          <p:cNvGrpSpPr/>
          <p:nvPr/>
        </p:nvGrpSpPr>
        <p:grpSpPr>
          <a:xfrm>
            <a:off x="533400" y="4800600"/>
            <a:ext cx="6858000" cy="1371600"/>
            <a:chOff x="533400" y="4800600"/>
            <a:chExt cx="6858000" cy="1371600"/>
          </a:xfrm>
        </p:grpSpPr>
        <p:sp>
          <p:nvSpPr>
            <p:cNvPr id="8" name="Afgeronde rechthoek 7"/>
            <p:cNvSpPr/>
            <p:nvPr/>
          </p:nvSpPr>
          <p:spPr bwMode="auto">
            <a:xfrm>
              <a:off x="533400" y="4800600"/>
              <a:ext cx="6705600" cy="1295400"/>
            </a:xfrm>
            <a:prstGeom prst="roundRect">
              <a:avLst/>
            </a:prstGeom>
            <a:solidFill>
              <a:schemeClr val="bg1">
                <a:alpha val="6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24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-112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3" name="Rechthoek 2"/>
            <p:cNvSpPr/>
            <p:nvPr/>
          </p:nvSpPr>
          <p:spPr>
            <a:xfrm>
              <a:off x="609600" y="4802594"/>
              <a:ext cx="6781800" cy="136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				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CLOUDS, CIRCULATION AND CLIMATE SENSITIVITY	NEAR-TERM CLIMATE PREDICTION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	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REGIONAL SEA-LEVEL CHANGE AND COASTAL IMPACTS	MELTING ICE AND GLOBAL CONSEQUENCES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CARBON FEEDBACKS IN THE CLIMATE SYSTEM	                             WATER FOR THE FOOD BASKETS OF THE WORLD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9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UNDERSTANDING AND PREDICTING WEATHER AND CLIMATE EXTREMES	</a:t>
              </a:r>
              <a:r>
                <a: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	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rPr>
                <a:t>	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962400" y="1600200"/>
            <a:ext cx="3048000" cy="533400"/>
          </a:xfrm>
          <a:prstGeom prst="ellips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itchFamily="-11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D5BB81-C95A-B84C-BB86-EB052DC5215B}"/>
              </a:ext>
            </a:extLst>
          </p:cNvPr>
          <p:cNvSpPr txBox="1"/>
          <p:nvPr/>
        </p:nvSpPr>
        <p:spPr>
          <a:xfrm>
            <a:off x="5562600" y="1225788"/>
            <a:ext cx="1980029" cy="369332"/>
          </a:xfrm>
          <a:prstGeom prst="rect">
            <a:avLst/>
          </a:prstGeom>
          <a:solidFill>
            <a:schemeClr val="bg1"/>
          </a:solidFill>
          <a:ln w="69850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chemeClr val="tx1"/>
                </a:solidFill>
              </a:rPr>
              <a:t>Our </a:t>
            </a:r>
            <a:r>
              <a:rPr lang="fr-CH" dirty="0" err="1">
                <a:solidFill>
                  <a:schemeClr val="tx1"/>
                </a:solidFill>
              </a:rPr>
              <a:t>link</a:t>
            </a:r>
            <a:r>
              <a:rPr lang="fr-CH" dirty="0">
                <a:solidFill>
                  <a:schemeClr val="tx1"/>
                </a:solidFill>
              </a:rPr>
              <a:t> to GCOS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61E0572-6BA1-9046-B664-256B1EFFF40F}"/>
              </a:ext>
            </a:extLst>
          </p:cNvPr>
          <p:cNvSpPr txBox="1"/>
          <p:nvPr/>
        </p:nvSpPr>
        <p:spPr>
          <a:xfrm>
            <a:off x="990600" y="3124200"/>
            <a:ext cx="5943600" cy="923330"/>
          </a:xfrm>
          <a:prstGeom prst="rect">
            <a:avLst/>
          </a:prstGeom>
          <a:solidFill>
            <a:schemeClr val="bg1"/>
          </a:solidFill>
          <a:ln w="698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tx1"/>
                </a:solidFill>
              </a:rPr>
              <a:t>Observations are </a:t>
            </a:r>
            <a:r>
              <a:rPr lang="fr-CH" dirty="0" err="1">
                <a:solidFill>
                  <a:schemeClr val="tx1"/>
                </a:solidFill>
              </a:rPr>
              <a:t>critical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across</a:t>
            </a:r>
            <a:r>
              <a:rPr lang="fr-CH" dirty="0">
                <a:solidFill>
                  <a:schemeClr val="tx1"/>
                </a:solidFill>
              </a:rPr>
              <a:t> the </a:t>
            </a:r>
            <a:r>
              <a:rPr lang="fr-CH" dirty="0" err="1">
                <a:solidFill>
                  <a:schemeClr val="tx1"/>
                </a:solidFill>
              </a:rPr>
              <a:t>entire</a:t>
            </a:r>
            <a:r>
              <a:rPr lang="fr-CH" dirty="0">
                <a:solidFill>
                  <a:schemeClr val="tx1"/>
                </a:solidFill>
              </a:rPr>
              <a:t> WCRP </a:t>
            </a:r>
            <a:r>
              <a:rPr lang="fr-CH" dirty="0" err="1">
                <a:solidFill>
                  <a:schemeClr val="tx1"/>
                </a:solidFill>
              </a:rPr>
              <a:t>enterprise</a:t>
            </a:r>
            <a:r>
              <a:rPr lang="fr-CH" dirty="0">
                <a:solidFill>
                  <a:schemeClr val="tx1"/>
                </a:solidFill>
              </a:rPr>
              <a:t>, </a:t>
            </a:r>
            <a:r>
              <a:rPr lang="fr-CH" dirty="0" err="1">
                <a:solidFill>
                  <a:schemeClr val="tx1"/>
                </a:solidFill>
              </a:rPr>
              <a:t>from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process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studies</a:t>
            </a:r>
            <a:r>
              <a:rPr lang="fr-CH" dirty="0">
                <a:solidFill>
                  <a:schemeClr val="tx1"/>
                </a:solidFill>
              </a:rPr>
              <a:t>, to model </a:t>
            </a:r>
            <a:r>
              <a:rPr lang="fr-CH" dirty="0" err="1">
                <a:solidFill>
                  <a:schemeClr val="tx1"/>
                </a:solidFill>
              </a:rPr>
              <a:t>development</a:t>
            </a:r>
            <a:r>
              <a:rPr lang="fr-CH" dirty="0">
                <a:solidFill>
                  <a:schemeClr val="tx1"/>
                </a:solidFill>
              </a:rPr>
              <a:t>, </a:t>
            </a:r>
            <a:r>
              <a:rPr lang="fr-CH" dirty="0" err="1">
                <a:solidFill>
                  <a:schemeClr val="tx1"/>
                </a:solidFill>
              </a:rPr>
              <a:t>initialization</a:t>
            </a:r>
            <a:r>
              <a:rPr lang="fr-CH" dirty="0">
                <a:solidFill>
                  <a:schemeClr val="tx1"/>
                </a:solidFill>
              </a:rPr>
              <a:t> and </a:t>
            </a:r>
            <a:r>
              <a:rPr lang="fr-CH" dirty="0" err="1">
                <a:solidFill>
                  <a:schemeClr val="tx1"/>
                </a:solidFill>
              </a:rPr>
              <a:t>verification</a:t>
            </a:r>
            <a:r>
              <a:rPr lang="fr-CH" dirty="0">
                <a:solidFill>
                  <a:schemeClr val="tx1"/>
                </a:solidFill>
              </a:rPr>
              <a:t>, </a:t>
            </a:r>
            <a:r>
              <a:rPr lang="fr-CH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7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990600"/>
            <a:ext cx="5638800" cy="4908768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2057400" y="0"/>
            <a:ext cx="4953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000" b="1" dirty="0">
                <a:solidFill>
                  <a:schemeClr val="bg1">
                    <a:lumMod val="95000"/>
                  </a:schemeClr>
                </a:solidFill>
              </a:rPr>
              <a:t>CMIP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2209800" y="533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err="1">
                <a:solidFill>
                  <a:prstClr val="white"/>
                </a:solidFill>
                <a:latin typeface="Calibri"/>
              </a:rPr>
              <a:t>Coupled</a:t>
            </a:r>
            <a:r>
              <a:rPr lang="nl-NL" i="1" dirty="0">
                <a:solidFill>
                  <a:prstClr val="white"/>
                </a:solidFill>
                <a:latin typeface="Calibri"/>
              </a:rPr>
              <a:t> Model </a:t>
            </a:r>
            <a:r>
              <a:rPr lang="nl-NL" i="1" dirty="0" err="1">
                <a:solidFill>
                  <a:prstClr val="white"/>
                </a:solidFill>
                <a:latin typeface="Calibri"/>
              </a:rPr>
              <a:t>Intercomparison</a:t>
            </a:r>
            <a:r>
              <a:rPr lang="nl-NL" i="1" dirty="0">
                <a:solidFill>
                  <a:prstClr val="white"/>
                </a:solidFill>
                <a:latin typeface="Calibri"/>
              </a:rPr>
              <a:t> Project</a:t>
            </a:r>
            <a:endParaRPr lang="en-US" i="1" dirty="0">
              <a:solidFill>
                <a:prstClr val="white">
                  <a:lumMod val="95000"/>
                </a:prstClr>
              </a:solidFill>
              <a:latin typeface="Calibri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024305" y="5715000"/>
            <a:ext cx="3500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rgbClr val="262626">
                    <a:lumMod val="65000"/>
                    <a:lumOff val="35000"/>
                  </a:srgbClr>
                </a:solidFill>
                <a:latin typeface="Calibri"/>
              </a:rPr>
              <a:t>21 CMIP6-Endorsed </a:t>
            </a:r>
            <a:r>
              <a:rPr lang="nl-NL" sz="2000" b="1" dirty="0" err="1">
                <a:solidFill>
                  <a:srgbClr val="262626">
                    <a:lumMod val="65000"/>
                    <a:lumOff val="35000"/>
                  </a:srgbClr>
                </a:solidFill>
                <a:latin typeface="Calibri"/>
              </a:rPr>
              <a:t>MIPs</a:t>
            </a:r>
            <a:r>
              <a:rPr lang="nl-NL" sz="2000" b="1" dirty="0">
                <a:solidFill>
                  <a:srgbClr val="262626">
                    <a:lumMod val="65000"/>
                    <a:lumOff val="35000"/>
                  </a:srgbClr>
                </a:solidFill>
                <a:latin typeface="Calibri"/>
              </a:rPr>
              <a:t> </a:t>
            </a:r>
          </a:p>
        </p:txBody>
      </p:sp>
      <p:pic>
        <p:nvPicPr>
          <p:cNvPr id="3" name="Afbeelding 2" descr="CMIP_logo_teal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-24999"/>
            <a:ext cx="2057400" cy="786999"/>
          </a:xfrm>
          <a:prstGeom prst="rect">
            <a:avLst/>
          </a:prstGeom>
        </p:spPr>
      </p:pic>
      <p:sp>
        <p:nvSpPr>
          <p:cNvPr id="12" name="Rounded Rectangle 8"/>
          <p:cNvSpPr/>
          <p:nvPr/>
        </p:nvSpPr>
        <p:spPr>
          <a:xfrm>
            <a:off x="152400" y="3581400"/>
            <a:ext cx="2819400" cy="990600"/>
          </a:xfrm>
          <a:prstGeom prst="roundRect">
            <a:avLst/>
          </a:prstGeom>
          <a:solidFill>
            <a:schemeClr val="bg1">
              <a:lumMod val="6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CMIP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defines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common experiment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protocols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,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forcings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and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output</a:t>
            </a:r>
          </a:p>
        </p:txBody>
      </p:sp>
      <p:sp>
        <p:nvSpPr>
          <p:cNvPr id="15" name="Rounded Rectangle 5"/>
          <p:cNvSpPr/>
          <p:nvPr/>
        </p:nvSpPr>
        <p:spPr>
          <a:xfrm>
            <a:off x="152400" y="1905000"/>
            <a:ext cx="3505200" cy="1600200"/>
          </a:xfrm>
          <a:prstGeom prst="roundRect">
            <a:avLst/>
          </a:prstGeom>
          <a:solidFill>
            <a:schemeClr val="bg1">
              <a:lumMod val="6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CMIP has led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to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an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improved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understanding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of past, present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and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future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climate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change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and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variability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in a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multi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-model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framework</a:t>
            </a:r>
            <a:endParaRPr lang="nl-NL" dirty="0">
              <a:solidFill>
                <a:srgbClr val="262626">
                  <a:lumMod val="85000"/>
                  <a:lumOff val="15000"/>
                </a:srgbClr>
              </a:solidFill>
              <a:latin typeface="Calibri"/>
            </a:endParaRPr>
          </a:p>
        </p:txBody>
      </p:sp>
      <p:sp>
        <p:nvSpPr>
          <p:cNvPr id="16" name="Rounded Rectangle 5"/>
          <p:cNvSpPr/>
          <p:nvPr/>
        </p:nvSpPr>
        <p:spPr>
          <a:xfrm>
            <a:off x="152400" y="1066800"/>
            <a:ext cx="4419600" cy="762000"/>
          </a:xfrm>
          <a:prstGeom prst="roundRect">
            <a:avLst/>
          </a:prstGeom>
          <a:solidFill>
            <a:schemeClr val="bg1">
              <a:lumMod val="6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CMIP is a project of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WCRP’s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Working</a:t>
            </a:r>
            <a:endParaRPr lang="nl-NL" dirty="0">
              <a:solidFill>
                <a:srgbClr val="262626">
                  <a:lumMod val="85000"/>
                  <a:lumOff val="15000"/>
                </a:srgbClr>
              </a:solidFill>
              <a:latin typeface="Calibri"/>
            </a:endParaRPr>
          </a:p>
          <a:p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Group on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Coupled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</a:t>
            </a:r>
            <a:r>
              <a:rPr lang="nl-NL" dirty="0" err="1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Modeling</a:t>
            </a:r>
            <a:r>
              <a:rPr lang="nl-NL" dirty="0">
                <a:solidFill>
                  <a:srgbClr val="262626">
                    <a:lumMod val="85000"/>
                    <a:lumOff val="15000"/>
                  </a:srgbClr>
                </a:solidFill>
                <a:latin typeface="Calibri"/>
              </a:rPr>
              <a:t> (WGCM)</a:t>
            </a:r>
            <a:endParaRPr lang="en-US" dirty="0">
              <a:solidFill>
                <a:srgbClr val="262626">
                  <a:lumMod val="85000"/>
                  <a:lumOff val="15000"/>
                </a:srgbClr>
              </a:solidFill>
              <a:latin typeface="Calibri"/>
            </a:endParaRPr>
          </a:p>
        </p:txBody>
      </p:sp>
      <p:pic>
        <p:nvPicPr>
          <p:cNvPr id="5" name="Picture 4" descr="Screen Shot 2017-09-29 at 11.48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27438"/>
            <a:ext cx="4025900" cy="210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4682192"/>
            <a:ext cx="4876800" cy="2099608"/>
          </a:xfrm>
          <a:prstGeom prst="roundRect">
            <a:avLst/>
          </a:prstGeom>
          <a:solidFill>
            <a:srgbClr val="FFFFFF"/>
          </a:solidFill>
          <a:ln>
            <a:solidFill>
              <a:srgbClr val="92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724400"/>
            <a:ext cx="502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nl-NL" sz="2000" dirty="0">
                <a:solidFill>
                  <a:srgbClr val="262626"/>
                </a:solidFill>
                <a:latin typeface="Calibri"/>
              </a:rPr>
              <a:t>Pilot “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Decadal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Climate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Outlook“</a:t>
            </a:r>
          </a:p>
          <a:p>
            <a:pPr marL="342900" indent="-342900">
              <a:buFont typeface="Arial"/>
              <a:buChar char="•"/>
            </a:pPr>
            <a:r>
              <a:rPr lang="nl-NL" sz="2000" dirty="0" err="1">
                <a:solidFill>
                  <a:srgbClr val="262626"/>
                </a:solidFill>
                <a:latin typeface="Calibri"/>
              </a:rPr>
              <a:t>Contribution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to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GDPFS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manuals</a:t>
            </a:r>
            <a:endParaRPr lang="nl-NL" sz="2000" dirty="0">
              <a:solidFill>
                <a:srgbClr val="262626"/>
              </a:solidFill>
              <a:latin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nl-NL" sz="2000" dirty="0" err="1">
                <a:solidFill>
                  <a:srgbClr val="262626"/>
                </a:solidFill>
                <a:latin typeface="Calibri"/>
              </a:rPr>
              <a:t>Contribution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to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IPCC SR 1.5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Deg</a:t>
            </a:r>
            <a:endParaRPr lang="nl-NL" sz="2000" dirty="0">
              <a:solidFill>
                <a:srgbClr val="262626"/>
              </a:solidFill>
              <a:latin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nl-NL" sz="2000" dirty="0" err="1">
                <a:solidFill>
                  <a:srgbClr val="262626"/>
                </a:solidFill>
                <a:latin typeface="Calibri"/>
              </a:rPr>
              <a:t>Explore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contribution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to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Global Stocktake</a:t>
            </a:r>
          </a:p>
          <a:p>
            <a:pPr marL="342900" indent="-342900">
              <a:buFont typeface="Arial"/>
              <a:buChar char="•"/>
            </a:pPr>
            <a:r>
              <a:rPr lang="nl-NL" sz="2000" dirty="0">
                <a:solidFill>
                  <a:srgbClr val="262626"/>
                </a:solidFill>
              </a:rPr>
              <a:t>“s2D Conference”, Sep ‘18, Boulder</a:t>
            </a:r>
            <a:endParaRPr lang="en-US" sz="2000" dirty="0">
              <a:solidFill>
                <a:srgbClr val="262626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7800" y="-327025"/>
            <a:ext cx="7772400" cy="14700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Seamless Climate Predictions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9400" y="1447800"/>
            <a:ext cx="2362200" cy="1752600"/>
          </a:xfrm>
          <a:prstGeom prst="roundRect">
            <a:avLst/>
          </a:prstGeom>
          <a:solidFill>
            <a:srgbClr val="FFFFFF"/>
          </a:solidFill>
          <a:ln>
            <a:solidFill>
              <a:srgbClr val="92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29400" y="3352800"/>
            <a:ext cx="2362200" cy="1600200"/>
          </a:xfrm>
          <a:prstGeom prst="roundRect">
            <a:avLst/>
          </a:prstGeom>
          <a:solidFill>
            <a:srgbClr val="FFFFFF"/>
          </a:solidFill>
          <a:ln>
            <a:solidFill>
              <a:srgbClr val="929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781800" y="15240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262626"/>
                </a:solidFill>
                <a:latin typeface="Calibri"/>
              </a:rPr>
              <a:t>How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can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we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enhance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the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understanding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of sources of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predictability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? </a:t>
            </a:r>
          </a:p>
          <a:p>
            <a:endParaRPr lang="nl-NL" sz="2000" dirty="0">
              <a:solidFill>
                <a:srgbClr val="262626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3395008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262626"/>
                </a:solidFill>
                <a:latin typeface="Calibri"/>
              </a:rPr>
              <a:t>How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can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we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transition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research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outcomes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</a:t>
            </a:r>
            <a:r>
              <a:rPr lang="nl-NL" sz="2000" dirty="0" err="1">
                <a:solidFill>
                  <a:srgbClr val="262626"/>
                </a:solidFill>
                <a:latin typeface="Calibri"/>
              </a:rPr>
              <a:t>into</a:t>
            </a:r>
            <a:r>
              <a:rPr lang="nl-NL" sz="2000" dirty="0">
                <a:solidFill>
                  <a:srgbClr val="262626"/>
                </a:solidFill>
                <a:latin typeface="Calibri"/>
              </a:rPr>
              <a:t> operations?</a:t>
            </a:r>
            <a:endParaRPr lang="en-US" sz="2000" dirty="0">
              <a:solidFill>
                <a:srgbClr val="262626"/>
              </a:solidFill>
              <a:latin typeface="Calibri"/>
            </a:endParaRPr>
          </a:p>
        </p:txBody>
      </p:sp>
      <p:pic>
        <p:nvPicPr>
          <p:cNvPr id="3" name="Afbeelding 2" descr="NTCP_Graphic-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76" y="1219200"/>
            <a:ext cx="6062624" cy="3278514"/>
          </a:xfrm>
          <a:prstGeom prst="rect">
            <a:avLst/>
          </a:prstGeom>
        </p:spPr>
      </p:pic>
      <p:pic>
        <p:nvPicPr>
          <p:cNvPr id="17" name="Afbeelding 16" descr="GCpredic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-82653"/>
            <a:ext cx="1066800" cy="92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9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45" y="141533"/>
            <a:ext cx="8561388" cy="76517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Vision and strategy on data accessibility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991" y="1028163"/>
            <a:ext cx="4513546" cy="1580559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>
                <a:ea typeface="+mn-ea"/>
                <a:cs typeface="+mn-cs"/>
              </a:rPr>
              <a:t>Earth System Grid Federation (</a:t>
            </a:r>
            <a:r>
              <a:rPr lang="en-US" sz="2400" b="1" dirty="0">
                <a:ea typeface="+mn-ea"/>
                <a:cs typeface="+mn-cs"/>
              </a:rPr>
              <a:t>ESGF</a:t>
            </a:r>
            <a:r>
              <a:rPr lang="en-US" sz="2400" dirty="0">
                <a:ea typeface="+mn-ea"/>
                <a:cs typeface="+mn-cs"/>
              </a:rPr>
              <a:t>) used for CMIP (and, increasingly, many observations/reanalysis/predictions and projections at global and regional scale)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pic>
        <p:nvPicPr>
          <p:cNvPr id="58372" name="Picture 6" descr="ESGF_Participa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73" y="2320276"/>
            <a:ext cx="4030002" cy="369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1777" y="3261611"/>
            <a:ext cx="4040188" cy="13239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obs4MIPs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/ana4MIPs: data records with contributions from many major agencies (ESA, EUMETSAT, ECMWF, NASA, NOAA, JMA,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Screen Shot 2017-09-13 at 14.13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7" y="4509857"/>
            <a:ext cx="4349834" cy="2318799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569233"/>
              </p:ext>
            </p:extLst>
          </p:nvPr>
        </p:nvGraphicFramePr>
        <p:xfrm>
          <a:off x="-457200" y="1052848"/>
          <a:ext cx="4199338" cy="1949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Afbeelding 2" descr="BigDAtaWordCloud copy.png">
            <a:extLst>
              <a:ext uri="{FF2B5EF4-FFF2-40B4-BE49-F238E27FC236}">
                <a16:creationId xmlns:a16="http://schemas.microsoft.com/office/drawing/2014/main" xmlns="" id="{2BFE9AD5-9BFA-2C4F-A8F7-E917D04349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252" y="1006645"/>
            <a:ext cx="1749703" cy="10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7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fr-FR" sz="3200" b="1" dirty="0"/>
              <a:t>5th International </a:t>
            </a:r>
            <a:r>
              <a:rPr lang="fr-FR" sz="3200" b="1" dirty="0" err="1"/>
              <a:t>Conference</a:t>
            </a:r>
            <a:r>
              <a:rPr lang="fr-FR" sz="3200" b="1" dirty="0"/>
              <a:t> on </a:t>
            </a:r>
            <a:r>
              <a:rPr lang="fr-FR" sz="3200" b="1" dirty="0" err="1"/>
              <a:t>Reanalysis</a:t>
            </a:r>
            <a:endParaRPr lang="fr-FR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332" r="3332"/>
          <a:stretch>
            <a:fillRect/>
          </a:stretch>
        </p:blipFill>
        <p:spPr>
          <a:xfrm>
            <a:off x="0" y="1129552"/>
            <a:ext cx="9144000" cy="4661647"/>
          </a:xfrm>
        </p:spPr>
      </p:pic>
    </p:spTree>
    <p:extLst>
      <p:ext uri="{BB962C8B-B14F-4D97-AF65-F5344CB8AC3E}">
        <p14:creationId xmlns:p14="http://schemas.microsoft.com/office/powerpoint/2010/main" val="268631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sz="3200" b="1" dirty="0"/>
              <a:t>Key messages from the discussions at ICR5</a:t>
            </a:r>
            <a:endParaRPr lang="fr-FR" sz="3200" b="1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B61CE3D8-210A-4417-9804-E6B534893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64000"/>
            <a:ext cx="822960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kern="0" dirty="0">
                <a:solidFill>
                  <a:srgbClr val="CC0000"/>
                </a:solidFill>
              </a:rPr>
              <a:t>Reanalysis production</a:t>
            </a:r>
          </a:p>
          <a:p>
            <a:pPr lvl="1"/>
            <a:r>
              <a:rPr lang="en-US" altLang="ja-JP" sz="1800" kern="0" dirty="0"/>
              <a:t>As production centers move toward coupled Earth-system </a:t>
            </a:r>
            <a:r>
              <a:rPr lang="en-US" altLang="ja-JP" sz="1800" kern="0" dirty="0" err="1"/>
              <a:t>reanalyses</a:t>
            </a:r>
            <a:r>
              <a:rPr lang="en-US" altLang="ja-JP" sz="1800" kern="0" dirty="0"/>
              <a:t>, they should embrace the notion of families of products designed to support a variety of research and applications spanning multiple decades to centuries.</a:t>
            </a:r>
          </a:p>
          <a:p>
            <a:r>
              <a:rPr lang="en-US" altLang="ja-JP" sz="2000" b="1" kern="0" dirty="0">
                <a:solidFill>
                  <a:srgbClr val="CC0000"/>
                </a:solidFill>
              </a:rPr>
              <a:t>Observations for reanalysis</a:t>
            </a:r>
          </a:p>
          <a:p>
            <a:pPr lvl="1"/>
            <a:r>
              <a:rPr lang="en-US" altLang="ja-JP" sz="1800" kern="0" dirty="0"/>
              <a:t>Supporting the use of observations for reanalysis (rescue, reprocessing, recalibration …) is key to enhance the scope and range of </a:t>
            </a:r>
            <a:r>
              <a:rPr lang="en-US" altLang="ja-JP" sz="1800" kern="0" dirty="0" err="1"/>
              <a:t>reanalyses</a:t>
            </a:r>
            <a:r>
              <a:rPr lang="en-US" altLang="ja-JP" sz="1800" kern="0" dirty="0"/>
              <a:t>, by allowing datasets to be extended back in time </a:t>
            </a:r>
            <a:r>
              <a:rPr lang="en-GB" altLang="ja-JP" sz="1800" kern="0" dirty="0"/>
              <a:t>with high-quality observations.</a:t>
            </a:r>
          </a:p>
          <a:p>
            <a:r>
              <a:rPr lang="en-GB" altLang="ja-JP" sz="2000" b="1" kern="0" dirty="0">
                <a:solidFill>
                  <a:srgbClr val="CC0000"/>
                </a:solidFill>
              </a:rPr>
              <a:t>Methods for reanalysis</a:t>
            </a:r>
          </a:p>
          <a:p>
            <a:pPr lvl="1"/>
            <a:r>
              <a:rPr lang="en-US" altLang="ja-JP" sz="1800" kern="0" dirty="0"/>
              <a:t>There is a general gap in research funding to design data assimilation and coupling methods across the Earth System specifically designed for reanalysis.</a:t>
            </a:r>
          </a:p>
          <a:p>
            <a:r>
              <a:rPr lang="en-GB" altLang="ja-JP" sz="2000" b="1" kern="0" dirty="0">
                <a:solidFill>
                  <a:srgbClr val="CC0000"/>
                </a:solidFill>
              </a:rPr>
              <a:t>Evaluation of reanalyses</a:t>
            </a:r>
          </a:p>
          <a:p>
            <a:pPr lvl="1"/>
            <a:r>
              <a:rPr lang="en-US" altLang="ja-JP" sz="1800" kern="0" dirty="0"/>
              <a:t>Evaluation activities should be promoted, taking stock of successful examples of ocean (and atmosphere) reanalysis </a:t>
            </a:r>
            <a:r>
              <a:rPr lang="en-US" altLang="ja-JP" sz="1800" kern="0" dirty="0" err="1"/>
              <a:t>intercomparison</a:t>
            </a:r>
            <a:r>
              <a:rPr lang="en-US" altLang="ja-JP" sz="1800" kern="0" dirty="0"/>
              <a:t> projects.</a:t>
            </a:r>
          </a:p>
          <a:p>
            <a:r>
              <a:rPr lang="en-GB" altLang="ja-JP" sz="2000" b="1" kern="0" dirty="0">
                <a:solidFill>
                  <a:srgbClr val="CC0000"/>
                </a:solidFill>
              </a:rPr>
              <a:t>Applications of reanalyses</a:t>
            </a:r>
          </a:p>
          <a:p>
            <a:pPr lvl="1"/>
            <a:r>
              <a:rPr lang="en-US" altLang="ja-JP" sz="1800" kern="0" dirty="0"/>
              <a:t>The proper quantification and communication of the quality of </a:t>
            </a:r>
            <a:r>
              <a:rPr lang="en-US" altLang="ja-JP" sz="1800" kern="0" dirty="0" err="1"/>
              <a:t>reanalyses</a:t>
            </a:r>
            <a:r>
              <a:rPr lang="en-US" altLang="ja-JP" sz="1800" kern="0" dirty="0"/>
              <a:t> must be promoted and would broaden their usage in operational services and policy making.</a:t>
            </a:r>
            <a:endParaRPr lang="ja-JP" altLang="ja-JP" sz="1800" kern="0" dirty="0"/>
          </a:p>
        </p:txBody>
      </p:sp>
    </p:spTree>
    <p:extLst>
      <p:ext uri="{BB962C8B-B14F-4D97-AF65-F5344CB8AC3E}">
        <p14:creationId xmlns:p14="http://schemas.microsoft.com/office/powerpoint/2010/main" val="402439097"/>
      </p:ext>
    </p:extLst>
  </p:cSld>
  <p:clrMapOvr>
    <a:masterClrMapping/>
  </p:clrMapOvr>
</p:sld>
</file>

<file path=ppt/theme/theme1.xml><?xml version="1.0" encoding="utf-8"?>
<a:theme xmlns:a="http://schemas.openxmlformats.org/drawingml/2006/main" name="2_WCRP_template">
  <a:themeElements>
    <a:clrScheme name="WCR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CRP_templat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ardthema">
  <a:themeElements>
    <a:clrScheme name="WCR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CRP_templat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Standaardthema">
  <a:themeElements>
    <a:clrScheme name="WCRP">
      <a:dk1>
        <a:srgbClr val="262626"/>
      </a:dk1>
      <a:lt1>
        <a:sysClr val="window" lastClr="FFFFFF"/>
      </a:lt1>
      <a:dk2>
        <a:srgbClr val="D8D8D8"/>
      </a:dk2>
      <a:lt2>
        <a:srgbClr val="262626"/>
      </a:lt2>
      <a:accent1>
        <a:srgbClr val="009999"/>
      </a:accent1>
      <a:accent2>
        <a:srgbClr val="66CCCC"/>
      </a:accent2>
      <a:accent3>
        <a:srgbClr val="FFCC00"/>
      </a:accent3>
      <a:accent4>
        <a:srgbClr val="99CC66"/>
      </a:accent4>
      <a:accent5>
        <a:srgbClr val="CCFFCC"/>
      </a:accent5>
      <a:accent6>
        <a:srgbClr val="003366"/>
      </a:accent6>
      <a:hlink>
        <a:srgbClr val="26262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WC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C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C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56556</TotalTime>
  <Words>960</Words>
  <Application>Microsoft Office PowerPoint</Application>
  <PresentationFormat>On-screen Show (4:3)</PresentationFormat>
  <Paragraphs>147</Paragraphs>
  <Slides>16</Slides>
  <Notes>5</Notes>
  <HiddenSlides>3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2_WCRP_template</vt:lpstr>
      <vt:lpstr>Standaardthema</vt:lpstr>
      <vt:lpstr>Office Theme</vt:lpstr>
      <vt:lpstr>4_Office Theme</vt:lpstr>
      <vt:lpstr>1_Standaardthema</vt:lpstr>
      <vt:lpstr>2_Standaardthema</vt:lpstr>
      <vt:lpstr>3_Standaardthema</vt:lpstr>
      <vt:lpstr>4_Standaardthema</vt:lpstr>
      <vt:lpstr>5_Standaardthema</vt:lpstr>
      <vt:lpstr>6_Standaardthema</vt:lpstr>
      <vt:lpstr>7_Standaardthema</vt:lpstr>
      <vt:lpstr>WMO_BLUE_Powerpoint_en_fr</vt:lpstr>
      <vt:lpstr>PowerPoint Presentation</vt:lpstr>
      <vt:lpstr>WCRP’s mission</vt:lpstr>
      <vt:lpstr>Scope of WCRP</vt:lpstr>
      <vt:lpstr>WCRP Structure</vt:lpstr>
      <vt:lpstr>CMIP</vt:lpstr>
      <vt:lpstr>Seamless Climate Predictions</vt:lpstr>
      <vt:lpstr>Vision and strategy on data accessibility</vt:lpstr>
      <vt:lpstr>5th International Conference on Reanalysis</vt:lpstr>
      <vt:lpstr>Key messages from the discussions at ICR5</vt:lpstr>
      <vt:lpstr>WCRP Task Team for the Intercomparison of ReAnalysis (TIRA)</vt:lpstr>
      <vt:lpstr>WCRP observational requirements: update for AOPC</vt:lpstr>
      <vt:lpstr>Evolving context and challenges</vt:lpstr>
      <vt:lpstr>WCRP New Strategy</vt:lpstr>
      <vt:lpstr>WCRP New Strategy: overarching objectives</vt:lpstr>
      <vt:lpstr>WCRP New Strategy and GCOS</vt:lpstr>
      <vt:lpstr>Thank You </vt:lpstr>
    </vt:vector>
  </TitlesOfParts>
  <Company>WMO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WCRP at WWRPO JSC 2012</dc:title>
  <dc:creator>Vladimir Ryabinin</dc:creator>
  <cp:lastModifiedBy>Caterina Tassone</cp:lastModifiedBy>
  <cp:revision>807</cp:revision>
  <dcterms:created xsi:type="dcterms:W3CDTF">2013-05-15T09:01:40Z</dcterms:created>
  <dcterms:modified xsi:type="dcterms:W3CDTF">2018-03-05T09:11:55Z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1033</vt:i4>
  </property>
</Properties>
</file>