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72" r:id="rId4"/>
    <p:sldId id="268" r:id="rId5"/>
    <p:sldId id="259" r:id="rId6"/>
    <p:sldId id="261" r:id="rId7"/>
    <p:sldId id="257" r:id="rId8"/>
    <p:sldId id="270" r:id="rId9"/>
    <p:sldId id="263" r:id="rId10"/>
    <p:sldId id="271" r:id="rId11"/>
    <p:sldId id="274" r:id="rId12"/>
    <p:sldId id="293" r:id="rId13"/>
    <p:sldId id="275" r:id="rId14"/>
    <p:sldId id="291" r:id="rId15"/>
    <p:sldId id="292" r:id="rId16"/>
    <p:sldId id="276" r:id="rId17"/>
    <p:sldId id="278" r:id="rId18"/>
    <p:sldId id="294" r:id="rId19"/>
    <p:sldId id="286" r:id="rId20"/>
    <p:sldId id="279" r:id="rId21"/>
    <p:sldId id="288" r:id="rId22"/>
    <p:sldId id="281" r:id="rId23"/>
    <p:sldId id="280" r:id="rId24"/>
    <p:sldId id="290" r:id="rId25"/>
    <p:sldId id="283" r:id="rId26"/>
    <p:sldId id="284" r:id="rId27"/>
    <p:sldId id="285" r:id="rId28"/>
    <p:sldId id="258"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234"/>
    <a:srgbClr val="273374"/>
    <a:srgbClr val="0A8F9D"/>
    <a:srgbClr val="0CADEA"/>
    <a:srgbClr val="E2F2EC"/>
    <a:srgbClr val="FAFAFA"/>
    <a:srgbClr val="0684C8"/>
    <a:srgbClr val="2733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4" autoAdjust="0"/>
    <p:restoredTop sz="86430" autoAdjust="0"/>
  </p:normalViewPr>
  <p:slideViewPr>
    <p:cSldViewPr snapToGrid="0">
      <p:cViewPr>
        <p:scale>
          <a:sx n="72" d="100"/>
          <a:sy n="72" d="100"/>
        </p:scale>
        <p:origin x="-427" y="-115"/>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09F4D2-30A9-4CF6-965D-9FFD1AC99B17}" type="datetimeFigureOut">
              <a:rPr lang="en-US" smtClean="0"/>
              <a:t>16/03/2018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54E7BAD-A572-4B2F-B8E3-BC3F786E478F}" type="slidenum">
              <a:rPr lang="en-US" smtClean="0"/>
              <a:t>‹#›</a:t>
            </a:fld>
            <a:endParaRPr lang="en-US"/>
          </a:p>
        </p:txBody>
      </p:sp>
    </p:spTree>
    <p:extLst>
      <p:ext uri="{BB962C8B-B14F-4D97-AF65-F5344CB8AC3E}">
        <p14:creationId xmlns:p14="http://schemas.microsoft.com/office/powerpoint/2010/main" val="94116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3</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 to Global </a:t>
            </a:r>
            <a:r>
              <a:rPr lang="en-US" dirty="0" err="1" smtClean="0"/>
              <a:t>Stocktake</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12</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Context to Global </a:t>
            </a:r>
            <a:r>
              <a:rPr lang="en-US" dirty="0" err="1" smtClean="0"/>
              <a:t>Stocktake</a:t>
            </a:r>
            <a:endParaRPr lang="en-US" dirty="0" smtClean="0"/>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13</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Context to Global </a:t>
            </a:r>
            <a:r>
              <a:rPr lang="en-US" dirty="0" err="1" smtClean="0"/>
              <a:t>Stocktake</a:t>
            </a:r>
            <a:endParaRPr lang="en-US" dirty="0" smtClean="0"/>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14</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Mandate</a:t>
            </a:r>
            <a:r>
              <a:rPr lang="en-US" baseline="0" dirty="0" smtClean="0"/>
              <a:t> of GCOS Task Team on Paris Agreement</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15</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are we in preparing input</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16</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ct val="0"/>
              </a:spcBef>
              <a:spcAft>
                <a:spcPts val="1223"/>
              </a:spcAft>
            </a:pPr>
            <a:r>
              <a:rPr lang="en-US" altLang="en-US" sz="1100" dirty="0" smtClean="0">
                <a:latin typeface="+mn-lt"/>
                <a:cs typeface="Arial" panose="020B0604020202020204" pitchFamily="34" charset="0"/>
              </a:rPr>
              <a:t>COP-21: Paris Agreement Article 7 (7c)</a:t>
            </a:r>
          </a:p>
          <a:p>
            <a:pPr>
              <a:lnSpc>
                <a:spcPct val="100000"/>
              </a:lnSpc>
              <a:spcBef>
                <a:spcPct val="0"/>
              </a:spcBef>
              <a:spcAft>
                <a:spcPts val="1223"/>
              </a:spcAft>
            </a:pPr>
            <a:r>
              <a:rPr lang="en-US" altLang="en-US" sz="1100" dirty="0" smtClean="0">
                <a:latin typeface="+mn-lt"/>
                <a:cs typeface="Arial" panose="020B0604020202020204" pitchFamily="34" charset="0"/>
              </a:rPr>
              <a:t>Strengthening scientific knowledge on climate, including research, systematic observation of the climate </a:t>
            </a:r>
          </a:p>
          <a:p>
            <a:pPr>
              <a:lnSpc>
                <a:spcPct val="100000"/>
              </a:lnSpc>
              <a:spcBef>
                <a:spcPct val="0"/>
              </a:spcBef>
              <a:spcAft>
                <a:spcPts val="1223"/>
              </a:spcAft>
            </a:pPr>
            <a:r>
              <a:rPr lang="en-US" altLang="en-US" sz="1100" dirty="0" smtClean="0">
                <a:latin typeface="+mn-lt"/>
                <a:cs typeface="Arial" panose="020B0604020202020204" pitchFamily="34" charset="0"/>
              </a:rPr>
              <a:t>system and early warning systems, in a manner that informs climate services and supports decision- making</a:t>
            </a:r>
          </a:p>
          <a:p>
            <a:pPr>
              <a:lnSpc>
                <a:spcPct val="100000"/>
              </a:lnSpc>
              <a:spcBef>
                <a:spcPct val="0"/>
              </a:spcBef>
              <a:spcAft>
                <a:spcPts val="2446"/>
              </a:spcAft>
            </a:pPr>
            <a:endParaRPr lang="en-US" altLang="en-US" sz="1100" dirty="0" smtClean="0">
              <a:latin typeface="+mn-lt"/>
              <a:cs typeface="Arial" panose="020B0604020202020204" pitchFamily="34" charset="0"/>
            </a:endParaRPr>
          </a:p>
          <a:p>
            <a:pPr>
              <a:lnSpc>
                <a:spcPct val="100000"/>
              </a:lnSpc>
              <a:spcBef>
                <a:spcPct val="0"/>
              </a:spcBef>
              <a:spcAft>
                <a:spcPts val="2446"/>
              </a:spcAft>
            </a:pPr>
            <a:r>
              <a:rPr lang="en-US" altLang="en-US" sz="1100" dirty="0" smtClean="0">
                <a:latin typeface="+mn-lt"/>
                <a:cs typeface="Arial" panose="020B0604020202020204" pitchFamily="34" charset="0"/>
              </a:rPr>
              <a:t>Developing the Transparency Framework (the need to promote transparency, accuracy, completeness, consistency, and comparability, and environmental integrity)</a:t>
            </a:r>
          </a:p>
          <a:p>
            <a:pPr>
              <a:lnSpc>
                <a:spcPct val="100000"/>
              </a:lnSpc>
              <a:spcBef>
                <a:spcPct val="0"/>
              </a:spcBef>
              <a:spcAft>
                <a:spcPts val="2446"/>
              </a:spcAft>
            </a:pPr>
            <a:endParaRPr lang="en-US" altLang="en-US" sz="1100" dirty="0" smtClean="0">
              <a:latin typeface="+mn-lt"/>
              <a:cs typeface="Arial" panose="020B0604020202020204" pitchFamily="34" charset="0"/>
            </a:endParaRPr>
          </a:p>
          <a:p>
            <a:pPr>
              <a:lnSpc>
                <a:spcPct val="100000"/>
              </a:lnSpc>
              <a:spcBef>
                <a:spcPct val="0"/>
              </a:spcBef>
              <a:spcAft>
                <a:spcPts val="2446"/>
              </a:spcAft>
            </a:pPr>
            <a:r>
              <a:rPr lang="fr-CH" altLang="en-US" sz="1100" dirty="0" smtClean="0">
                <a:latin typeface="+mn-lt"/>
              </a:rPr>
              <a:t>Short Keys:</a:t>
            </a:r>
          </a:p>
          <a:p>
            <a:pPr>
              <a:lnSpc>
                <a:spcPct val="100000"/>
              </a:lnSpc>
              <a:spcBef>
                <a:spcPct val="0"/>
              </a:spcBef>
              <a:spcAft>
                <a:spcPts val="2446"/>
              </a:spcAft>
            </a:pPr>
            <a:r>
              <a:rPr lang="en-GB" altLang="en-US" sz="1100" dirty="0" smtClean="0">
                <a:latin typeface="+mn-lt"/>
              </a:rPr>
              <a:t>Art. 4. Nationally Determined Contribution</a:t>
            </a:r>
          </a:p>
          <a:p>
            <a:pPr>
              <a:lnSpc>
                <a:spcPct val="100000"/>
              </a:lnSpc>
              <a:spcBef>
                <a:spcPct val="0"/>
              </a:spcBef>
              <a:spcAft>
                <a:spcPts val="2446"/>
              </a:spcAft>
            </a:pPr>
            <a:r>
              <a:rPr lang="en-GB" altLang="en-US" sz="1100" dirty="0" smtClean="0">
                <a:latin typeface="+mn-lt"/>
              </a:rPr>
              <a:t>Art. 5. Mitigation (REDD+)</a:t>
            </a:r>
            <a:endParaRPr lang="en-US" altLang="en-US" sz="1100" dirty="0" smtClean="0">
              <a:latin typeface="+mn-lt"/>
              <a:cs typeface="Arial" panose="020B0604020202020204" pitchFamily="34" charset="0"/>
            </a:endParaRPr>
          </a:p>
          <a:p>
            <a:pPr>
              <a:lnSpc>
                <a:spcPct val="100000"/>
              </a:lnSpc>
              <a:spcBef>
                <a:spcPct val="0"/>
              </a:spcBef>
              <a:spcAft>
                <a:spcPts val="2446"/>
              </a:spcAft>
            </a:pPr>
            <a:r>
              <a:rPr lang="en-GB" altLang="en-US" sz="1100" dirty="0" smtClean="0">
                <a:latin typeface="+mn-lt"/>
              </a:rPr>
              <a:t>Art. 7. Adaptation &amp; Early Warning Systems. Systematic Observations, Adaption planning</a:t>
            </a:r>
          </a:p>
          <a:p>
            <a:pPr>
              <a:lnSpc>
                <a:spcPct val="100000"/>
              </a:lnSpc>
              <a:spcBef>
                <a:spcPct val="0"/>
              </a:spcBef>
              <a:spcAft>
                <a:spcPts val="2446"/>
              </a:spcAft>
            </a:pPr>
            <a:r>
              <a:rPr lang="en-GB" altLang="en-US" sz="1100" dirty="0" smtClean="0">
                <a:latin typeface="+mn-lt"/>
              </a:rPr>
              <a:t>Art. 8. Loss and damage: Early warning systems, emergency preparedness, slow onset events etc.</a:t>
            </a:r>
          </a:p>
          <a:p>
            <a:pPr>
              <a:lnSpc>
                <a:spcPct val="100000"/>
              </a:lnSpc>
              <a:spcBef>
                <a:spcPct val="0"/>
              </a:spcBef>
              <a:spcAft>
                <a:spcPts val="2446"/>
              </a:spcAft>
            </a:pPr>
            <a:r>
              <a:rPr lang="en-GB" altLang="en-US" sz="1100" dirty="0" smtClean="0">
                <a:latin typeface="+mn-lt"/>
              </a:rPr>
              <a:t>Art. 9 Provide finance</a:t>
            </a:r>
            <a:br>
              <a:rPr lang="en-GB" altLang="en-US" sz="1100" dirty="0" smtClean="0">
                <a:latin typeface="+mn-lt"/>
              </a:rPr>
            </a:br>
            <a:r>
              <a:rPr lang="en-GB" altLang="en-US" sz="1100" dirty="0" smtClean="0">
                <a:latin typeface="+mn-lt"/>
              </a:rPr>
              <a:t>Art. 10 Technology Transfer</a:t>
            </a:r>
          </a:p>
          <a:p>
            <a:pPr>
              <a:lnSpc>
                <a:spcPct val="100000"/>
              </a:lnSpc>
              <a:spcBef>
                <a:spcPct val="0"/>
              </a:spcBef>
              <a:spcAft>
                <a:spcPts val="2446"/>
              </a:spcAft>
            </a:pPr>
            <a:r>
              <a:rPr lang="en-GB" altLang="en-US" sz="1100" dirty="0" smtClean="0">
                <a:latin typeface="+mn-lt"/>
              </a:rPr>
              <a:t>Art. 11 Capacity Development</a:t>
            </a:r>
          </a:p>
          <a:p>
            <a:pPr>
              <a:lnSpc>
                <a:spcPct val="100000"/>
              </a:lnSpc>
              <a:spcBef>
                <a:spcPct val="0"/>
              </a:spcBef>
              <a:spcAft>
                <a:spcPts val="2446"/>
              </a:spcAft>
            </a:pPr>
            <a:r>
              <a:rPr lang="en-GB" altLang="en-US" sz="1100" dirty="0" smtClean="0">
                <a:latin typeface="+mn-lt"/>
              </a:rPr>
              <a:t>Art. 12. Improve Public Communications</a:t>
            </a:r>
            <a:endParaRPr lang="en-US" altLang="en-US" sz="1100" dirty="0" smtClean="0">
              <a:latin typeface="+mn-lt"/>
              <a:cs typeface="Arial" panose="020B0604020202020204" pitchFamily="34" charset="0"/>
            </a:endParaRPr>
          </a:p>
          <a:p>
            <a:pPr>
              <a:lnSpc>
                <a:spcPct val="100000"/>
              </a:lnSpc>
              <a:spcBef>
                <a:spcPct val="0"/>
              </a:spcBef>
              <a:spcAft>
                <a:spcPts val="2446"/>
              </a:spcAft>
            </a:pPr>
            <a:r>
              <a:rPr lang="en-GB" altLang="en-US" sz="1100" dirty="0" smtClean="0">
                <a:latin typeface="+mn-lt"/>
              </a:rPr>
              <a:t>Art. 13: para. 7 &amp; 8. Reporting and transparency framework</a:t>
            </a:r>
            <a:br>
              <a:rPr lang="en-GB" altLang="en-US" sz="1100" dirty="0" smtClean="0">
                <a:latin typeface="+mn-lt"/>
              </a:rPr>
            </a:br>
            <a:r>
              <a:rPr lang="en-GB" altLang="en-US" sz="1100" dirty="0" smtClean="0">
                <a:latin typeface="+mn-lt"/>
              </a:rPr>
              <a:t>Art. 14 Global Stocktake</a:t>
            </a:r>
          </a:p>
        </p:txBody>
      </p:sp>
      <p:sp>
        <p:nvSpPr>
          <p:cNvPr id="4" name="Slide Number Placeholder 3"/>
          <p:cNvSpPr>
            <a:spLocks noGrp="1"/>
          </p:cNvSpPr>
          <p:nvPr>
            <p:ph type="sldNum" sz="quarter" idx="10"/>
          </p:nvPr>
        </p:nvSpPr>
        <p:spPr/>
        <p:txBody>
          <a:bodyPr/>
          <a:lstStyle/>
          <a:p>
            <a:fld id="{A54E7BAD-A572-4B2F-B8E3-BC3F786E478F}"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853359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We</a:t>
            </a:r>
            <a:r>
              <a:rPr lang="fr-CH" dirty="0" smtClean="0"/>
              <a:t> have </a:t>
            </a:r>
            <a:r>
              <a:rPr lang="fr-CH" dirty="0" err="1" smtClean="0"/>
              <a:t>identified</a:t>
            </a:r>
            <a:r>
              <a:rPr lang="fr-CH" dirty="0" smtClean="0"/>
              <a:t> actions </a:t>
            </a:r>
            <a:r>
              <a:rPr lang="fr-CH" dirty="0" err="1" smtClean="0"/>
              <a:t>supporting</a:t>
            </a:r>
            <a:r>
              <a:rPr lang="fr-CH" dirty="0" smtClean="0"/>
              <a:t> Article 14, Paris Agreement.</a:t>
            </a:r>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t>18</a:t>
            </a:fld>
            <a:endParaRPr lang="en-US"/>
          </a:p>
        </p:txBody>
      </p:sp>
    </p:spTree>
    <p:extLst>
      <p:ext uri="{BB962C8B-B14F-4D97-AF65-F5344CB8AC3E}">
        <p14:creationId xmlns:p14="http://schemas.microsoft.com/office/powerpoint/2010/main" val="2935732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come from the GCOS Implementation Plan, but the Task Team also identified new areas. </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19</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does</a:t>
            </a:r>
            <a:r>
              <a:rPr lang="en-US" baseline="0" dirty="0" smtClean="0"/>
              <a:t> the document will need to go to be picked up by a body (SBSTA?) which will report to the APA?</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20</a:t>
            </a:fld>
            <a:endParaRPr lang="en-US"/>
          </a:p>
        </p:txBody>
      </p:sp>
    </p:spTree>
    <p:extLst>
      <p:ext uri="{BB962C8B-B14F-4D97-AF65-F5344CB8AC3E}">
        <p14:creationId xmlns:p14="http://schemas.microsoft.com/office/powerpoint/2010/main" val="52639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are we with regard to the GCOS strategy?</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21</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4</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GCOS</a:t>
            </a:r>
            <a:r>
              <a:rPr lang="en-US" baseline="0" dirty="0" smtClean="0"/>
              <a:t> </a:t>
            </a:r>
            <a:r>
              <a:rPr lang="en-US" dirty="0" smtClean="0"/>
              <a:t>strategy in a nutshell.</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22</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Communication</a:t>
            </a:r>
            <a:r>
              <a:rPr lang="fr-CH" baseline="0" dirty="0" smtClean="0"/>
              <a:t> </a:t>
            </a:r>
            <a:r>
              <a:rPr lang="fr-CH" baseline="0" dirty="0" err="1" smtClean="0"/>
              <a:t>strategy</a:t>
            </a:r>
            <a:r>
              <a:rPr lang="fr-CH" baseline="0" dirty="0" smtClean="0"/>
              <a:t> in a </a:t>
            </a:r>
            <a:r>
              <a:rPr lang="fr-CH" baseline="0" dirty="0" err="1" smtClean="0"/>
              <a:t>nutshell</a:t>
            </a:r>
            <a:r>
              <a:rPr lang="fr-CH" baseline="0" dirty="0" smtClean="0"/>
              <a:t>.</a:t>
            </a:r>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t>23</a:t>
            </a:fld>
            <a:endParaRPr lang="en-US"/>
          </a:p>
        </p:txBody>
      </p:sp>
    </p:spTree>
    <p:extLst>
      <p:ext uri="{BB962C8B-B14F-4D97-AF65-F5344CB8AC3E}">
        <p14:creationId xmlns:p14="http://schemas.microsoft.com/office/powerpoint/2010/main" val="3737311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 Line – as</a:t>
            </a:r>
            <a:r>
              <a:rPr lang="en-US" baseline="0" dirty="0" smtClean="0"/>
              <a:t> one of the 20 recommendations coming out of the communication strategy.</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24</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25</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26</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t>27</a:t>
            </a:fld>
            <a:endParaRPr lang="en-US"/>
          </a:p>
        </p:txBody>
      </p:sp>
    </p:spTree>
    <p:extLst>
      <p:ext uri="{BB962C8B-B14F-4D97-AF65-F5344CB8AC3E}">
        <p14:creationId xmlns:p14="http://schemas.microsoft.com/office/powerpoint/2010/main" val="183655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5</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6</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7</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8</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9</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 to Global </a:t>
            </a:r>
            <a:r>
              <a:rPr lang="en-US" dirty="0" err="1" smtClean="0"/>
              <a:t>Stocktake</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10</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Context to Global </a:t>
            </a:r>
            <a:r>
              <a:rPr lang="en-US" dirty="0" err="1" smtClean="0"/>
              <a:t>Stocktake</a:t>
            </a:r>
            <a:endParaRPr lang="en-US" dirty="0" smtClean="0"/>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11</a:t>
            </a:fld>
            <a:endParaRPr lang="en-US"/>
          </a:p>
        </p:txBody>
      </p:sp>
    </p:spTree>
    <p:extLst>
      <p:ext uri="{BB962C8B-B14F-4D97-AF65-F5344CB8AC3E}">
        <p14:creationId xmlns:p14="http://schemas.microsoft.com/office/powerpoint/2010/main" val="379015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7CA850-B011-4401-92D3-28535CD655E4}" type="datetimeFigureOut">
              <a:rPr lang="en-US" smtClean="0"/>
              <a:t>16/03/2018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94206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CA850-B011-4401-92D3-28535CD655E4}" type="datetimeFigureOut">
              <a:rPr lang="en-US" smtClean="0"/>
              <a:t>16/03/2018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36696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CA850-B011-4401-92D3-28535CD655E4}" type="datetimeFigureOut">
              <a:rPr lang="en-US" smtClean="0"/>
              <a:t>16/03/2018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464274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16/03/2018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3636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
            <a:ext cx="11734800" cy="1003300"/>
          </a:xfrm>
          <a:solidFill>
            <a:srgbClr val="0A8F9D"/>
          </a:solidFill>
        </p:spPr>
        <p:txBody>
          <a:bodyPr/>
          <a:lstStyle>
            <a:lvl1pPr algn="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16/03/2018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5221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16/03/2018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12384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16/03/2018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6057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16/03/2018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8287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16/03/2018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30815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16/03/2018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88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16/03/2018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989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CA850-B011-4401-92D3-28535CD655E4}" type="datetimeFigureOut">
              <a:rPr lang="en-US" smtClean="0"/>
              <a:t>16/03/2018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576958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16/03/2018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29214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16/03/2018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0039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16/03/2018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9681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6564"/>
            <a:ext cx="406400" cy="255389"/>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500" i="1" smtClean="0">
                <a:solidFill>
                  <a:schemeClr val="tx2"/>
                </a:solidFill>
                <a:latin typeface="+mj-lt"/>
                <a:ea typeface="+mj-ea"/>
                <a:cs typeface="Proxima Nova Regular"/>
              </a:defRPr>
            </a:lvl1pPr>
          </a:lstStyle>
          <a:p>
            <a:pPr defTabSz="1219140"/>
            <a:fld id="{86CB4B4D-7CA3-9044-876B-883B54F8677D}" type="slidenum">
              <a:rPr>
                <a:solidFill>
                  <a:srgbClr val="44546A"/>
                </a:solidFill>
                <a:latin typeface="Calibri Light"/>
              </a:rPr>
              <a:pPr defTabSz="1219140"/>
              <a:t>‹#›</a:t>
            </a:fld>
            <a:endParaRPr dirty="0">
              <a:solidFill>
                <a:srgbClr val="44546A"/>
              </a:solidFill>
              <a:latin typeface="Calibri Light"/>
            </a:endParaRPr>
          </a:p>
        </p:txBody>
      </p:sp>
      <p:sp>
        <p:nvSpPr>
          <p:cNvPr id="3" name="Content Placeholder 2"/>
          <p:cNvSpPr>
            <a:spLocks noGrp="1"/>
          </p:cNvSpPr>
          <p:nvPr>
            <p:ph sz="quarter" idx="10"/>
          </p:nvPr>
        </p:nvSpPr>
        <p:spPr>
          <a:xfrm>
            <a:off x="609600" y="1600200"/>
            <a:ext cx="10871200" cy="4724400"/>
          </a:xfrm>
          <a:prstGeom prst="rect">
            <a:avLst/>
          </a:prstGeom>
        </p:spPr>
        <p:txBody>
          <a:bodyPr/>
          <a:lstStyle>
            <a:lvl1pPr>
              <a:defRPr sz="2700">
                <a:latin typeface="+mj-lt"/>
                <a:cs typeface="Arial" panose="020B0604020202020204" pitchFamily="34" charset="0"/>
              </a:defRPr>
            </a:lvl1pPr>
            <a:lvl2pPr marL="1025185" indent="-415616">
              <a:buFont typeface="Courier New" panose="02070309020205020404" pitchFamily="49" charset="0"/>
              <a:buChar char="o"/>
              <a:defRPr sz="2700">
                <a:latin typeface="+mj-lt"/>
                <a:cs typeface="Arial" panose="020B0604020202020204" pitchFamily="34" charset="0"/>
              </a:defRPr>
            </a:lvl2pPr>
            <a:lvl3pPr marL="1584879" indent="-365742">
              <a:buFont typeface="Wingdings" panose="05000000000000000000" pitchFamily="2" charset="2"/>
              <a:buChar char="§"/>
              <a:defRPr sz="2700">
                <a:latin typeface="+mj-lt"/>
                <a:cs typeface="Arial" panose="020B0604020202020204" pitchFamily="34" charset="0"/>
              </a:defRPr>
            </a:lvl3pPr>
            <a:lvl4pPr>
              <a:defRPr sz="2700">
                <a:latin typeface="+mj-lt"/>
                <a:cs typeface="Arial" panose="020B0604020202020204" pitchFamily="34" charset="0"/>
              </a:defRPr>
            </a:lvl4pPr>
            <a:lvl5pPr>
              <a:defRPr sz="27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marL="457178" marR="0" lvl="0" indent="-457178" defTabSz="1219140" eaLnBrk="1" fontAlgn="auto" latinLnBrk="0" hangingPunct="1">
              <a:lnSpc>
                <a:spcPct val="100000"/>
              </a:lnSpc>
              <a:spcBef>
                <a:spcPts val="667"/>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953331084"/>
      </p:ext>
    </p:extLst>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2"/>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fld id="{86CB4B4D-7CA3-9044-876B-883B54F8677D}" type="slidenum">
              <a:rPr>
                <a:solidFill>
                  <a:srgbClr val="44546A"/>
                </a:solidFill>
                <a:latin typeface="Calibri Light"/>
              </a:rPr>
              <a:pPr/>
              <a:t>‹#›</a:t>
            </a:fld>
            <a:endParaRPr dirty="0">
              <a:solidFill>
                <a:srgbClr val="44546A"/>
              </a:solidFill>
              <a:latin typeface="Calibri Light"/>
            </a:endParaRPr>
          </a:p>
        </p:txBody>
      </p:sp>
      <p:sp>
        <p:nvSpPr>
          <p:cNvPr id="3" name="Content Placeholder 2"/>
          <p:cNvSpPr>
            <a:spLocks noGrp="1"/>
          </p:cNvSpPr>
          <p:nvPr>
            <p:ph sz="quarter" idx="10"/>
          </p:nvPr>
        </p:nvSpPr>
        <p:spPr>
          <a:xfrm>
            <a:off x="609600" y="1600200"/>
            <a:ext cx="10871200" cy="4724400"/>
          </a:xfrm>
          <a:prstGeom prst="rect">
            <a:avLst/>
          </a:prstGeom>
        </p:spPr>
        <p:txBody>
          <a:bodyPr/>
          <a:lstStyle>
            <a:lvl1pPr>
              <a:defRPr sz="2000">
                <a:latin typeface="+mj-lt"/>
                <a:cs typeface="Arial" panose="020B0604020202020204" pitchFamily="34" charset="0"/>
              </a:defRPr>
            </a:lvl1pPr>
            <a:lvl2pPr marL="768907" indent="-311719">
              <a:buFont typeface="Courier New" panose="02070309020205020404" pitchFamily="49" charset="0"/>
              <a:buChar char="o"/>
              <a:defRPr sz="2000">
                <a:latin typeface="+mj-lt"/>
                <a:cs typeface="Arial" panose="020B0604020202020204" pitchFamily="34" charset="0"/>
              </a:defRPr>
            </a:lvl2pPr>
            <a:lvl3pPr marL="1188689" indent="-274312">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101600" y="6629402"/>
            <a:ext cx="3149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algn="ctr" defTabSz="914377">
              <a:defRPr>
                <a:solidFill>
                  <a:srgbClr val="000000"/>
                </a:solidFill>
              </a:defRPr>
            </a:pPr>
            <a:r>
              <a:rPr lang="en-AU" sz="1100" i="1" dirty="0" smtClean="0">
                <a:solidFill>
                  <a:srgbClr val="44546A"/>
                </a:solidFill>
                <a:cs typeface="Proxima Nova Regular"/>
                <a:sym typeface="Proxima Nova Regular"/>
              </a:rPr>
              <a:t>CEOS Plenary 2017, 19-20 October</a:t>
            </a:r>
            <a:endParaRPr sz="1100" i="1" dirty="0">
              <a:solidFill>
                <a:srgbClr val="44546A"/>
              </a:solidFill>
              <a:cs typeface="Proxima Nova Regular"/>
              <a:sym typeface="Proxima Nova Regular"/>
            </a:endParaRPr>
          </a:p>
        </p:txBody>
      </p:sp>
      <p:sp>
        <p:nvSpPr>
          <p:cNvPr id="9" name="Content Placeholder 3"/>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marL="342891" marR="0" lvl="0" indent="-342891" defTabSz="914377"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240215268"/>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CA850-B011-4401-92D3-28535CD655E4}" type="datetimeFigureOut">
              <a:rPr lang="en-US" smtClean="0"/>
              <a:t>16/03/2018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85929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7CA850-B011-4401-92D3-28535CD655E4}" type="datetimeFigureOut">
              <a:rPr lang="en-US" smtClean="0"/>
              <a:t>16/03/2018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02458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7CA850-B011-4401-92D3-28535CD655E4}" type="datetimeFigureOut">
              <a:rPr lang="en-US" smtClean="0"/>
              <a:t>16/03/2018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19767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7CA850-B011-4401-92D3-28535CD655E4}" type="datetimeFigureOut">
              <a:rPr lang="en-US" smtClean="0"/>
              <a:t>16/03/2018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70887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CA850-B011-4401-92D3-28535CD655E4}" type="datetimeFigureOut">
              <a:rPr lang="en-US" smtClean="0"/>
              <a:t>16/03/2018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58877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t>16/03/2018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92606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t>16/03/2018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603066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CA850-B011-4401-92D3-28535CD655E4}" type="datetimeFigureOut">
              <a:rPr lang="en-US" smtClean="0"/>
              <a:t>16/03/2018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691CE-051C-4B7E-A23B-B2E80E9D0906}" type="slidenum">
              <a:rPr lang="en-US" smtClean="0"/>
              <a:t>‹#›</a:t>
            </a:fld>
            <a:endParaRPr lang="en-US"/>
          </a:p>
        </p:txBody>
      </p:sp>
    </p:spTree>
    <p:extLst>
      <p:ext uri="{BB962C8B-B14F-4D97-AF65-F5344CB8AC3E}">
        <p14:creationId xmlns:p14="http://schemas.microsoft.com/office/powerpoint/2010/main" val="210807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CADEA"/>
            </a:gs>
            <a:gs pos="50000">
              <a:srgbClr val="0CADEA"/>
            </a:gs>
            <a:gs pos="100000">
              <a:srgbClr val="0CADEA">
                <a:alpha val="51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E57CA850-B011-4401-92D3-28535CD655E4}" type="datetimeFigureOut">
              <a:rPr lang="en-US" smtClean="0">
                <a:solidFill>
                  <a:prstClr val="black">
                    <a:tint val="75000"/>
                  </a:prstClr>
                </a:solidFill>
                <a:latin typeface="Calibri"/>
              </a:rPr>
              <a:pPr defTabSz="914377"/>
              <a:t>16/03/2018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2C3691CE-051C-4B7E-A23B-B2E80E9D0906}" type="slidenum">
              <a:rPr lang="en-US" smtClean="0">
                <a:solidFill>
                  <a:prstClr val="black">
                    <a:tint val="75000"/>
                  </a:prstClr>
                </a:solidFill>
                <a:latin typeface="Calibri"/>
              </a:rPr>
              <a:pPr defTabSz="914377"/>
              <a:t>‹#›</a:t>
            </a:fld>
            <a:endParaRPr lang="en-US">
              <a:solidFill>
                <a:prstClr val="black">
                  <a:tint val="75000"/>
                </a:prstClr>
              </a:solidFill>
              <a:latin typeface="Calibri"/>
            </a:endParaRPr>
          </a:p>
        </p:txBody>
      </p:sp>
      <p:grpSp>
        <p:nvGrpSpPr>
          <p:cNvPr id="7" name="Group 6"/>
          <p:cNvGrpSpPr/>
          <p:nvPr userDrawn="1"/>
        </p:nvGrpSpPr>
        <p:grpSpPr>
          <a:xfrm rot="16200000">
            <a:off x="-3108443" y="3111408"/>
            <a:ext cx="6858004" cy="641115"/>
            <a:chOff x="508738" y="3792312"/>
            <a:chExt cx="12192004" cy="641115"/>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900">
                <a:solidFill>
                  <a:prstClr val="white"/>
                </a:solidFill>
                <a:latin typeface="Calibri"/>
              </a:endParaRPr>
            </a:p>
          </p:txBody>
        </p:sp>
        <p:sp>
          <p:nvSpPr>
            <p:cNvPr id="9" name="Rectangle 8"/>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900">
                <a:solidFill>
                  <a:prstClr val="white"/>
                </a:solidFill>
                <a:latin typeface="Calibri"/>
              </a:endParaRPr>
            </a:p>
          </p:txBody>
        </p:sp>
        <p:sp>
          <p:nvSpPr>
            <p:cNvPr id="10" name="Rectangle 9"/>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900">
                <a:solidFill>
                  <a:prstClr val="white"/>
                </a:solidFill>
                <a:latin typeface="Calibri"/>
              </a:endParaRPr>
            </a:p>
          </p:txBody>
        </p:sp>
      </p:grpSp>
    </p:spTree>
    <p:extLst>
      <p:ext uri="{BB962C8B-B14F-4D97-AF65-F5344CB8AC3E}">
        <p14:creationId xmlns:p14="http://schemas.microsoft.com/office/powerpoint/2010/main" val="526170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bwMode="auto">
          <a:xfrm>
            <a:off x="0" y="0"/>
            <a:ext cx="12192000" cy="5832909"/>
          </a:xfrm>
          <a:prstGeom prst="rect">
            <a:avLst/>
          </a:prstGeom>
          <a:gradFill flip="none" rotWithShape="1">
            <a:gsLst>
              <a:gs pos="93000">
                <a:srgbClr val="273374"/>
              </a:gs>
              <a:gs pos="0">
                <a:srgbClr val="0684C8"/>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dirty="0">
              <a:solidFill>
                <a:srgbClr val="FFFFFF"/>
              </a:solidFill>
              <a:latin typeface="Trebuchet MS" panose="020B0603020202020204" pitchFamily="34" charset="0"/>
              <a:sym typeface="Arial Bold" pitchFamily="1" charset="0"/>
            </a:endParaRPr>
          </a:p>
        </p:txBody>
      </p:sp>
      <p:pic>
        <p:nvPicPr>
          <p:cNvPr id="4" name="Picture 3"/>
          <p:cNvPicPr>
            <a:picLocks noChangeAspect="1"/>
          </p:cNvPicPr>
          <p:nvPr/>
        </p:nvPicPr>
        <p:blipFill>
          <a:blip r:embed="rId2"/>
          <a:stretch>
            <a:fillRect/>
          </a:stretch>
        </p:blipFill>
        <p:spPr>
          <a:xfrm>
            <a:off x="-1" y="0"/>
            <a:ext cx="4286019" cy="5832910"/>
          </a:xfrm>
          <a:prstGeom prst="rect">
            <a:avLst/>
          </a:prstGeom>
          <a:ln w="12700">
            <a:noFill/>
          </a:ln>
          <a:effectLst/>
        </p:spPr>
      </p:pic>
      <p:sp>
        <p:nvSpPr>
          <p:cNvPr id="5" name="Rectangle 1"/>
          <p:cNvSpPr>
            <a:spLocks noChangeArrowheads="1"/>
          </p:cNvSpPr>
          <p:nvPr/>
        </p:nvSpPr>
        <p:spPr bwMode="auto">
          <a:xfrm>
            <a:off x="4286017" y="-106980"/>
            <a:ext cx="7905983" cy="522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ts val="10000"/>
              </a:lnSpc>
              <a:spcAft>
                <a:spcPct val="0"/>
              </a:spcAft>
              <a:buFontTx/>
              <a:buNone/>
            </a:pPr>
            <a:r>
              <a:rPr lang="en-US" altLang="en-US" sz="6000" dirty="0">
                <a:solidFill>
                  <a:schemeClr val="bg1"/>
                </a:solidFill>
                <a:latin typeface="Trebuchet MS" panose="020B0603020202020204" pitchFamily="34" charset="0"/>
              </a:rPr>
              <a:t> </a:t>
            </a:r>
          </a:p>
          <a:p>
            <a:pPr algn="ctr">
              <a:lnSpc>
                <a:spcPts val="10000"/>
              </a:lnSpc>
              <a:spcAft>
                <a:spcPct val="0"/>
              </a:spcAft>
              <a:buFontTx/>
              <a:buNone/>
            </a:pPr>
            <a:r>
              <a:rPr lang="en-US" altLang="en-US" sz="6000" dirty="0" err="1">
                <a:solidFill>
                  <a:srgbClr val="F49234"/>
                </a:solidFill>
                <a:latin typeface="Trebuchet MS" panose="020B0603020202020204" pitchFamily="34" charset="0"/>
              </a:rPr>
              <a:t>Programme</a:t>
            </a:r>
            <a:endParaRPr lang="en-US" altLang="en-US" sz="6000" dirty="0">
              <a:solidFill>
                <a:srgbClr val="F49234"/>
              </a:solidFill>
              <a:latin typeface="Trebuchet MS" panose="020B0603020202020204" pitchFamily="34" charset="0"/>
            </a:endParaRPr>
          </a:p>
          <a:p>
            <a:pPr algn="ctr">
              <a:lnSpc>
                <a:spcPts val="10000"/>
              </a:lnSpc>
              <a:spcAft>
                <a:spcPct val="0"/>
              </a:spcAft>
              <a:buFontTx/>
              <a:buNone/>
            </a:pPr>
            <a:r>
              <a:rPr lang="en-US" altLang="en-US" sz="6000" dirty="0">
                <a:solidFill>
                  <a:srgbClr val="F49234"/>
                </a:solidFill>
                <a:latin typeface="Trebuchet MS" panose="020B0603020202020204" pitchFamily="34" charset="0"/>
              </a:rPr>
              <a:t>Update</a:t>
            </a:r>
          </a:p>
          <a:p>
            <a:pPr algn="ctr">
              <a:lnSpc>
                <a:spcPts val="10000"/>
              </a:lnSpc>
              <a:spcAft>
                <a:spcPct val="0"/>
              </a:spcAft>
              <a:buFontTx/>
              <a:buNone/>
            </a:pPr>
            <a:r>
              <a:rPr lang="en-US" altLang="en-US" sz="1800" dirty="0">
                <a:solidFill>
                  <a:srgbClr val="F49234"/>
                </a:solidFill>
                <a:latin typeface="Trebuchet MS" panose="020B0603020202020204" pitchFamily="34" charset="0"/>
              </a:rPr>
              <a:t>for </a:t>
            </a:r>
            <a:r>
              <a:rPr lang="en-US" altLang="en-US" sz="1800" dirty="0" smtClean="0">
                <a:solidFill>
                  <a:srgbClr val="F49234"/>
                </a:solidFill>
                <a:latin typeface="Trebuchet MS" panose="020B0603020202020204" pitchFamily="34" charset="0"/>
              </a:rPr>
              <a:t>TOPC-20 19 </a:t>
            </a:r>
            <a:r>
              <a:rPr lang="en-US" altLang="en-US" sz="1800" dirty="0">
                <a:solidFill>
                  <a:srgbClr val="F49234"/>
                </a:solidFill>
                <a:latin typeface="Trebuchet MS" panose="020B0603020202020204" pitchFamily="34" charset="0"/>
              </a:rPr>
              <a:t>March 2018, </a:t>
            </a:r>
            <a:r>
              <a:rPr lang="en-US" altLang="en-US" sz="1800" dirty="0" smtClean="0">
                <a:solidFill>
                  <a:srgbClr val="F49234"/>
                </a:solidFill>
                <a:latin typeface="Trebuchet MS" panose="020B0603020202020204" pitchFamily="34" charset="0"/>
              </a:rPr>
              <a:t>WMO, Geneva, Switzerland</a:t>
            </a:r>
            <a:endParaRPr lang="en-US" altLang="en-US" sz="1800" dirty="0">
              <a:solidFill>
                <a:srgbClr val="F49234"/>
              </a:solidFill>
              <a:latin typeface="Trebuchet MS" panose="020B0603020202020204" pitchFamily="34" charset="0"/>
            </a:endParaRPr>
          </a:p>
        </p:txBody>
      </p:sp>
      <p:sp>
        <p:nvSpPr>
          <p:cNvPr id="6" name="Rectangle 1"/>
          <p:cNvSpPr>
            <a:spLocks noChangeArrowheads="1"/>
          </p:cNvSpPr>
          <p:nvPr/>
        </p:nvSpPr>
        <p:spPr bwMode="auto">
          <a:xfrm>
            <a:off x="4286018" y="5056878"/>
            <a:ext cx="7905982" cy="77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Aft>
                <a:spcPct val="0"/>
              </a:spcAft>
              <a:buFontTx/>
              <a:buNone/>
            </a:pPr>
            <a:r>
              <a:rPr lang="en-US" altLang="en-US" sz="1800" dirty="0">
                <a:solidFill>
                  <a:schemeClr val="bg1"/>
                </a:solidFill>
                <a:latin typeface="Trebuchet MS" panose="020B0603020202020204" pitchFamily="34" charset="0"/>
              </a:rPr>
              <a:t>Steering Committee </a:t>
            </a:r>
            <a:r>
              <a:rPr lang="en-US" altLang="en-US" sz="1800" dirty="0" smtClean="0">
                <a:solidFill>
                  <a:schemeClr val="bg1"/>
                </a:solidFill>
                <a:latin typeface="Trebuchet MS" panose="020B0603020202020204" pitchFamily="34" charset="0"/>
              </a:rPr>
              <a:t>Chair &amp; GCOS </a:t>
            </a:r>
            <a:r>
              <a:rPr lang="en-US" altLang="en-US" sz="1800" dirty="0">
                <a:solidFill>
                  <a:schemeClr val="bg1"/>
                </a:solidFill>
                <a:latin typeface="Trebuchet MS" panose="020B0603020202020204" pitchFamily="34" charset="0"/>
              </a:rPr>
              <a:t>Secretariat, WMO</a:t>
            </a:r>
          </a:p>
          <a:p>
            <a:pPr algn="ctr">
              <a:lnSpc>
                <a:spcPct val="100000"/>
              </a:lnSpc>
              <a:spcAft>
                <a:spcPct val="0"/>
              </a:spcAft>
              <a:buFontTx/>
              <a:buNone/>
            </a:pPr>
            <a:r>
              <a:rPr lang="en-US" altLang="en-US" sz="1600" dirty="0">
                <a:solidFill>
                  <a:schemeClr val="bg1"/>
                </a:solidFill>
                <a:latin typeface="Trebuchet MS" panose="020B0603020202020204" pitchFamily="34" charset="0"/>
              </a:rPr>
              <a:t>Stephen Briggs, Carolin Richter</a:t>
            </a:r>
            <a:endParaRPr lang="en-US" altLang="en-US" sz="2800" dirty="0">
              <a:solidFill>
                <a:schemeClr val="bg1"/>
              </a:solidFill>
              <a:latin typeface="Trebuchet MS" panose="020B0603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9514" y="5838370"/>
            <a:ext cx="7121236" cy="1011938"/>
          </a:xfrm>
          <a:prstGeom prst="rect">
            <a:avLst/>
          </a:prstGeom>
        </p:spPr>
      </p:pic>
    </p:spTree>
    <p:extLst>
      <p:ext uri="{BB962C8B-B14F-4D97-AF65-F5344CB8AC3E}">
        <p14:creationId xmlns:p14="http://schemas.microsoft.com/office/powerpoint/2010/main" val="851847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4"/>
          <p:cNvSpPr txBox="1">
            <a:spLocks/>
          </p:cNvSpPr>
          <p:nvPr/>
        </p:nvSpPr>
        <p:spPr>
          <a:xfrm>
            <a:off x="803564" y="1059723"/>
            <a:ext cx="10978861" cy="5541102"/>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FontTx/>
              <a:buNone/>
              <a:defRPr/>
            </a:pPr>
            <a:r>
              <a:rPr lang="en-US" sz="2800" b="0" dirty="0"/>
              <a:t>Ad hoc Working Group on the Paris Agreement (APA), which consists of all 196 Parties to the UNFCCC, met for first time in May 2016, will discuss the details of the Paris Agreement. </a:t>
            </a:r>
          </a:p>
          <a:p>
            <a:pPr marL="0" indent="0">
              <a:lnSpc>
                <a:spcPct val="100000"/>
              </a:lnSpc>
              <a:spcBef>
                <a:spcPts val="0"/>
              </a:spcBef>
              <a:spcAft>
                <a:spcPts val="600"/>
              </a:spcAft>
              <a:buFontTx/>
              <a:buNone/>
              <a:defRPr/>
            </a:pPr>
            <a:endParaRPr lang="en-US" sz="2800" b="0" kern="0" dirty="0">
              <a:solidFill>
                <a:srgbClr val="273375"/>
              </a:solidFill>
              <a:latin typeface="Trebuchet MS" panose="020B0603020202020204" pitchFamily="34" charset="0"/>
              <a:cs typeface="Arial"/>
            </a:endParaRPr>
          </a:p>
          <a:p>
            <a:pPr marL="0" indent="0">
              <a:lnSpc>
                <a:spcPct val="100000"/>
              </a:lnSpc>
              <a:spcBef>
                <a:spcPts val="0"/>
              </a:spcBef>
              <a:spcAft>
                <a:spcPts val="600"/>
              </a:spcAft>
              <a:buFontTx/>
              <a:buNone/>
              <a:defRPr/>
            </a:pPr>
            <a:r>
              <a:rPr lang="en-US" sz="2800" b="0" dirty="0"/>
              <a:t>One of the items on the agenda of the APA is to discuss “matters relating to the </a:t>
            </a:r>
            <a:r>
              <a:rPr lang="en-US" sz="2800" dirty="0"/>
              <a:t>global </a:t>
            </a:r>
            <a:r>
              <a:rPr lang="en-US" sz="2800" dirty="0" err="1"/>
              <a:t>stocktake</a:t>
            </a:r>
            <a:r>
              <a:rPr lang="en-US" sz="2800" b="0" dirty="0"/>
              <a:t>,” the collective moment of review every five years, beginning in 2023. </a:t>
            </a:r>
          </a:p>
          <a:p>
            <a:pPr marL="0" indent="0">
              <a:lnSpc>
                <a:spcPct val="100000"/>
              </a:lnSpc>
              <a:spcBef>
                <a:spcPts val="0"/>
              </a:spcBef>
              <a:spcAft>
                <a:spcPts val="600"/>
              </a:spcAft>
              <a:buFontTx/>
              <a:buNone/>
              <a:defRPr/>
            </a:pPr>
            <a:endParaRPr lang="en-US" sz="2800" b="0" kern="0" dirty="0">
              <a:solidFill>
                <a:srgbClr val="273375"/>
              </a:solidFill>
              <a:latin typeface="Trebuchet MS" panose="020B0603020202020204" pitchFamily="34" charset="0"/>
              <a:cs typeface="Arial"/>
            </a:endParaRPr>
          </a:p>
          <a:p>
            <a:pPr marL="0" indent="0">
              <a:lnSpc>
                <a:spcPct val="100000"/>
              </a:lnSpc>
              <a:spcBef>
                <a:spcPts val="0"/>
              </a:spcBef>
              <a:spcAft>
                <a:spcPts val="600"/>
              </a:spcAft>
              <a:buFontTx/>
              <a:buNone/>
              <a:defRPr/>
            </a:pPr>
            <a:r>
              <a:rPr lang="en-US" sz="2800" b="0" dirty="0"/>
              <a:t>The </a:t>
            </a:r>
            <a:r>
              <a:rPr lang="en-US" sz="2800" b="0" dirty="0" err="1"/>
              <a:t>stocktake</a:t>
            </a:r>
            <a:r>
              <a:rPr lang="en-US" sz="2800" b="0" dirty="0"/>
              <a:t> is at the heart of what has become known as the ambition mechanism of the Paris Agreement, which is an ongoing process, intended to inform successive </a:t>
            </a:r>
            <a:r>
              <a:rPr lang="en-GB" sz="2800" dirty="0"/>
              <a:t>Nationally Determined</a:t>
            </a:r>
            <a:r>
              <a:rPr lang="en-GB" sz="2800" b="0" dirty="0"/>
              <a:t> </a:t>
            </a:r>
            <a:r>
              <a:rPr lang="en-GB" sz="2800" dirty="0"/>
              <a:t>Contributions</a:t>
            </a:r>
            <a:r>
              <a:rPr lang="en-GB" sz="2800" b="0" dirty="0"/>
              <a:t> (NDCs)</a:t>
            </a:r>
            <a:r>
              <a:rPr lang="en-US" sz="2800" b="0" dirty="0"/>
              <a:t> and strengthen action in a regular and timely way.</a:t>
            </a:r>
            <a:endParaRPr lang="en-US" sz="2800" kern="0" dirty="0">
              <a:solidFill>
                <a:srgbClr val="273375"/>
              </a:solidFill>
              <a:latin typeface="Trebuchet MS" panose="020B0603020202020204" pitchFamily="34" charset="0"/>
              <a:cs typeface="Arial"/>
            </a:endParaRPr>
          </a:p>
        </p:txBody>
      </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GCOS contribution to the Global </a:t>
            </a:r>
            <a:r>
              <a:rPr lang="fr-CH" dirty="0" err="1">
                <a:latin typeface="Trebuchet MS" panose="020B0603020202020204" pitchFamily="34" charset="0"/>
              </a:rPr>
              <a:t>Stocktake</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Tree>
    <p:extLst>
      <p:ext uri="{BB962C8B-B14F-4D97-AF65-F5344CB8AC3E}">
        <p14:creationId xmlns:p14="http://schemas.microsoft.com/office/powerpoint/2010/main" val="3485033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4"/>
          <p:cNvSpPr txBox="1">
            <a:spLocks/>
          </p:cNvSpPr>
          <p:nvPr/>
        </p:nvSpPr>
        <p:spPr>
          <a:xfrm>
            <a:off x="803564" y="1059723"/>
            <a:ext cx="10978861" cy="5541102"/>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None/>
              <a:defRPr/>
            </a:pPr>
            <a:r>
              <a:rPr lang="en-US" sz="2000" b="0" dirty="0" smtClean="0"/>
              <a:t>Article </a:t>
            </a:r>
            <a:r>
              <a:rPr lang="en-US" sz="2000" b="0" dirty="0"/>
              <a:t>14, Paris </a:t>
            </a:r>
            <a:r>
              <a:rPr lang="en-US" sz="2000" b="0" dirty="0" smtClean="0"/>
              <a:t>Agreement:</a:t>
            </a:r>
          </a:p>
          <a:p>
            <a:pPr marL="0" indent="0">
              <a:lnSpc>
                <a:spcPct val="100000"/>
              </a:lnSpc>
              <a:spcBef>
                <a:spcPts val="0"/>
              </a:spcBef>
              <a:spcAft>
                <a:spcPts val="600"/>
              </a:spcAft>
              <a:buNone/>
              <a:defRPr/>
            </a:pPr>
            <a:endParaRPr lang="en-US" sz="2000" b="0" dirty="0"/>
          </a:p>
          <a:p>
            <a:pPr marL="0" indent="0">
              <a:lnSpc>
                <a:spcPct val="100000"/>
              </a:lnSpc>
              <a:spcBef>
                <a:spcPts val="0"/>
              </a:spcBef>
              <a:spcAft>
                <a:spcPts val="600"/>
              </a:spcAft>
              <a:buFontTx/>
              <a:buNone/>
              <a:defRPr/>
            </a:pPr>
            <a:r>
              <a:rPr lang="en-US" sz="2000" b="0" dirty="0"/>
              <a:t>1. The Conference of the Parties serving as the meeting of the Parties to this Agreement shall periodically take stock of the implementation of this Agreement to </a:t>
            </a:r>
            <a:r>
              <a:rPr lang="en-US" sz="2000" b="0" dirty="0">
                <a:solidFill>
                  <a:srgbClr val="FF0000"/>
                </a:solidFill>
              </a:rPr>
              <a:t>assess the collective progress towards achieving the purpose of this Agreement and its long-term goals </a:t>
            </a:r>
            <a:r>
              <a:rPr lang="en-US" sz="2000" b="0" dirty="0"/>
              <a:t>(</a:t>
            </a:r>
            <a:r>
              <a:rPr lang="en-US" sz="2000" dirty="0"/>
              <a:t>referred to as the "global </a:t>
            </a:r>
            <a:r>
              <a:rPr lang="en-US" sz="2000" dirty="0" err="1"/>
              <a:t>stocktake</a:t>
            </a:r>
            <a:r>
              <a:rPr lang="en-US" sz="2000" dirty="0"/>
              <a:t>"</a:t>
            </a:r>
            <a:r>
              <a:rPr lang="en-US" sz="2000" b="0" dirty="0"/>
              <a:t>). It shall do so in a comprehensive and facilitative manner, considering mitigation, adaptation and the means of implementation and support, and in the light of equity and the best available science. </a:t>
            </a:r>
            <a:r>
              <a:rPr lang="en-US" sz="2000" dirty="0"/>
              <a:t/>
            </a:r>
            <a:br>
              <a:rPr lang="en-US" sz="2000" dirty="0"/>
            </a:br>
            <a:r>
              <a:rPr lang="en-US" sz="2000" dirty="0"/>
              <a:t/>
            </a:r>
            <a:br>
              <a:rPr lang="en-US" sz="2000" dirty="0"/>
            </a:br>
            <a:r>
              <a:rPr lang="en-US" sz="2000" b="0" dirty="0"/>
              <a:t>2. The Conference of the Parties serving as the meeting of the Parties to this Agreement shall undertake its </a:t>
            </a:r>
            <a:r>
              <a:rPr lang="en-US" sz="2000" b="0" dirty="0">
                <a:solidFill>
                  <a:srgbClr val="FF0000"/>
                </a:solidFill>
              </a:rPr>
              <a:t>first global </a:t>
            </a:r>
            <a:r>
              <a:rPr lang="en-US" sz="2000" b="0" dirty="0" err="1">
                <a:solidFill>
                  <a:srgbClr val="FF0000"/>
                </a:solidFill>
              </a:rPr>
              <a:t>stocktake</a:t>
            </a:r>
            <a:r>
              <a:rPr lang="en-US" sz="2000" b="0" dirty="0">
                <a:solidFill>
                  <a:srgbClr val="FF0000"/>
                </a:solidFill>
              </a:rPr>
              <a:t> in 2023 and every five years thereafter </a:t>
            </a:r>
            <a:r>
              <a:rPr lang="en-US" sz="2000" b="0" dirty="0"/>
              <a:t>unless otherwise decided by the Conference of the Parties serving as the meeting of the Parties to this Agreement. </a:t>
            </a:r>
            <a:r>
              <a:rPr lang="en-US" sz="2000" dirty="0"/>
              <a:t/>
            </a:r>
            <a:br>
              <a:rPr lang="en-US" sz="2000" dirty="0"/>
            </a:br>
            <a:r>
              <a:rPr lang="en-US" sz="2000" dirty="0"/>
              <a:t/>
            </a:r>
            <a:br>
              <a:rPr lang="en-US" sz="2000" dirty="0"/>
            </a:br>
            <a:r>
              <a:rPr lang="en-US" sz="2000" b="0" dirty="0"/>
              <a:t>3. The outcome of the global </a:t>
            </a:r>
            <a:r>
              <a:rPr lang="en-US" sz="2000" b="0" dirty="0" err="1"/>
              <a:t>stocktake</a:t>
            </a:r>
            <a:r>
              <a:rPr lang="en-US" sz="2000" b="0" dirty="0"/>
              <a:t> shall </a:t>
            </a:r>
            <a:r>
              <a:rPr lang="en-US" sz="2000" b="0" dirty="0">
                <a:solidFill>
                  <a:srgbClr val="FF0000"/>
                </a:solidFill>
              </a:rPr>
              <a:t>inform Parties in updating and enhancing</a:t>
            </a:r>
            <a:r>
              <a:rPr lang="en-US" sz="2000" b="0" dirty="0"/>
              <a:t>, in a nationally determined manner, their actions and support in accordance with the relevant provisions of this Agreement, as well as in enhancing international cooperation for climate action.</a:t>
            </a:r>
          </a:p>
        </p:txBody>
      </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smtClean="0">
                <a:latin typeface="Trebuchet MS" panose="020B0603020202020204" pitchFamily="34" charset="0"/>
              </a:rPr>
              <a:t>Global </a:t>
            </a:r>
            <a:r>
              <a:rPr lang="fr-CH" dirty="0" err="1" smtClean="0">
                <a:latin typeface="Trebuchet MS" panose="020B0603020202020204" pitchFamily="34" charset="0"/>
              </a:rPr>
              <a:t>Stocktake</a:t>
            </a:r>
            <a:r>
              <a:rPr lang="fr-CH" dirty="0" smtClean="0">
                <a:latin typeface="Trebuchet MS" panose="020B0603020202020204" pitchFamily="34" charset="0"/>
              </a:rPr>
              <a:t> – Paris Agreement, Article 14</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Tree>
    <p:extLst>
      <p:ext uri="{BB962C8B-B14F-4D97-AF65-F5344CB8AC3E}">
        <p14:creationId xmlns:p14="http://schemas.microsoft.com/office/powerpoint/2010/main" val="3857932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4"/>
          <p:cNvSpPr txBox="1">
            <a:spLocks/>
          </p:cNvSpPr>
          <p:nvPr/>
        </p:nvSpPr>
        <p:spPr>
          <a:xfrm>
            <a:off x="816885" y="1506777"/>
            <a:ext cx="10978861" cy="3843204"/>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buNone/>
            </a:pPr>
            <a:r>
              <a:rPr lang="en-US" sz="2800" dirty="0"/>
              <a:t>What information should feed into the global </a:t>
            </a:r>
            <a:r>
              <a:rPr lang="en-US" sz="2800" dirty="0" err="1"/>
              <a:t>stocktake</a:t>
            </a:r>
            <a:r>
              <a:rPr lang="en-US" sz="2800" dirty="0"/>
              <a:t>?</a:t>
            </a:r>
          </a:p>
          <a:p>
            <a:r>
              <a:rPr lang="en-US" sz="2800" b="0" dirty="0"/>
              <a:t>Assessment of progress made towards achieving the purpose of the Paris Agreement and its long-term goals. </a:t>
            </a:r>
          </a:p>
          <a:p>
            <a:r>
              <a:rPr lang="en-US" sz="2800" b="0" dirty="0"/>
              <a:t>It should be informed by science, progress made in implementation, an assessment of how far is left to go, and what opportunities or potential exists for enhanced action. </a:t>
            </a:r>
          </a:p>
          <a:p>
            <a:r>
              <a:rPr lang="en-US" sz="2800" b="0" dirty="0"/>
              <a:t>The COP has requested that the APA determine the specific inputs that could provide this information for the </a:t>
            </a:r>
            <a:r>
              <a:rPr lang="en-US" sz="2800" b="0" dirty="0" err="1"/>
              <a:t>stocktake</a:t>
            </a:r>
            <a:r>
              <a:rPr lang="en-US" sz="2800" b="0" dirty="0"/>
              <a:t>.</a:t>
            </a:r>
          </a:p>
          <a:p>
            <a:endParaRPr lang="en-US" sz="2800" b="0" dirty="0"/>
          </a:p>
          <a:p>
            <a:pPr marL="0" indent="0">
              <a:buNone/>
            </a:pPr>
            <a:endParaRPr lang="en-US" sz="1800" b="0" dirty="0"/>
          </a:p>
          <a:p>
            <a:pPr marL="0" indent="0">
              <a:buNone/>
            </a:pPr>
            <a:r>
              <a:rPr lang="en-US" sz="1800" b="0" dirty="0"/>
              <a:t>Reference: http://www.wri.org/blog/2016/05/insider-4-key-questions-design-global-stocktake</a:t>
            </a:r>
          </a:p>
          <a:p>
            <a:endParaRPr lang="en-US" sz="2800" b="0" dirty="0"/>
          </a:p>
        </p:txBody>
      </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err="1">
                <a:latin typeface="Trebuchet MS" panose="020B0603020202020204" pitchFamily="34" charset="0"/>
              </a:rPr>
              <a:t>What</a:t>
            </a:r>
            <a:r>
              <a:rPr lang="fr-CH" dirty="0">
                <a:latin typeface="Trebuchet MS" panose="020B0603020202020204" pitchFamily="34" charset="0"/>
              </a:rPr>
              <a:t> </a:t>
            </a:r>
            <a:r>
              <a:rPr lang="fr-CH" dirty="0" err="1">
                <a:latin typeface="Trebuchet MS" panose="020B0603020202020204" pitchFamily="34" charset="0"/>
              </a:rPr>
              <a:t>is</a:t>
            </a:r>
            <a:r>
              <a:rPr lang="fr-CH" dirty="0">
                <a:latin typeface="Trebuchet MS" panose="020B0603020202020204" pitchFamily="34" charset="0"/>
              </a:rPr>
              <a:t> the Global </a:t>
            </a:r>
            <a:r>
              <a:rPr lang="fr-CH" dirty="0" err="1" smtClean="0">
                <a:latin typeface="Trebuchet MS" panose="020B0603020202020204" pitchFamily="34" charset="0"/>
              </a:rPr>
              <a:t>Stocktake</a:t>
            </a:r>
            <a:r>
              <a:rPr lang="fr-CH" dirty="0" smtClean="0">
                <a:latin typeface="Trebuchet MS" panose="020B0603020202020204" pitchFamily="34" charset="0"/>
              </a:rPr>
              <a:t>?</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Tree>
    <p:extLst>
      <p:ext uri="{BB962C8B-B14F-4D97-AF65-F5344CB8AC3E}">
        <p14:creationId xmlns:p14="http://schemas.microsoft.com/office/powerpoint/2010/main" val="284126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4"/>
          <p:cNvSpPr txBox="1">
            <a:spLocks/>
          </p:cNvSpPr>
          <p:nvPr/>
        </p:nvSpPr>
        <p:spPr>
          <a:xfrm>
            <a:off x="816885" y="1506777"/>
            <a:ext cx="10978861" cy="3843204"/>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buNone/>
            </a:pPr>
            <a:r>
              <a:rPr lang="en-US" sz="2800" dirty="0"/>
              <a:t>What information should feed into the global </a:t>
            </a:r>
            <a:r>
              <a:rPr lang="en-US" sz="2800" dirty="0" err="1"/>
              <a:t>stocktake</a:t>
            </a:r>
            <a:r>
              <a:rPr lang="en-US" sz="2800" dirty="0"/>
              <a:t>?</a:t>
            </a:r>
          </a:p>
          <a:p>
            <a:r>
              <a:rPr lang="en-US" sz="2800" b="0" dirty="0"/>
              <a:t>One of the first steps that countries can take is to develop a list of existing information sources, including national reports, reports from UNFCCC subsidiary bodies and scientific inputs (i.e. the IPCC report on 1.5C).  The </a:t>
            </a:r>
            <a:r>
              <a:rPr lang="en-US" sz="2800" b="0" dirty="0" smtClean="0"/>
              <a:t>UNFCCC Secretariat </a:t>
            </a:r>
            <a:r>
              <a:rPr lang="en-US" sz="2800" b="0" dirty="0"/>
              <a:t>could be charged with compiling such a list, assessing potential gaps in information and requesting Parties to submit their views on the list. Parties might also want to consider how to incorporate information from other UN organizations and civil society.</a:t>
            </a:r>
          </a:p>
          <a:p>
            <a:pPr marL="0" indent="0">
              <a:buNone/>
            </a:pPr>
            <a:endParaRPr lang="en-US" sz="1800" b="0" dirty="0"/>
          </a:p>
          <a:p>
            <a:pPr marL="0" indent="0">
              <a:buNone/>
            </a:pPr>
            <a:r>
              <a:rPr lang="en-US" sz="1800" b="0" dirty="0"/>
              <a:t>Reference: http://www.wri.org/blog/2016/05/insider-4-key-questions-design-global-stocktake</a:t>
            </a:r>
          </a:p>
          <a:p>
            <a:endParaRPr lang="en-US" sz="2800" b="0" dirty="0"/>
          </a:p>
        </p:txBody>
      </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err="1">
                <a:latin typeface="Trebuchet MS" panose="020B0603020202020204" pitchFamily="34" charset="0"/>
              </a:rPr>
              <a:t>What</a:t>
            </a:r>
            <a:r>
              <a:rPr lang="fr-CH" dirty="0">
                <a:latin typeface="Trebuchet MS" panose="020B0603020202020204" pitchFamily="34" charset="0"/>
              </a:rPr>
              <a:t> </a:t>
            </a:r>
            <a:r>
              <a:rPr lang="fr-CH" dirty="0" err="1">
                <a:latin typeface="Trebuchet MS" panose="020B0603020202020204" pitchFamily="34" charset="0"/>
              </a:rPr>
              <a:t>is</a:t>
            </a:r>
            <a:r>
              <a:rPr lang="fr-CH" dirty="0">
                <a:latin typeface="Trebuchet MS" panose="020B0603020202020204" pitchFamily="34" charset="0"/>
              </a:rPr>
              <a:t> the Global </a:t>
            </a:r>
            <a:r>
              <a:rPr lang="fr-CH" dirty="0" err="1">
                <a:latin typeface="Trebuchet MS" panose="020B0603020202020204" pitchFamily="34" charset="0"/>
              </a:rPr>
              <a:t>Stocktake</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Tree>
    <p:extLst>
      <p:ext uri="{BB962C8B-B14F-4D97-AF65-F5344CB8AC3E}">
        <p14:creationId xmlns:p14="http://schemas.microsoft.com/office/powerpoint/2010/main" val="1638944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4"/>
          <p:cNvSpPr txBox="1">
            <a:spLocks/>
          </p:cNvSpPr>
          <p:nvPr/>
        </p:nvSpPr>
        <p:spPr>
          <a:xfrm>
            <a:off x="816884" y="1049577"/>
            <a:ext cx="10978861" cy="5379798"/>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buNone/>
            </a:pPr>
            <a:r>
              <a:rPr lang="en-US" sz="2800" dirty="0"/>
              <a:t>How should the global </a:t>
            </a:r>
            <a:r>
              <a:rPr lang="en-US" sz="2800" dirty="0" err="1"/>
              <a:t>stocktake</a:t>
            </a:r>
            <a:r>
              <a:rPr lang="en-US" sz="2800" dirty="0"/>
              <a:t> operate?</a:t>
            </a:r>
          </a:p>
          <a:p>
            <a:r>
              <a:rPr lang="en-US" sz="2800" b="0" dirty="0" smtClean="0"/>
              <a:t>It is </a:t>
            </a:r>
            <a:r>
              <a:rPr lang="en-US" sz="2800" b="0" dirty="0"/>
              <a:t>meant to be a periodic assessment of collective progress. It must be comprehensive and facilitative, and consider mitigation, adaptation, means of implementation and support</a:t>
            </a:r>
            <a:r>
              <a:rPr lang="en-US" sz="2800" b="0" dirty="0" smtClean="0"/>
              <a:t>. </a:t>
            </a:r>
            <a:r>
              <a:rPr lang="en-US" sz="2800" b="0" dirty="0"/>
              <a:t>It must do all of this in light </a:t>
            </a:r>
            <a:r>
              <a:rPr lang="en-US" sz="2800" b="0" dirty="0" smtClean="0"/>
              <a:t>of equity</a:t>
            </a:r>
            <a:r>
              <a:rPr lang="en-US" sz="2800" b="0" dirty="0"/>
              <a:t> and the best available science. The APA has been requested to develop the modalities (essentially the way that the global </a:t>
            </a:r>
            <a:r>
              <a:rPr lang="en-US" sz="2800" b="0" dirty="0" err="1"/>
              <a:t>stocktake</a:t>
            </a:r>
            <a:r>
              <a:rPr lang="en-US" sz="2800" b="0" dirty="0"/>
              <a:t> will work) in order to achieve this mandate</a:t>
            </a:r>
            <a:r>
              <a:rPr lang="en-US" sz="2800" b="0" dirty="0" smtClean="0"/>
              <a:t>.</a:t>
            </a:r>
          </a:p>
          <a:p>
            <a:r>
              <a:rPr lang="en-US" sz="2800" b="0" dirty="0" smtClean="0"/>
              <a:t>Outputs </a:t>
            </a:r>
            <a:r>
              <a:rPr lang="en-US" sz="2800" b="0" dirty="0"/>
              <a:t>from the global </a:t>
            </a:r>
            <a:r>
              <a:rPr lang="en-US" sz="2800" b="0" dirty="0" err="1"/>
              <a:t>stocktake</a:t>
            </a:r>
            <a:r>
              <a:rPr lang="en-US" sz="2800" b="0" dirty="0"/>
              <a:t> </a:t>
            </a:r>
            <a:r>
              <a:rPr lang="en-US" sz="2800" b="0" dirty="0" smtClean="0"/>
              <a:t>could </a:t>
            </a:r>
            <a:r>
              <a:rPr lang="en-US" sz="2800" b="0" dirty="0"/>
              <a:t>consist of analysis or reports, recommendations to the meeting of the Parties to the Paris </a:t>
            </a:r>
            <a:r>
              <a:rPr lang="en-US" sz="2800" b="0" dirty="0" smtClean="0"/>
              <a:t>Agreement (known as CMA) </a:t>
            </a:r>
            <a:r>
              <a:rPr lang="en-US" sz="2800" b="0" dirty="0"/>
              <a:t>from UNFCCC </a:t>
            </a:r>
            <a:r>
              <a:rPr lang="en-US" sz="2800" b="0" dirty="0" smtClean="0"/>
              <a:t>bodies (e.g., SBSTA)  </a:t>
            </a:r>
            <a:r>
              <a:rPr lang="en-US" sz="2800" b="0" dirty="0"/>
              <a:t>and decisions of </a:t>
            </a:r>
            <a:r>
              <a:rPr lang="en-US" sz="2800" b="0" dirty="0" smtClean="0"/>
              <a:t>CMA</a:t>
            </a:r>
            <a:r>
              <a:rPr lang="en-US" sz="2800" b="0" dirty="0"/>
              <a:t> </a:t>
            </a:r>
            <a:r>
              <a:rPr lang="en-US" sz="2800" b="0" dirty="0" smtClean="0"/>
              <a:t>itself</a:t>
            </a:r>
            <a:r>
              <a:rPr lang="en-US" sz="2800" b="0" dirty="0"/>
              <a:t>. When these outputs will be produced, whom they will be directed at, and how they will be made publicly available are also key questions</a:t>
            </a:r>
            <a:r>
              <a:rPr lang="en-US" sz="2800" b="0" dirty="0" smtClean="0"/>
              <a:t>.</a:t>
            </a:r>
            <a:endParaRPr lang="en-US" sz="1800" b="0" dirty="0"/>
          </a:p>
          <a:p>
            <a:pPr marL="0" indent="0">
              <a:buNone/>
            </a:pPr>
            <a:r>
              <a:rPr lang="en-US" sz="1800" b="0" dirty="0"/>
              <a:t>Reference: http://www.wri.org/blog/2016/05/insider-4-key-questions-design-global-stocktake</a:t>
            </a:r>
          </a:p>
          <a:p>
            <a:endParaRPr lang="en-US" sz="2800" b="0" dirty="0"/>
          </a:p>
        </p:txBody>
      </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err="1">
                <a:latin typeface="Trebuchet MS" panose="020B0603020202020204" pitchFamily="34" charset="0"/>
              </a:rPr>
              <a:t>What</a:t>
            </a:r>
            <a:r>
              <a:rPr lang="fr-CH" dirty="0">
                <a:latin typeface="Trebuchet MS" panose="020B0603020202020204" pitchFamily="34" charset="0"/>
              </a:rPr>
              <a:t> </a:t>
            </a:r>
            <a:r>
              <a:rPr lang="fr-CH" dirty="0" err="1">
                <a:latin typeface="Trebuchet MS" panose="020B0603020202020204" pitchFamily="34" charset="0"/>
              </a:rPr>
              <a:t>is</a:t>
            </a:r>
            <a:r>
              <a:rPr lang="fr-CH" dirty="0">
                <a:latin typeface="Trebuchet MS" panose="020B0603020202020204" pitchFamily="34" charset="0"/>
              </a:rPr>
              <a:t> the Global </a:t>
            </a:r>
            <a:r>
              <a:rPr lang="fr-CH" dirty="0" err="1">
                <a:latin typeface="Trebuchet MS" panose="020B0603020202020204" pitchFamily="34" charset="0"/>
              </a:rPr>
              <a:t>Stocktake</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Tree>
    <p:extLst>
      <p:ext uri="{BB962C8B-B14F-4D97-AF65-F5344CB8AC3E}">
        <p14:creationId xmlns:p14="http://schemas.microsoft.com/office/powerpoint/2010/main" val="150271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GCOS &amp; the Global </a:t>
            </a:r>
            <a:r>
              <a:rPr lang="fr-CH" dirty="0" err="1">
                <a:latin typeface="Trebuchet MS" panose="020B0603020202020204" pitchFamily="34" charset="0"/>
              </a:rPr>
              <a:t>Stocktake</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07" t="22000" r="22590" b="11714"/>
          <a:stretch/>
        </p:blipFill>
        <p:spPr bwMode="auto">
          <a:xfrm>
            <a:off x="2800350" y="888273"/>
            <a:ext cx="7319871" cy="596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342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GCOS &amp; the Global </a:t>
            </a:r>
            <a:r>
              <a:rPr lang="fr-CH" dirty="0" err="1" smtClean="0">
                <a:latin typeface="Trebuchet MS" panose="020B0603020202020204" pitchFamily="34" charset="0"/>
              </a:rPr>
              <a:t>Stocktake</a:t>
            </a:r>
            <a:r>
              <a:rPr lang="fr-CH" dirty="0" smtClean="0">
                <a:latin typeface="Trebuchet MS" panose="020B0603020202020204" pitchFamily="34" charset="0"/>
              </a:rPr>
              <a:t> – </a:t>
            </a:r>
            <a:r>
              <a:rPr lang="fr-CH" dirty="0" err="1" smtClean="0">
                <a:latin typeface="Trebuchet MS" panose="020B0603020202020204" pitchFamily="34" charset="0"/>
              </a:rPr>
              <a:t>draft</a:t>
            </a:r>
            <a:r>
              <a:rPr lang="fr-CH" dirty="0" smtClean="0">
                <a:latin typeface="Trebuchet MS" panose="020B0603020202020204" pitchFamily="34" charset="0"/>
              </a:rPr>
              <a:t> documents</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85" t="37286" r="16340" b="24428"/>
          <a:stretch/>
        </p:blipFill>
        <p:spPr bwMode="auto">
          <a:xfrm>
            <a:off x="2365883" y="1276349"/>
            <a:ext cx="6600825" cy="2552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21" t="26000" r="5089" b="46143"/>
          <a:stretch/>
        </p:blipFill>
        <p:spPr bwMode="auto">
          <a:xfrm>
            <a:off x="634057" y="4684897"/>
            <a:ext cx="8210550" cy="1543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7856" t="25143" r="15178" b="17714"/>
          <a:stretch/>
        </p:blipFill>
        <p:spPr bwMode="auto">
          <a:xfrm>
            <a:off x="7381875" y="3684459"/>
            <a:ext cx="4648200" cy="29142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0800000">
            <a:off x="6681787" y="4826286"/>
            <a:ext cx="790575" cy="630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923925" y="4684897"/>
            <a:ext cx="3078600" cy="369332"/>
          </a:xfrm>
          <a:prstGeom prst="rect">
            <a:avLst/>
          </a:prstGeom>
          <a:noFill/>
        </p:spPr>
        <p:txBody>
          <a:bodyPr wrap="none" rtlCol="0">
            <a:spAutoFit/>
          </a:bodyPr>
          <a:lstStyle/>
          <a:p>
            <a:r>
              <a:rPr lang="fr-CH" dirty="0"/>
              <a:t>Report </a:t>
            </a:r>
            <a:r>
              <a:rPr lang="fr-CH" dirty="0" err="1"/>
              <a:t>from</a:t>
            </a:r>
            <a:r>
              <a:rPr lang="fr-CH" dirty="0"/>
              <a:t> F. </a:t>
            </a:r>
            <a:r>
              <a:rPr lang="fr-CH" dirty="0" err="1"/>
              <a:t>Vladu</a:t>
            </a:r>
            <a:r>
              <a:rPr lang="fr-CH" dirty="0"/>
              <a:t> (UNFCCC)</a:t>
            </a:r>
            <a:endParaRPr lang="en-GB" dirty="0"/>
          </a:p>
        </p:txBody>
      </p:sp>
      <p:sp>
        <p:nvSpPr>
          <p:cNvPr id="15" name="TextBox 14"/>
          <p:cNvSpPr txBox="1"/>
          <p:nvPr/>
        </p:nvSpPr>
        <p:spPr>
          <a:xfrm>
            <a:off x="2548657" y="3315127"/>
            <a:ext cx="2972545" cy="369332"/>
          </a:xfrm>
          <a:prstGeom prst="rect">
            <a:avLst/>
          </a:prstGeom>
          <a:noFill/>
        </p:spPr>
        <p:txBody>
          <a:bodyPr wrap="none" rtlCol="0">
            <a:spAutoFit/>
          </a:bodyPr>
          <a:lstStyle/>
          <a:p>
            <a:r>
              <a:rPr lang="fr-CH" dirty="0"/>
              <a:t>Report </a:t>
            </a:r>
            <a:r>
              <a:rPr lang="fr-CH" dirty="0" err="1"/>
              <a:t>from</a:t>
            </a:r>
            <a:r>
              <a:rPr lang="fr-CH" dirty="0"/>
              <a:t> GCOS </a:t>
            </a:r>
            <a:r>
              <a:rPr lang="fr-CH" dirty="0" err="1"/>
              <a:t>Secretariat</a:t>
            </a:r>
            <a:endParaRPr lang="en-GB" dirty="0"/>
          </a:p>
        </p:txBody>
      </p:sp>
      <p:sp>
        <p:nvSpPr>
          <p:cNvPr id="16" name="TextBox 15"/>
          <p:cNvSpPr txBox="1"/>
          <p:nvPr/>
        </p:nvSpPr>
        <p:spPr>
          <a:xfrm>
            <a:off x="8081451" y="5952359"/>
            <a:ext cx="4110549" cy="646331"/>
          </a:xfrm>
          <a:prstGeom prst="rect">
            <a:avLst/>
          </a:prstGeom>
          <a:noFill/>
        </p:spPr>
        <p:txBody>
          <a:bodyPr wrap="none" rtlCol="0">
            <a:spAutoFit/>
          </a:bodyPr>
          <a:lstStyle/>
          <a:p>
            <a:r>
              <a:rPr lang="fr-CH" dirty="0"/>
              <a:t>Contribution to </a:t>
            </a:r>
            <a:r>
              <a:rPr lang="fr-CH" dirty="0" err="1"/>
              <a:t>Steering</a:t>
            </a:r>
            <a:r>
              <a:rPr lang="fr-CH" dirty="0"/>
              <a:t> </a:t>
            </a:r>
            <a:r>
              <a:rPr lang="fr-CH" dirty="0" err="1"/>
              <a:t>Committee</a:t>
            </a:r>
            <a:r>
              <a:rPr lang="fr-CH" dirty="0"/>
              <a:t> </a:t>
            </a:r>
            <a:r>
              <a:rPr lang="fr-CH" dirty="0" err="1"/>
              <a:t>from</a:t>
            </a:r>
            <a:r>
              <a:rPr lang="fr-CH" dirty="0"/>
              <a:t> </a:t>
            </a:r>
          </a:p>
          <a:p>
            <a:r>
              <a:rPr lang="fr-CH" dirty="0"/>
              <a:t>F. </a:t>
            </a:r>
            <a:r>
              <a:rPr lang="fr-CH" dirty="0" err="1"/>
              <a:t>Vladu</a:t>
            </a:r>
            <a:r>
              <a:rPr lang="fr-CH" dirty="0"/>
              <a:t> (UNFCCC)</a:t>
            </a:r>
            <a:endParaRPr lang="en-GB" dirty="0"/>
          </a:p>
        </p:txBody>
      </p:sp>
    </p:spTree>
    <p:extLst>
      <p:ext uri="{BB962C8B-B14F-4D97-AF65-F5344CB8AC3E}">
        <p14:creationId xmlns:p14="http://schemas.microsoft.com/office/powerpoint/2010/main" val="2531749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796" y="0"/>
            <a:ext cx="4038600" cy="6858000"/>
          </a:xfrm>
          <a:prstGeom prst="rect">
            <a:avLst/>
          </a:prstGeom>
        </p:spPr>
      </p:pic>
      <p:grpSp>
        <p:nvGrpSpPr>
          <p:cNvPr id="25" name="Group 24"/>
          <p:cNvGrpSpPr/>
          <p:nvPr/>
        </p:nvGrpSpPr>
        <p:grpSpPr>
          <a:xfrm>
            <a:off x="4639043" y="4602582"/>
            <a:ext cx="7552957" cy="3735871"/>
            <a:chOff x="7970543" y="3417454"/>
            <a:chExt cx="4404767" cy="2178701"/>
          </a:xfrm>
        </p:grpSpPr>
        <p:sp>
          <p:nvSpPr>
            <p:cNvPr id="3" name="Content Placeholder 4"/>
            <p:cNvSpPr txBox="1">
              <a:spLocks/>
            </p:cNvSpPr>
            <p:nvPr/>
          </p:nvSpPr>
          <p:spPr>
            <a:xfrm>
              <a:off x="8771498" y="3448411"/>
              <a:ext cx="3603812" cy="2147744"/>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Clr>
                  <a:prstClr val="black"/>
                </a:buClr>
                <a:buFontTx/>
                <a:buNone/>
                <a:defRPr/>
              </a:pPr>
              <a:r>
                <a:rPr lang="en-US" sz="2800" kern="0" dirty="0">
                  <a:solidFill>
                    <a:prstClr val="black"/>
                  </a:solidFill>
                  <a:latin typeface="Calibri"/>
                  <a:cs typeface="Arial"/>
                </a:rPr>
                <a:t>*Paris Agreement Article 7 (7c):  Strengthening scientific knowledge on climate, including research, systemic observation of  the climate system and early warning systems. </a:t>
              </a:r>
            </a:p>
          </p:txBody>
        </p:sp>
        <p:sp>
          <p:nvSpPr>
            <p:cNvPr id="4" name="Oval 3"/>
            <p:cNvSpPr/>
            <p:nvPr/>
          </p:nvSpPr>
          <p:spPr bwMode="auto">
            <a:xfrm>
              <a:off x="7970543" y="3417454"/>
              <a:ext cx="750673" cy="793207"/>
            </a:xfrm>
            <a:prstGeom prst="ellipse">
              <a:avLst/>
            </a:prstGeom>
            <a:solidFill>
              <a:srgbClr val="66FF66"/>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indent="-174621" algn="ctr" defTabSz="761981" eaLnBrk="0" hangingPunct="0">
                <a:spcBef>
                  <a:spcPct val="230000"/>
                </a:spcBef>
                <a:buClr>
                  <a:prstClr val="black"/>
                </a:buClr>
                <a:defRPr/>
              </a:pPr>
              <a:r>
                <a:rPr lang="fr-CH" sz="2000" b="1" dirty="0">
                  <a:ln w="19050">
                    <a:noFill/>
                    <a:prstDash val="solid"/>
                  </a:ln>
                  <a:solidFill>
                    <a:prstClr val="white"/>
                  </a:solidFill>
                  <a:effectLst>
                    <a:outerShdw blurRad="38100" dist="38100" dir="2700000" algn="tl">
                      <a:srgbClr val="000000">
                        <a:alpha val="43137"/>
                      </a:srgbClr>
                    </a:outerShdw>
                  </a:effectLst>
                  <a:latin typeface="Calibri"/>
                </a:rPr>
                <a:t>Art 7 (7c)</a:t>
              </a:r>
              <a:endParaRPr lang="en-GB" sz="2000" b="1" dirty="0">
                <a:ln w="19050">
                  <a:noFill/>
                  <a:prstDash val="solid"/>
                </a:ln>
                <a:solidFill>
                  <a:prstClr val="white"/>
                </a:solidFill>
                <a:effectLst>
                  <a:outerShdw blurRad="38100" dist="38100" dir="2700000" algn="tl">
                    <a:srgbClr val="000000">
                      <a:alpha val="43137"/>
                    </a:srgbClr>
                  </a:outerShdw>
                </a:effectLst>
                <a:latin typeface="Calibri"/>
              </a:endParaRPr>
            </a:p>
          </p:txBody>
        </p:sp>
      </p:grpSp>
      <p:grpSp>
        <p:nvGrpSpPr>
          <p:cNvPr id="5" name="Group 2"/>
          <p:cNvGrpSpPr>
            <a:grpSpLocks noChangeAspect="1"/>
          </p:cNvGrpSpPr>
          <p:nvPr/>
        </p:nvGrpSpPr>
        <p:grpSpPr bwMode="auto">
          <a:xfrm>
            <a:off x="3007838" y="314710"/>
            <a:ext cx="9088655" cy="1291709"/>
            <a:chOff x="997517" y="3885611"/>
            <a:chExt cx="7639613" cy="1085850"/>
          </a:xfrm>
        </p:grpSpPr>
        <p:sp>
          <p:nvSpPr>
            <p:cNvPr id="6" name="Oval 5"/>
            <p:cNvSpPr/>
            <p:nvPr/>
          </p:nvSpPr>
          <p:spPr bwMode="auto">
            <a:xfrm>
              <a:off x="997517" y="3885611"/>
              <a:ext cx="1051560" cy="1051560"/>
            </a:xfrm>
            <a:prstGeom prst="ellipse">
              <a:avLst/>
            </a:prstGeom>
            <a:solidFill>
              <a:srgbClr val="996600"/>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800" dist="38100" dir="8100000" algn="tr" rotWithShape="0">
                      <a:prstClr val="black">
                        <a:alpha val="40000"/>
                      </a:prstClr>
                    </a:outerShdw>
                  </a:effectLst>
                  <a:latin typeface="Calibri"/>
                </a:rPr>
                <a:t>Art 4</a:t>
              </a:r>
              <a:endParaRPr lang="en-GB" sz="1600" b="1" dirty="0">
                <a:ln w="19050">
                  <a:noFill/>
                  <a:prstDash val="solid"/>
                </a:ln>
                <a:solidFill>
                  <a:prstClr val="white"/>
                </a:solidFill>
                <a:effectLst>
                  <a:outerShdw blurRad="50800" dist="38100" dir="8100000" algn="tr" rotWithShape="0">
                    <a:prstClr val="black">
                      <a:alpha val="40000"/>
                    </a:prstClr>
                  </a:outerShdw>
                </a:effectLst>
                <a:latin typeface="Calibri"/>
              </a:endParaRPr>
            </a:p>
          </p:txBody>
        </p:sp>
        <p:sp>
          <p:nvSpPr>
            <p:cNvPr id="7" name="Oval 6"/>
            <p:cNvSpPr/>
            <p:nvPr/>
          </p:nvSpPr>
          <p:spPr bwMode="auto">
            <a:xfrm>
              <a:off x="1700351" y="3919901"/>
              <a:ext cx="1051560" cy="1051560"/>
            </a:xfrm>
            <a:prstGeom prst="ellipse">
              <a:avLst/>
            </a:prstGeom>
            <a:solidFill>
              <a:srgbClr val="FF9900"/>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800" dist="38100" dir="8100000" algn="tr" rotWithShape="0">
                      <a:prstClr val="black">
                        <a:alpha val="40000"/>
                      </a:prstClr>
                    </a:outerShdw>
                  </a:effectLst>
                  <a:latin typeface="Calibri"/>
                </a:rPr>
                <a:t>Art 5</a:t>
              </a:r>
              <a:endParaRPr lang="en-GB" sz="1600" b="1" dirty="0">
                <a:ln w="19050">
                  <a:noFill/>
                  <a:prstDash val="solid"/>
                </a:ln>
                <a:solidFill>
                  <a:prstClr val="white"/>
                </a:solidFill>
                <a:effectLst>
                  <a:outerShdw blurRad="50800" dist="38100" dir="8100000" algn="tr" rotWithShape="0">
                    <a:prstClr val="black">
                      <a:alpha val="40000"/>
                    </a:prstClr>
                  </a:outerShdw>
                </a:effectLst>
                <a:latin typeface="Calibri"/>
              </a:endParaRPr>
            </a:p>
          </p:txBody>
        </p:sp>
        <p:sp>
          <p:nvSpPr>
            <p:cNvPr id="8" name="Oval 7"/>
            <p:cNvSpPr/>
            <p:nvPr/>
          </p:nvSpPr>
          <p:spPr bwMode="auto">
            <a:xfrm>
              <a:off x="2434123" y="3919901"/>
              <a:ext cx="1051560" cy="1051560"/>
            </a:xfrm>
            <a:prstGeom prst="ellipse">
              <a:avLst/>
            </a:prstGeom>
            <a:solidFill>
              <a:srgbClr val="FFCC00"/>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Art 7</a:t>
              </a:r>
              <a:endParaRPr lang="en-GB" sz="1600" b="1" dirty="0">
                <a:ln w="19050">
                  <a:noFill/>
                  <a:prstDash val="solid"/>
                </a:ln>
                <a:solidFill>
                  <a:prstClr val="white"/>
                </a:solidFill>
                <a:effectLst>
                  <a:outerShdw blurRad="50000" dist="50800" dir="7500000" algn="tl">
                    <a:srgbClr val="000000">
                      <a:shade val="5000"/>
                      <a:alpha val="35000"/>
                    </a:srgbClr>
                  </a:outerShdw>
                </a:effectLst>
                <a:latin typeface="Calibri"/>
              </a:endParaRPr>
            </a:p>
          </p:txBody>
        </p:sp>
        <p:sp>
          <p:nvSpPr>
            <p:cNvPr id="9" name="Oval 8"/>
            <p:cNvSpPr/>
            <p:nvPr/>
          </p:nvSpPr>
          <p:spPr bwMode="auto">
            <a:xfrm>
              <a:off x="3147252" y="3919901"/>
              <a:ext cx="1051560" cy="1051560"/>
            </a:xfrm>
            <a:prstGeom prst="ellipse">
              <a:avLst/>
            </a:prstGeom>
            <a:solidFill>
              <a:srgbClr val="FFCC66"/>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38100" dist="38100" dir="2700000" algn="tl">
                      <a:srgbClr val="000000">
                        <a:alpha val="43137"/>
                      </a:srgbClr>
                    </a:outerShdw>
                  </a:effectLst>
                  <a:latin typeface="Calibri"/>
                </a:rPr>
                <a:t>Art 8</a:t>
              </a:r>
              <a:endParaRPr lang="en-GB" sz="1600" b="1" dirty="0">
                <a:ln w="19050">
                  <a:noFill/>
                  <a:prstDash val="solid"/>
                </a:ln>
                <a:solidFill>
                  <a:prstClr val="white"/>
                </a:solidFill>
                <a:effectLst>
                  <a:outerShdw blurRad="38100" dist="38100" dir="2700000" algn="tl">
                    <a:srgbClr val="000000">
                      <a:alpha val="43137"/>
                    </a:srgbClr>
                  </a:outerShdw>
                </a:effectLst>
                <a:latin typeface="Calibri"/>
              </a:endParaRPr>
            </a:p>
          </p:txBody>
        </p:sp>
        <p:sp>
          <p:nvSpPr>
            <p:cNvPr id="10" name="Oval 9"/>
            <p:cNvSpPr/>
            <p:nvPr/>
          </p:nvSpPr>
          <p:spPr bwMode="auto">
            <a:xfrm>
              <a:off x="3874529" y="3919901"/>
              <a:ext cx="1051560" cy="1051560"/>
            </a:xfrm>
            <a:prstGeom prst="ellipse">
              <a:avLst/>
            </a:prstGeom>
            <a:solidFill>
              <a:srgbClr val="FFCC99"/>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Art 9</a:t>
              </a:r>
              <a:endParaRPr lang="en-GB" sz="1600" b="1" dirty="0">
                <a:ln w="19050">
                  <a:noFill/>
                  <a:prstDash val="solid"/>
                </a:ln>
                <a:solidFill>
                  <a:prstClr val="white"/>
                </a:solidFill>
                <a:effectLst>
                  <a:outerShdw blurRad="50000" dist="50800" dir="7500000" algn="tl">
                    <a:srgbClr val="000000">
                      <a:shade val="5000"/>
                      <a:alpha val="35000"/>
                    </a:srgbClr>
                  </a:outerShdw>
                </a:effectLst>
                <a:latin typeface="Calibri"/>
              </a:endParaRPr>
            </a:p>
          </p:txBody>
        </p:sp>
        <p:sp>
          <p:nvSpPr>
            <p:cNvPr id="11" name="Oval 10"/>
            <p:cNvSpPr/>
            <p:nvPr/>
          </p:nvSpPr>
          <p:spPr bwMode="auto">
            <a:xfrm>
              <a:off x="4606365" y="3919901"/>
              <a:ext cx="1051560" cy="1051560"/>
            </a:xfrm>
            <a:prstGeom prst="ellipse">
              <a:avLst/>
            </a:prstGeom>
            <a:solidFill>
              <a:srgbClr val="FFCCCC"/>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Art</a:t>
              </a:r>
              <a:r>
                <a:rPr lang="fr-CH" sz="1600" b="1" dirty="0">
                  <a:ln w="19050">
                    <a:noFill/>
                    <a:prstDash val="solid"/>
                  </a:ln>
                  <a:solidFill>
                    <a:prstClr val="white"/>
                  </a:solidFill>
                  <a:latin typeface="Calibri"/>
                </a:rPr>
                <a:t> </a:t>
              </a: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10</a:t>
              </a:r>
              <a:endParaRPr lang="en-GB" sz="1600" b="1" dirty="0">
                <a:ln w="19050">
                  <a:noFill/>
                  <a:prstDash val="solid"/>
                </a:ln>
                <a:solidFill>
                  <a:prstClr val="white"/>
                </a:solidFill>
                <a:effectLst>
                  <a:outerShdw blurRad="50000" dist="50800" dir="7500000" algn="tl">
                    <a:srgbClr val="000000">
                      <a:shade val="5000"/>
                      <a:alpha val="35000"/>
                    </a:srgbClr>
                  </a:outerShdw>
                </a:effectLst>
                <a:latin typeface="Calibri"/>
              </a:endParaRPr>
            </a:p>
          </p:txBody>
        </p:sp>
        <p:sp>
          <p:nvSpPr>
            <p:cNvPr id="12" name="Oval 11"/>
            <p:cNvSpPr/>
            <p:nvPr/>
          </p:nvSpPr>
          <p:spPr bwMode="auto">
            <a:xfrm>
              <a:off x="5348340" y="3919901"/>
              <a:ext cx="1051560" cy="1051560"/>
            </a:xfrm>
            <a:prstGeom prst="ellipse">
              <a:avLst/>
            </a:prstGeom>
            <a:solidFill>
              <a:srgbClr val="FFCC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Art 11</a:t>
              </a:r>
              <a:endParaRPr lang="en-GB" sz="1600" b="1" dirty="0">
                <a:ln w="19050">
                  <a:noFill/>
                  <a:prstDash val="solid"/>
                </a:ln>
                <a:solidFill>
                  <a:prstClr val="white"/>
                </a:solidFill>
                <a:effectLst>
                  <a:outerShdw blurRad="50000" dist="50800" dir="7500000" algn="tl">
                    <a:srgbClr val="000000">
                      <a:shade val="5000"/>
                      <a:alpha val="35000"/>
                    </a:srgbClr>
                  </a:outerShdw>
                </a:effectLst>
                <a:latin typeface="Calibri"/>
              </a:endParaRPr>
            </a:p>
          </p:txBody>
        </p:sp>
        <p:sp>
          <p:nvSpPr>
            <p:cNvPr id="13" name="Oval 12"/>
            <p:cNvSpPr/>
            <p:nvPr/>
          </p:nvSpPr>
          <p:spPr bwMode="auto">
            <a:xfrm>
              <a:off x="6091834" y="3919901"/>
              <a:ext cx="1051560" cy="1051560"/>
            </a:xfrm>
            <a:prstGeom prst="ellipse">
              <a:avLst/>
            </a:prstGeom>
            <a:solidFill>
              <a:srgbClr val="CCCC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Art 12</a:t>
              </a:r>
              <a:endParaRPr lang="en-GB" sz="1600" b="1" dirty="0">
                <a:ln w="19050">
                  <a:noFill/>
                  <a:prstDash val="solid"/>
                </a:ln>
                <a:solidFill>
                  <a:prstClr val="white"/>
                </a:solidFill>
                <a:effectLst>
                  <a:outerShdw blurRad="50000" dist="50800" dir="7500000" algn="tl">
                    <a:srgbClr val="000000">
                      <a:shade val="5000"/>
                      <a:alpha val="35000"/>
                    </a:srgbClr>
                  </a:outerShdw>
                </a:effectLst>
                <a:latin typeface="Calibri"/>
              </a:endParaRPr>
            </a:p>
          </p:txBody>
        </p:sp>
        <p:sp>
          <p:nvSpPr>
            <p:cNvPr id="14" name="Oval 13"/>
            <p:cNvSpPr/>
            <p:nvPr/>
          </p:nvSpPr>
          <p:spPr bwMode="auto">
            <a:xfrm>
              <a:off x="6804292" y="3919901"/>
              <a:ext cx="1051560" cy="1051560"/>
            </a:xfrm>
            <a:prstGeom prst="ellipse">
              <a:avLst/>
            </a:prstGeom>
            <a:solidFill>
              <a:srgbClr val="CC99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Art 13</a:t>
              </a:r>
              <a:endParaRPr lang="en-GB" sz="1600" b="1" dirty="0">
                <a:ln w="19050">
                  <a:noFill/>
                  <a:prstDash val="solid"/>
                </a:ln>
                <a:solidFill>
                  <a:prstClr val="white"/>
                </a:solidFill>
                <a:effectLst>
                  <a:outerShdw blurRad="50000" dist="50800" dir="7500000" algn="tl">
                    <a:srgbClr val="000000">
                      <a:shade val="5000"/>
                      <a:alpha val="35000"/>
                    </a:srgbClr>
                  </a:outerShdw>
                </a:effectLst>
                <a:latin typeface="Calibri"/>
              </a:endParaRPr>
            </a:p>
          </p:txBody>
        </p:sp>
        <p:sp>
          <p:nvSpPr>
            <p:cNvPr id="15" name="Oval 14"/>
            <p:cNvSpPr/>
            <p:nvPr/>
          </p:nvSpPr>
          <p:spPr bwMode="auto">
            <a:xfrm>
              <a:off x="7585570" y="3919901"/>
              <a:ext cx="1051560" cy="1051560"/>
            </a:xfrm>
            <a:prstGeom prst="ellipse">
              <a:avLst/>
            </a:prstGeom>
            <a:solidFill>
              <a:srgbClr val="9966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Art 14</a:t>
              </a:r>
              <a:endParaRPr lang="en-GB" sz="1600" b="1" dirty="0">
                <a:ln w="19050">
                  <a:noFill/>
                  <a:prstDash val="solid"/>
                </a:ln>
                <a:solidFill>
                  <a:prstClr val="white"/>
                </a:solidFill>
                <a:effectLst>
                  <a:outerShdw blurRad="50000" dist="50800" dir="7500000" algn="tl">
                    <a:srgbClr val="000000">
                      <a:shade val="5000"/>
                      <a:alpha val="35000"/>
                    </a:srgbClr>
                  </a:outerShdw>
                </a:effectLst>
                <a:latin typeface="Calibri"/>
              </a:endParaRPr>
            </a:p>
          </p:txBody>
        </p:sp>
      </p:grpSp>
      <p:grpSp>
        <p:nvGrpSpPr>
          <p:cNvPr id="20" name="Group 19"/>
          <p:cNvGrpSpPr/>
          <p:nvPr/>
        </p:nvGrpSpPr>
        <p:grpSpPr>
          <a:xfrm rot="16200000">
            <a:off x="-3108443" y="3108446"/>
            <a:ext cx="6858004" cy="641115"/>
            <a:chOff x="508738" y="3792312"/>
            <a:chExt cx="12192004" cy="641115"/>
          </a:xfrm>
        </p:grpSpPr>
        <p:sp>
          <p:nvSpPr>
            <p:cNvPr id="21" name="Rectangle 20"/>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900">
                <a:solidFill>
                  <a:prstClr val="white"/>
                </a:solidFill>
                <a:latin typeface="Calibri"/>
              </a:endParaRPr>
            </a:p>
          </p:txBody>
        </p:sp>
        <p:sp>
          <p:nvSpPr>
            <p:cNvPr id="22" name="Rectangle 21"/>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900">
                <a:solidFill>
                  <a:prstClr val="white"/>
                </a:solidFill>
                <a:latin typeface="Calibri"/>
              </a:endParaRPr>
            </a:p>
          </p:txBody>
        </p:sp>
        <p:sp>
          <p:nvSpPr>
            <p:cNvPr id="23" name="Rectangle 22"/>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900">
                <a:solidFill>
                  <a:prstClr val="white"/>
                </a:solidFill>
                <a:latin typeface="Calibri"/>
              </a:endParaRPr>
            </a:p>
          </p:txBody>
        </p:sp>
      </p:grpSp>
      <p:sp>
        <p:nvSpPr>
          <p:cNvPr id="2" name="TextBox 1"/>
          <p:cNvSpPr txBox="1"/>
          <p:nvPr/>
        </p:nvSpPr>
        <p:spPr>
          <a:xfrm rot="18000000">
            <a:off x="2706621" y="1589241"/>
            <a:ext cx="887008" cy="461665"/>
          </a:xfrm>
          <a:prstGeom prst="rect">
            <a:avLst/>
          </a:prstGeom>
          <a:noFill/>
        </p:spPr>
        <p:txBody>
          <a:bodyPr wrap="square" lIns="91438" tIns="45719" rIns="91438" bIns="45719" rtlCol="0">
            <a:spAutoFit/>
          </a:bodyPr>
          <a:lstStyle/>
          <a:p>
            <a:pPr defTabSz="914377"/>
            <a:r>
              <a:rPr lang="en-US" sz="2400" b="1" dirty="0">
                <a:solidFill>
                  <a:srgbClr val="FF0000"/>
                </a:solidFill>
                <a:latin typeface="Calibri"/>
              </a:rPr>
              <a:t>NDCs</a:t>
            </a:r>
          </a:p>
        </p:txBody>
      </p:sp>
      <p:sp>
        <p:nvSpPr>
          <p:cNvPr id="16" name="TextBox 15"/>
          <p:cNvSpPr txBox="1"/>
          <p:nvPr/>
        </p:nvSpPr>
        <p:spPr>
          <a:xfrm rot="18000000">
            <a:off x="2920183" y="2088416"/>
            <a:ext cx="1798088"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MITIGATION</a:t>
            </a:r>
          </a:p>
        </p:txBody>
      </p:sp>
      <p:sp>
        <p:nvSpPr>
          <p:cNvPr id="17" name="TextBox 16"/>
          <p:cNvSpPr txBox="1"/>
          <p:nvPr/>
        </p:nvSpPr>
        <p:spPr>
          <a:xfrm rot="18000000">
            <a:off x="3477949" y="2615397"/>
            <a:ext cx="3319388"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LOSS &amp; DAMAGE, EWS,..</a:t>
            </a:r>
          </a:p>
        </p:txBody>
      </p:sp>
      <p:sp>
        <p:nvSpPr>
          <p:cNvPr id="18" name="TextBox 17"/>
          <p:cNvSpPr txBox="1"/>
          <p:nvPr/>
        </p:nvSpPr>
        <p:spPr>
          <a:xfrm rot="18000000">
            <a:off x="5979155" y="1887605"/>
            <a:ext cx="1312980"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FINANCE</a:t>
            </a:r>
          </a:p>
        </p:txBody>
      </p:sp>
      <p:sp>
        <p:nvSpPr>
          <p:cNvPr id="19" name="TextBox 18"/>
          <p:cNvSpPr txBox="1"/>
          <p:nvPr/>
        </p:nvSpPr>
        <p:spPr>
          <a:xfrm rot="18000000">
            <a:off x="6137892" y="2310993"/>
            <a:ext cx="2238864"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TECH TRANSFER</a:t>
            </a:r>
          </a:p>
        </p:txBody>
      </p:sp>
      <p:sp>
        <p:nvSpPr>
          <p:cNvPr id="26" name="TextBox 25"/>
          <p:cNvSpPr txBox="1"/>
          <p:nvPr/>
        </p:nvSpPr>
        <p:spPr>
          <a:xfrm rot="18000000">
            <a:off x="6614105" y="2540329"/>
            <a:ext cx="2771763"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CAPACITY BUILDING</a:t>
            </a:r>
          </a:p>
        </p:txBody>
      </p:sp>
      <p:sp>
        <p:nvSpPr>
          <p:cNvPr id="27" name="TextBox 26"/>
          <p:cNvSpPr txBox="1"/>
          <p:nvPr/>
        </p:nvSpPr>
        <p:spPr>
          <a:xfrm rot="18000000">
            <a:off x="2486902" y="2769664"/>
            <a:ext cx="3517911"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ADAPTATION, EWS, RSO</a:t>
            </a:r>
            <a:r>
              <a:rPr lang="is-IS" sz="2400" b="1" dirty="0">
                <a:solidFill>
                  <a:srgbClr val="FF0000"/>
                </a:solidFill>
                <a:latin typeface="Calibri"/>
              </a:rPr>
              <a:t>…</a:t>
            </a:r>
            <a:endParaRPr lang="en-US" sz="2400" b="1" dirty="0">
              <a:solidFill>
                <a:srgbClr val="FF0000"/>
              </a:solidFill>
              <a:latin typeface="Calibri"/>
            </a:endParaRPr>
          </a:p>
        </p:txBody>
      </p:sp>
      <p:sp>
        <p:nvSpPr>
          <p:cNvPr id="28" name="TextBox 27"/>
          <p:cNvSpPr txBox="1"/>
          <p:nvPr/>
        </p:nvSpPr>
        <p:spPr>
          <a:xfrm rot="18000000">
            <a:off x="7513625" y="2469764"/>
            <a:ext cx="2719615"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COMMUNICATIONS</a:t>
            </a:r>
          </a:p>
        </p:txBody>
      </p:sp>
      <p:sp>
        <p:nvSpPr>
          <p:cNvPr id="29" name="TextBox 28"/>
          <p:cNvSpPr txBox="1"/>
          <p:nvPr/>
        </p:nvSpPr>
        <p:spPr>
          <a:xfrm rot="18000000">
            <a:off x="7526374" y="2981358"/>
            <a:ext cx="3890809"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REPORTING/TRANSPARENCY</a:t>
            </a:r>
          </a:p>
        </p:txBody>
      </p:sp>
      <p:sp>
        <p:nvSpPr>
          <p:cNvPr id="30" name="TextBox 29"/>
          <p:cNvSpPr txBox="1"/>
          <p:nvPr/>
        </p:nvSpPr>
        <p:spPr>
          <a:xfrm rot="18000000">
            <a:off x="9295023" y="2540328"/>
            <a:ext cx="2772364"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GLOBAL STOCKTAKE</a:t>
            </a:r>
          </a:p>
        </p:txBody>
      </p:sp>
    </p:spTree>
    <p:extLst>
      <p:ext uri="{BB962C8B-B14F-4D97-AF65-F5344CB8AC3E}">
        <p14:creationId xmlns:p14="http://schemas.microsoft.com/office/powerpoint/2010/main" val="3095602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a:extLst>
              <a:ext uri="{FF2B5EF4-FFF2-40B4-BE49-F238E27FC236}">
                <a16:creationId xmlns="" xmlns:a16="http://schemas.microsoft.com/office/drawing/2014/main" id="{D9174BAA-8944-FF40-B870-E014A11751AA}"/>
              </a:ext>
            </a:extLst>
          </p:cNvPr>
          <p:cNvGraphicFramePr>
            <a:graphicFrameLocks noGrp="1"/>
          </p:cNvGraphicFramePr>
          <p:nvPr>
            <p:extLst>
              <p:ext uri="{D42A27DB-BD31-4B8C-83A1-F6EECF244321}">
                <p14:modId xmlns:p14="http://schemas.microsoft.com/office/powerpoint/2010/main" val="2597844574"/>
              </p:ext>
            </p:extLst>
          </p:nvPr>
        </p:nvGraphicFramePr>
        <p:xfrm>
          <a:off x="1" y="-1"/>
          <a:ext cx="6004559" cy="6179946"/>
        </p:xfrm>
        <a:graphic>
          <a:graphicData uri="http://schemas.openxmlformats.org/drawingml/2006/table">
            <a:tbl>
              <a:tblPr firstCol="1" bandRow="1">
                <a:tableStyleId>{5C22544A-7EE6-4342-B048-85BDC9FD1C3A}</a:tableStyleId>
              </a:tblPr>
              <a:tblGrid>
                <a:gridCol w="6004559">
                  <a:extLst>
                    <a:ext uri="{9D8B030D-6E8A-4147-A177-3AD203B41FA5}">
                      <a16:colId xmlns="" xmlns:a16="http://schemas.microsoft.com/office/drawing/2014/main" val="1030714784"/>
                    </a:ext>
                  </a:extLst>
                </a:gridCol>
              </a:tblGrid>
              <a:tr h="308997">
                <a:tc>
                  <a:txBody>
                    <a:bodyPr/>
                    <a:lstStyle/>
                    <a:p>
                      <a:pPr algn="just">
                        <a:lnSpc>
                          <a:spcPct val="115000"/>
                        </a:lnSpc>
                        <a:spcAft>
                          <a:spcPts val="0"/>
                        </a:spcAft>
                      </a:pPr>
                      <a:r>
                        <a:rPr lang="en-GB" sz="1600" dirty="0">
                          <a:effectLst/>
                        </a:rPr>
                        <a:t>Advocate for open access to data and data sharing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150609898"/>
                  </a:ext>
                </a:extLst>
              </a:tr>
              <a:tr h="308997">
                <a:tc>
                  <a:txBody>
                    <a:bodyPr/>
                    <a:lstStyle/>
                    <a:p>
                      <a:pPr algn="just">
                        <a:lnSpc>
                          <a:spcPct val="115000"/>
                        </a:lnSpc>
                        <a:spcAft>
                          <a:spcPts val="0"/>
                        </a:spcAft>
                      </a:pPr>
                      <a:r>
                        <a:rPr lang="en-GB" sz="1600" dirty="0">
                          <a:effectLst/>
                        </a:rPr>
                        <a:t>Support continued forest and land cover monitoring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539323988"/>
                  </a:ext>
                </a:extLst>
              </a:tr>
              <a:tr h="926992">
                <a:tc>
                  <a:txBody>
                    <a:bodyPr/>
                    <a:lstStyle/>
                    <a:p>
                      <a:pPr algn="just">
                        <a:lnSpc>
                          <a:spcPct val="115000"/>
                        </a:lnSpc>
                        <a:spcAft>
                          <a:spcPts val="0"/>
                        </a:spcAft>
                      </a:pPr>
                      <a:r>
                        <a:rPr lang="en-GB" sz="1600" dirty="0">
                          <a:effectLst/>
                        </a:rPr>
                        <a:t>Advocate for extended forest and land cover monitoring. Monitor:</a:t>
                      </a:r>
                      <a:endParaRPr lang="en-US" sz="1600" dirty="0">
                        <a:effectLst/>
                      </a:endParaRPr>
                    </a:p>
                    <a:p>
                      <a:pPr marL="342900" lvl="0" indent="-342900" algn="just">
                        <a:lnSpc>
                          <a:spcPct val="115000"/>
                        </a:lnSpc>
                        <a:spcAft>
                          <a:spcPts val="0"/>
                        </a:spcAft>
                        <a:buFont typeface="Symbol" pitchFamily="2" charset="2"/>
                        <a:buChar char=""/>
                      </a:pPr>
                      <a:r>
                        <a:rPr lang="en-GB" sz="1600" dirty="0">
                          <a:effectLst/>
                        </a:rPr>
                        <a:t>Encroachment of buildings/agriculture on forests</a:t>
                      </a:r>
                      <a:endParaRPr lang="en-US" sz="1600" dirty="0">
                        <a:effectLst/>
                      </a:endParaRPr>
                    </a:p>
                    <a:p>
                      <a:pPr marL="342900" lvl="0" indent="-342900" algn="just">
                        <a:lnSpc>
                          <a:spcPct val="115000"/>
                        </a:lnSpc>
                        <a:spcAft>
                          <a:spcPts val="0"/>
                        </a:spcAft>
                        <a:buFont typeface="Symbol" pitchFamily="2" charset="2"/>
                        <a:buChar char=""/>
                      </a:pPr>
                      <a:r>
                        <a:rPr lang="en-GB" sz="1600" dirty="0">
                          <a:effectLst/>
                        </a:rPr>
                        <a:t>Adaption of forest industry to climate change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tc>
                <a:extLst>
                  <a:ext uri="{0D108BD9-81ED-4DB2-BD59-A6C34878D82A}">
                    <a16:rowId xmlns="" xmlns:a16="http://schemas.microsoft.com/office/drawing/2014/main" val="1089525631"/>
                  </a:ext>
                </a:extLst>
              </a:tr>
              <a:tr h="308997">
                <a:tc>
                  <a:txBody>
                    <a:bodyPr/>
                    <a:lstStyle/>
                    <a:p>
                      <a:pPr algn="just">
                        <a:lnSpc>
                          <a:spcPct val="115000"/>
                        </a:lnSpc>
                        <a:spcAft>
                          <a:spcPts val="0"/>
                        </a:spcAft>
                      </a:pPr>
                      <a:r>
                        <a:rPr lang="en-GB" sz="1600" dirty="0">
                          <a:effectLst/>
                        </a:rPr>
                        <a:t>Develop plans for adaptation-focused urban monitoring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tc>
                <a:extLst>
                  <a:ext uri="{0D108BD9-81ED-4DB2-BD59-A6C34878D82A}">
                    <a16:rowId xmlns="" xmlns:a16="http://schemas.microsoft.com/office/drawing/2014/main" val="3787729379"/>
                  </a:ext>
                </a:extLst>
              </a:tr>
              <a:tr h="1853984">
                <a:tc>
                  <a:txBody>
                    <a:bodyPr/>
                    <a:lstStyle/>
                    <a:p>
                      <a:pPr algn="just">
                        <a:lnSpc>
                          <a:spcPct val="115000"/>
                        </a:lnSpc>
                        <a:spcAft>
                          <a:spcPts val="0"/>
                        </a:spcAft>
                      </a:pPr>
                      <a:r>
                        <a:rPr lang="en-GB" sz="1600" dirty="0">
                          <a:effectLst/>
                        </a:rPr>
                        <a:t>Encourage urban monitoring at a global scale.</a:t>
                      </a:r>
                      <a:endParaRPr lang="en-US" sz="1600" dirty="0">
                        <a:effectLst/>
                      </a:endParaRPr>
                    </a:p>
                    <a:p>
                      <a:pPr algn="just">
                        <a:lnSpc>
                          <a:spcPct val="115000"/>
                        </a:lnSpc>
                        <a:spcAft>
                          <a:spcPts val="0"/>
                        </a:spcAft>
                      </a:pPr>
                      <a:r>
                        <a:rPr lang="en-GB" sz="1600" dirty="0">
                          <a:effectLst/>
                        </a:rPr>
                        <a:t>Monitor </a:t>
                      </a:r>
                      <a:endParaRPr lang="en-US" sz="1600" dirty="0">
                        <a:effectLst/>
                      </a:endParaRPr>
                    </a:p>
                    <a:p>
                      <a:pPr marL="342900" lvl="0" indent="-342900" algn="just">
                        <a:lnSpc>
                          <a:spcPct val="115000"/>
                        </a:lnSpc>
                        <a:spcAft>
                          <a:spcPts val="0"/>
                        </a:spcAft>
                        <a:buFont typeface="Symbol" pitchFamily="2" charset="2"/>
                        <a:buChar char=""/>
                      </a:pPr>
                      <a:r>
                        <a:rPr lang="en-GB" sz="1600" dirty="0">
                          <a:effectLst/>
                        </a:rPr>
                        <a:t>Adaptation in the built environment</a:t>
                      </a:r>
                      <a:endParaRPr lang="en-US" sz="1600" dirty="0">
                        <a:effectLst/>
                      </a:endParaRPr>
                    </a:p>
                    <a:p>
                      <a:pPr marL="342900" lvl="0" indent="-342900" algn="just">
                        <a:lnSpc>
                          <a:spcPct val="115000"/>
                        </a:lnSpc>
                        <a:spcAft>
                          <a:spcPts val="0"/>
                        </a:spcAft>
                        <a:buFont typeface="Symbol" pitchFamily="2" charset="2"/>
                        <a:buChar char=""/>
                      </a:pPr>
                      <a:r>
                        <a:rPr lang="en-GB" sz="1600" dirty="0">
                          <a:effectLst/>
                        </a:rPr>
                        <a:t>Track the land footprint of renewables</a:t>
                      </a:r>
                      <a:endParaRPr lang="en-US" sz="1600" dirty="0">
                        <a:effectLst/>
                      </a:endParaRPr>
                    </a:p>
                    <a:p>
                      <a:pPr marL="342900" lvl="0" indent="-342900" algn="just">
                        <a:lnSpc>
                          <a:spcPct val="115000"/>
                        </a:lnSpc>
                        <a:spcAft>
                          <a:spcPts val="0"/>
                        </a:spcAft>
                        <a:buFont typeface="Symbol" pitchFamily="2" charset="2"/>
                        <a:buChar char=""/>
                      </a:pPr>
                      <a:r>
                        <a:rPr lang="en-GB" sz="1600" dirty="0">
                          <a:effectLst/>
                        </a:rPr>
                        <a:t>Near ground level wind speed</a:t>
                      </a:r>
                      <a:endParaRPr lang="en-US" sz="1600" dirty="0">
                        <a:effectLst/>
                      </a:endParaRPr>
                    </a:p>
                    <a:p>
                      <a:pPr marL="342900" lvl="0" indent="-342900" algn="just">
                        <a:lnSpc>
                          <a:spcPct val="115000"/>
                        </a:lnSpc>
                        <a:spcAft>
                          <a:spcPts val="0"/>
                        </a:spcAft>
                        <a:buFont typeface="Symbol" pitchFamily="2" charset="2"/>
                        <a:buChar char=""/>
                      </a:pPr>
                      <a:r>
                        <a:rPr lang="en-GB" sz="1600" dirty="0">
                          <a:effectLst/>
                        </a:rPr>
                        <a:t>Heat loss from groups of buildings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tc>
                <a:extLst>
                  <a:ext uri="{0D108BD9-81ED-4DB2-BD59-A6C34878D82A}">
                    <a16:rowId xmlns="" xmlns:a16="http://schemas.microsoft.com/office/drawing/2014/main" val="4235359330"/>
                  </a:ext>
                </a:extLst>
              </a:tr>
              <a:tr h="617995">
                <a:tc>
                  <a:txBody>
                    <a:bodyPr/>
                    <a:lstStyle/>
                    <a:p>
                      <a:pPr algn="just">
                        <a:lnSpc>
                          <a:spcPct val="115000"/>
                        </a:lnSpc>
                        <a:spcAft>
                          <a:spcPts val="0"/>
                        </a:spcAft>
                      </a:pPr>
                      <a:r>
                        <a:rPr lang="en-GB" sz="1600" dirty="0">
                          <a:effectLst/>
                        </a:rPr>
                        <a:t>Finalise and implement the output of the Task Team on Radar observations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4074977312"/>
                  </a:ext>
                </a:extLst>
              </a:tr>
              <a:tr h="617995">
                <a:tc>
                  <a:txBody>
                    <a:bodyPr/>
                    <a:lstStyle/>
                    <a:p>
                      <a:pPr algn="just">
                        <a:lnSpc>
                          <a:spcPct val="115000"/>
                        </a:lnSpc>
                        <a:spcAft>
                          <a:spcPts val="0"/>
                        </a:spcAft>
                      </a:pPr>
                      <a:r>
                        <a:rPr lang="en-GB" sz="1600" dirty="0">
                          <a:effectLst/>
                        </a:rPr>
                        <a:t>Finalise and implement the output of the Task Team on Lightning observations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4128350324"/>
                  </a:ext>
                </a:extLst>
              </a:tr>
              <a:tr h="308997">
                <a:tc>
                  <a:txBody>
                    <a:bodyPr/>
                    <a:lstStyle/>
                    <a:p>
                      <a:pPr algn="just">
                        <a:lnSpc>
                          <a:spcPct val="115000"/>
                        </a:lnSpc>
                        <a:spcAft>
                          <a:spcPts val="0"/>
                        </a:spcAft>
                      </a:pPr>
                      <a:r>
                        <a:rPr lang="en-GB" sz="1600" dirty="0">
                          <a:effectLst/>
                        </a:rPr>
                        <a:t>Develop indicators for extreme events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3182498910"/>
                  </a:ext>
                </a:extLst>
              </a:tr>
              <a:tr h="617995">
                <a:tc>
                  <a:txBody>
                    <a:bodyPr/>
                    <a:lstStyle/>
                    <a:p>
                      <a:pPr algn="just">
                        <a:lnSpc>
                          <a:spcPct val="115000"/>
                        </a:lnSpc>
                        <a:spcAft>
                          <a:spcPts val="0"/>
                        </a:spcAft>
                      </a:pPr>
                      <a:r>
                        <a:rPr lang="en-GB" sz="1600" dirty="0">
                          <a:effectLst/>
                        </a:rPr>
                        <a:t>Establish a process to determine the requirements for observations to support early warning systems and adaptation.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2216873542"/>
                  </a:ext>
                </a:extLst>
              </a:tr>
              <a:tr h="308997">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GB" sz="1600" dirty="0">
                          <a:effectLst/>
                        </a:rPr>
                        <a:t>Develop indicators to support adaptation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1371764634"/>
                  </a:ext>
                </a:extLst>
              </a:tr>
            </a:tbl>
          </a:graphicData>
        </a:graphic>
      </p:graphicFrame>
      <p:graphicFrame>
        <p:nvGraphicFramePr>
          <p:cNvPr id="41" name="Table 40">
            <a:extLst>
              <a:ext uri="{FF2B5EF4-FFF2-40B4-BE49-F238E27FC236}">
                <a16:creationId xmlns="" xmlns:a16="http://schemas.microsoft.com/office/drawing/2014/main" id="{44708418-4494-A04B-A311-8F894900DD7C}"/>
              </a:ext>
            </a:extLst>
          </p:cNvPr>
          <p:cNvGraphicFramePr>
            <a:graphicFrameLocks noGrp="1"/>
          </p:cNvGraphicFramePr>
          <p:nvPr>
            <p:extLst>
              <p:ext uri="{D42A27DB-BD31-4B8C-83A1-F6EECF244321}">
                <p14:modId xmlns:p14="http://schemas.microsoft.com/office/powerpoint/2010/main" val="1957560584"/>
              </p:ext>
            </p:extLst>
          </p:nvPr>
        </p:nvGraphicFramePr>
        <p:xfrm>
          <a:off x="6085840" y="10795"/>
          <a:ext cx="6106160" cy="6169152"/>
        </p:xfrm>
        <a:graphic>
          <a:graphicData uri="http://schemas.openxmlformats.org/drawingml/2006/table">
            <a:tbl>
              <a:tblPr firstCol="1" bandRow="1">
                <a:tableStyleId>{5C22544A-7EE6-4342-B048-85BDC9FD1C3A}</a:tableStyleId>
              </a:tblPr>
              <a:tblGrid>
                <a:gridCol w="6106160">
                  <a:extLst>
                    <a:ext uri="{9D8B030D-6E8A-4147-A177-3AD203B41FA5}">
                      <a16:colId xmlns="" xmlns:a16="http://schemas.microsoft.com/office/drawing/2014/main" val="2584388307"/>
                    </a:ext>
                  </a:extLst>
                </a:gridCol>
              </a:tblGrid>
              <a:tr h="248648">
                <a:tc>
                  <a:txBody>
                    <a:bodyPr/>
                    <a:lstStyle/>
                    <a:p>
                      <a:pPr algn="just">
                        <a:lnSpc>
                          <a:spcPct val="115000"/>
                        </a:lnSpc>
                        <a:spcAft>
                          <a:spcPts val="0"/>
                        </a:spcAft>
                      </a:pPr>
                      <a:r>
                        <a:rPr lang="en-GB" sz="1600" dirty="0">
                          <a:effectLst/>
                        </a:rPr>
                        <a:t>Promote and assist the development of international activities to use atmospheric concentration measurement to assist national emission inventories.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3931457065"/>
                  </a:ext>
                </a:extLst>
              </a:tr>
              <a:tr h="248648">
                <a:tc>
                  <a:txBody>
                    <a:bodyPr/>
                    <a:lstStyle/>
                    <a:p>
                      <a:pPr algn="just">
                        <a:lnSpc>
                          <a:spcPct val="115000"/>
                        </a:lnSpc>
                        <a:spcAft>
                          <a:spcPts val="0"/>
                        </a:spcAft>
                      </a:pPr>
                      <a:r>
                        <a:rPr lang="en-GB" sz="1600" dirty="0">
                          <a:effectLst/>
                        </a:rPr>
                        <a:t>Improve the monitoring of the global carbon, considering the targets for this cycles in the GCOS Implementation Plan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3252991623"/>
                  </a:ext>
                </a:extLst>
              </a:tr>
              <a:tr h="372972">
                <a:tc>
                  <a:txBody>
                    <a:bodyPr/>
                    <a:lstStyle/>
                    <a:p>
                      <a:pPr algn="just">
                        <a:lnSpc>
                          <a:spcPct val="115000"/>
                        </a:lnSpc>
                        <a:spcAft>
                          <a:spcPts val="0"/>
                        </a:spcAft>
                      </a:pPr>
                      <a:r>
                        <a:rPr lang="en-GB" sz="1600" dirty="0">
                          <a:effectLst/>
                        </a:rPr>
                        <a:t>Support the continued monitoring of global temperature, in particular, to ensure long-term observations and data availability into the future.</a:t>
                      </a:r>
                      <a:endParaRPr lang="en-US" sz="1600" dirty="0">
                        <a:effectLst/>
                      </a:endParaRPr>
                    </a:p>
                    <a:p>
                      <a:pPr algn="just">
                        <a:lnSpc>
                          <a:spcPct val="115000"/>
                        </a:lnSpc>
                        <a:spcAft>
                          <a:spcPts val="0"/>
                        </a:spcAft>
                      </a:pPr>
                      <a:r>
                        <a:rPr lang="en-GB" sz="1600" dirty="0">
                          <a:effectLst/>
                        </a:rPr>
                        <a:t>Improved understanding of pre-industrial to 1880 temperature changes needed.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tc>
                <a:extLst>
                  <a:ext uri="{0D108BD9-81ED-4DB2-BD59-A6C34878D82A}">
                    <a16:rowId xmlns="" xmlns:a16="http://schemas.microsoft.com/office/drawing/2014/main" val="57352972"/>
                  </a:ext>
                </a:extLst>
              </a:tr>
              <a:tr h="288671">
                <a:tc>
                  <a:txBody>
                    <a:bodyPr/>
                    <a:lstStyle/>
                    <a:p>
                      <a:pPr algn="just">
                        <a:lnSpc>
                          <a:spcPct val="115000"/>
                        </a:lnSpc>
                        <a:spcAft>
                          <a:spcPts val="0"/>
                        </a:spcAft>
                      </a:pPr>
                      <a:r>
                        <a:rPr lang="en-GB" sz="1600" dirty="0">
                          <a:effectLst/>
                        </a:rPr>
                        <a:t>Identify observation gaps in global energy fluxes and develop plans to fill them. Consider if requirements and targets in GCOS Implementation Plan are adequate and specify any changes.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2049366879"/>
                  </a:ext>
                </a:extLst>
              </a:tr>
              <a:tr h="248648">
                <a:tc>
                  <a:txBody>
                    <a:bodyPr/>
                    <a:lstStyle/>
                    <a:p>
                      <a:pPr algn="just">
                        <a:lnSpc>
                          <a:spcPct val="115000"/>
                        </a:lnSpc>
                        <a:spcAft>
                          <a:spcPts val="0"/>
                        </a:spcAft>
                      </a:pPr>
                      <a:r>
                        <a:rPr lang="en-GB" sz="1600" dirty="0">
                          <a:effectLst/>
                        </a:rPr>
                        <a:t>Develop plans to improve the monitoring the hydrological cycle. Considering developing targets for a future GCOS Implementation Plan. Aim to improve data sharing.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2630864059"/>
                  </a:ext>
                </a:extLst>
              </a:tr>
              <a:tr h="248648">
                <a:tc>
                  <a:txBody>
                    <a:bodyPr/>
                    <a:lstStyle/>
                    <a:p>
                      <a:pPr algn="just">
                        <a:lnSpc>
                          <a:spcPct val="115000"/>
                        </a:lnSpc>
                        <a:spcAft>
                          <a:spcPts val="0"/>
                        </a:spcAft>
                      </a:pPr>
                      <a:r>
                        <a:rPr lang="en-GB" sz="1600" dirty="0">
                          <a:effectLst/>
                        </a:rPr>
                        <a:t>Develop plans to improve the monitoring of ecosystems response to climate change. Considering developing targets for a future GCOS Implementation Plan.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583741437"/>
                  </a:ext>
                </a:extLst>
              </a:tr>
              <a:tr h="124324">
                <a:tc>
                  <a:txBody>
                    <a:bodyPr/>
                    <a:lstStyle/>
                    <a:p>
                      <a:pPr algn="just">
                        <a:lnSpc>
                          <a:spcPct val="115000"/>
                        </a:lnSpc>
                        <a:spcAft>
                          <a:spcPts val="0"/>
                        </a:spcAft>
                        <a:tabLst>
                          <a:tab pos="2500630" algn="ctr"/>
                        </a:tabLst>
                      </a:pPr>
                      <a:r>
                        <a:rPr lang="en-GB" sz="1600" dirty="0">
                          <a:effectLst/>
                        </a:rPr>
                        <a:t>Provide support to the GCOS Cooperation Mechanism (GCM)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3484822353"/>
                  </a:ext>
                </a:extLst>
              </a:tr>
              <a:tr h="0">
                <a:tc>
                  <a:txBody>
                    <a:bodyPr/>
                    <a:lstStyle/>
                    <a:p>
                      <a:pPr algn="just">
                        <a:lnSpc>
                          <a:spcPct val="115000"/>
                        </a:lnSpc>
                        <a:spcAft>
                          <a:spcPts val="0"/>
                        </a:spcAft>
                      </a:pPr>
                      <a:r>
                        <a:rPr lang="en-GB" sz="1600" dirty="0">
                          <a:effectLst/>
                        </a:rPr>
                        <a:t>Identify the gaps at a global level that would most support adaptation (e.g. by improving models and reanalysis) and the capacity development needed to fill these gaps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3882226356"/>
                  </a:ext>
                </a:extLst>
              </a:tr>
            </a:tbl>
          </a:graphicData>
        </a:graphic>
      </p:graphicFrame>
      <p:sp>
        <p:nvSpPr>
          <p:cNvPr id="42" name="TextBox 41">
            <a:extLst>
              <a:ext uri="{FF2B5EF4-FFF2-40B4-BE49-F238E27FC236}">
                <a16:creationId xmlns="" xmlns:a16="http://schemas.microsoft.com/office/drawing/2014/main" id="{3DC9991E-7F7A-A04C-8FA4-0AD859693F10}"/>
              </a:ext>
            </a:extLst>
          </p:cNvPr>
          <p:cNvSpPr txBox="1"/>
          <p:nvPr/>
        </p:nvSpPr>
        <p:spPr>
          <a:xfrm>
            <a:off x="2" y="6339840"/>
            <a:ext cx="12191998" cy="369332"/>
          </a:xfrm>
          <a:prstGeom prst="rect">
            <a:avLst/>
          </a:prstGeom>
          <a:noFill/>
        </p:spPr>
        <p:txBody>
          <a:bodyPr wrap="square" rtlCol="0">
            <a:spAutoFit/>
          </a:bodyPr>
          <a:lstStyle/>
          <a:p>
            <a:pPr algn="ctr"/>
            <a:r>
              <a:rPr lang="en-GB" b="1" dirty="0"/>
              <a:t>Actions to support the Paris Agreement: grey shading indicates topics in the GCOS IP</a:t>
            </a:r>
          </a:p>
        </p:txBody>
      </p:sp>
    </p:spTree>
    <p:extLst>
      <p:ext uri="{BB962C8B-B14F-4D97-AF65-F5344CB8AC3E}">
        <p14:creationId xmlns:p14="http://schemas.microsoft.com/office/powerpoint/2010/main" val="409918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a:latin typeface="Trebuchet MS" panose="020B0603020202020204" pitchFamily="34" charset="0"/>
              </a:rPr>
              <a:t>Supporting the Paris Agreement</a:t>
            </a: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
        <p:nvSpPr>
          <p:cNvPr id="11" name="Content Placeholder 4"/>
          <p:cNvSpPr txBox="1">
            <a:spLocks/>
          </p:cNvSpPr>
          <p:nvPr/>
        </p:nvSpPr>
        <p:spPr>
          <a:xfrm>
            <a:off x="803564" y="1059723"/>
            <a:ext cx="10978861" cy="5541102"/>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FontTx/>
              <a:buNone/>
              <a:defRPr/>
            </a:pPr>
            <a:endParaRPr lang="en-GB" sz="2800" kern="0" dirty="0">
              <a:solidFill>
                <a:srgbClr val="273375"/>
              </a:solidFill>
              <a:latin typeface="Trebuchet MS" panose="020B0603020202020204" pitchFamily="34" charset="0"/>
              <a:cs typeface="Arial"/>
            </a:endParaRPr>
          </a:p>
        </p:txBody>
      </p:sp>
      <p:sp>
        <p:nvSpPr>
          <p:cNvPr id="4" name="TextBox 3">
            <a:extLst>
              <a:ext uri="{FF2B5EF4-FFF2-40B4-BE49-F238E27FC236}">
                <a16:creationId xmlns="" xmlns:a16="http://schemas.microsoft.com/office/drawing/2014/main" id="{A989C0B3-65E1-E34D-A6BC-FB0446E42C0F}"/>
              </a:ext>
            </a:extLst>
          </p:cNvPr>
          <p:cNvSpPr txBox="1"/>
          <p:nvPr/>
        </p:nvSpPr>
        <p:spPr>
          <a:xfrm>
            <a:off x="1165953" y="1383450"/>
            <a:ext cx="10347769" cy="4893647"/>
          </a:xfrm>
          <a:prstGeom prst="rect">
            <a:avLst/>
          </a:prstGeom>
          <a:noFill/>
        </p:spPr>
        <p:txBody>
          <a:bodyPr wrap="none" rtlCol="0">
            <a:spAutoFit/>
          </a:bodyPr>
          <a:lstStyle/>
          <a:p>
            <a:pPr marL="285750" indent="-285750">
              <a:buFont typeface="Arial" panose="020B0604020202020204" pitchFamily="34" charset="0"/>
              <a:buChar char="•"/>
            </a:pPr>
            <a:r>
              <a:rPr lang="en-GB" sz="2400" dirty="0"/>
              <a:t>Many actions in the Implementation Plan will also support the Paris Agreement</a:t>
            </a:r>
          </a:p>
          <a:p>
            <a:pPr marL="285750" indent="-285750">
              <a:buFont typeface="Arial" panose="020B0604020202020204" pitchFamily="34" charset="0"/>
              <a:buChar char="•"/>
            </a:pPr>
            <a:r>
              <a:rPr lang="en-GB" sz="2400" b="1" dirty="0"/>
              <a:t>New areas identified </a:t>
            </a:r>
            <a:r>
              <a:rPr lang="en-GB" sz="2400" dirty="0"/>
              <a:t>for consideration are:</a:t>
            </a:r>
          </a:p>
          <a:p>
            <a:pPr marL="800100" lvl="1" indent="-342900">
              <a:buFont typeface="+mj-lt"/>
              <a:buAutoNum type="arabicPeriod"/>
            </a:pPr>
            <a:r>
              <a:rPr lang="en-GB" sz="2400" dirty="0"/>
              <a:t>Monitoring of urban areas – this is where people are and impacts felt</a:t>
            </a:r>
          </a:p>
          <a:p>
            <a:pPr marL="800100" lvl="1" indent="-342900">
              <a:buFont typeface="+mj-lt"/>
              <a:buAutoNum type="arabicPeriod"/>
            </a:pPr>
            <a:r>
              <a:rPr lang="en-GB" sz="2400" dirty="0"/>
              <a:t>Monitoring the impacts of adaptation </a:t>
            </a:r>
          </a:p>
          <a:p>
            <a:pPr marL="1200150" lvl="2" indent="-285750">
              <a:buFont typeface="Arial" panose="020B0604020202020204" pitchFamily="34" charset="0"/>
              <a:buChar char="•"/>
            </a:pPr>
            <a:r>
              <a:rPr lang="en-GB" sz="2400" dirty="0"/>
              <a:t>Adaptation in the built environment (changing patterns of urbanisation)</a:t>
            </a:r>
          </a:p>
          <a:p>
            <a:pPr marL="1200150" lvl="2" indent="-285750">
              <a:buFont typeface="Arial" panose="020B0604020202020204" pitchFamily="34" charset="0"/>
              <a:buChar char="•"/>
            </a:pPr>
            <a:r>
              <a:rPr lang="en-GB" sz="2400" dirty="0"/>
              <a:t>Track the land footprint of renewables</a:t>
            </a:r>
          </a:p>
          <a:p>
            <a:pPr marL="1200150" lvl="2" indent="-285750">
              <a:buFont typeface="Arial" panose="020B0604020202020204" pitchFamily="34" charset="0"/>
              <a:buChar char="•"/>
            </a:pPr>
            <a:r>
              <a:rPr lang="en-GB" sz="2400" dirty="0"/>
              <a:t>Near ground level wind speed (e.g. for wind power)</a:t>
            </a:r>
          </a:p>
          <a:p>
            <a:pPr marL="1200150" lvl="2" indent="-285750">
              <a:buFont typeface="Arial" panose="020B0604020202020204" pitchFamily="34" charset="0"/>
              <a:buChar char="•"/>
            </a:pPr>
            <a:r>
              <a:rPr lang="en-GB" sz="2400" dirty="0"/>
              <a:t>Track changes in heat loss from groups of buildings </a:t>
            </a:r>
          </a:p>
          <a:p>
            <a:pPr marL="914400" lvl="1" indent="-457200">
              <a:buFont typeface="+mj-lt"/>
              <a:buAutoNum type="arabicPeriod"/>
            </a:pPr>
            <a:r>
              <a:rPr lang="en-GB" sz="2400" dirty="0"/>
              <a:t>Track encroachment of buildings/agriculture into forests</a:t>
            </a:r>
          </a:p>
          <a:p>
            <a:pPr marL="914400" lvl="1" indent="-457200">
              <a:buFont typeface="+mj-lt"/>
              <a:buAutoNum type="arabicPeriod"/>
            </a:pPr>
            <a:r>
              <a:rPr lang="en-GB" sz="2400" dirty="0"/>
              <a:t>Track adaptation in forest management</a:t>
            </a:r>
          </a:p>
          <a:p>
            <a:pPr marL="914400" lvl="1" indent="-457200">
              <a:buFont typeface="+mj-lt"/>
              <a:buAutoNum type="arabicPeriod"/>
            </a:pPr>
            <a:r>
              <a:rPr lang="en-GB" sz="2400" dirty="0"/>
              <a:t>Design other urban based adaptation observations</a:t>
            </a:r>
          </a:p>
          <a:p>
            <a:pPr marL="914400" lvl="1" indent="-457200">
              <a:buFont typeface="+mj-lt"/>
              <a:buAutoNum type="arabicPeriod"/>
            </a:pPr>
            <a:r>
              <a:rPr lang="en-GB" sz="2400" dirty="0"/>
              <a:t>Consider improvements to pre-1880 temperature records</a:t>
            </a:r>
          </a:p>
          <a:p>
            <a:pPr marL="1200150" lvl="2"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923676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bwMode="auto">
          <a:xfrm>
            <a:off x="0" y="0"/>
            <a:ext cx="12192000" cy="5832909"/>
          </a:xfrm>
          <a:prstGeom prst="rect">
            <a:avLst/>
          </a:prstGeom>
          <a:gradFill flip="none" rotWithShape="1">
            <a:gsLst>
              <a:gs pos="93000">
                <a:srgbClr val="273374"/>
              </a:gs>
              <a:gs pos="0">
                <a:srgbClr val="0684C8"/>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dirty="0">
              <a:solidFill>
                <a:srgbClr val="FFFFFF"/>
              </a:solidFill>
              <a:latin typeface="Trebuchet MS" panose="020B0603020202020204" pitchFamily="34" charset="0"/>
              <a:sym typeface="Arial Bold" pitchFamily="1" charset="0"/>
            </a:endParaRPr>
          </a:p>
        </p:txBody>
      </p:sp>
      <p:sp>
        <p:nvSpPr>
          <p:cNvPr id="6" name="Rectangle 1"/>
          <p:cNvSpPr>
            <a:spLocks noChangeArrowheads="1"/>
          </p:cNvSpPr>
          <p:nvPr/>
        </p:nvSpPr>
        <p:spPr bwMode="auto">
          <a:xfrm>
            <a:off x="4390793" y="103878"/>
            <a:ext cx="7905982" cy="572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Aft>
                <a:spcPct val="0"/>
              </a:spcAft>
              <a:buClr>
                <a:schemeClr val="accent2"/>
              </a:buClr>
              <a:buNone/>
            </a:pPr>
            <a:endParaRPr lang="en-US" altLang="en-US" sz="2800" dirty="0">
              <a:solidFill>
                <a:schemeClr val="bg1"/>
              </a:solidFill>
              <a:latin typeface="Trebuchet MS" panose="020B0603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9514" y="5838370"/>
            <a:ext cx="7121236" cy="1011938"/>
          </a:xfrm>
          <a:prstGeom prst="rect">
            <a:avLst/>
          </a:prstGeom>
        </p:spPr>
      </p:pic>
      <p:sp>
        <p:nvSpPr>
          <p:cNvPr id="7" name="Content Placeholder 4"/>
          <p:cNvSpPr txBox="1">
            <a:spLocks/>
          </p:cNvSpPr>
          <p:nvPr/>
        </p:nvSpPr>
        <p:spPr>
          <a:xfrm>
            <a:off x="765464" y="418203"/>
            <a:ext cx="10702636" cy="4496697"/>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514350" indent="-514350" defTabSz="914400" eaLnBrk="1" fontAlgn="auto" hangingPunct="1">
              <a:lnSpc>
                <a:spcPct val="100000"/>
              </a:lnSpc>
              <a:spcBef>
                <a:spcPts val="0"/>
              </a:spcBef>
              <a:spcAft>
                <a:spcPts val="600"/>
              </a:spcAft>
              <a:buClr>
                <a:srgbClr val="F49234"/>
              </a:buClr>
              <a:buFont typeface="+mj-lt"/>
              <a:buAutoNum type="arabicPeriod"/>
              <a:defRPr/>
            </a:pPr>
            <a:r>
              <a:rPr lang="en-US" sz="2800" kern="0" dirty="0">
                <a:solidFill>
                  <a:schemeClr val="bg1"/>
                </a:solidFill>
                <a:latin typeface="Trebuchet MS" panose="020B0603020202020204" pitchFamily="34" charset="0"/>
                <a:cs typeface="Arial"/>
              </a:rPr>
              <a:t>Climate Indicators</a:t>
            </a:r>
          </a:p>
          <a:p>
            <a:pPr marL="514350" lvl="0" indent="-514350" defTabSz="914400" eaLnBrk="1" fontAlgn="auto" hangingPunct="1">
              <a:lnSpc>
                <a:spcPct val="100000"/>
              </a:lnSpc>
              <a:spcBef>
                <a:spcPts val="0"/>
              </a:spcBef>
              <a:spcAft>
                <a:spcPts val="600"/>
              </a:spcAft>
              <a:buClr>
                <a:srgbClr val="F49234"/>
              </a:buClr>
              <a:buFont typeface="+mj-lt"/>
              <a:buAutoNum type="arabicPeriod"/>
              <a:defRPr/>
            </a:pPr>
            <a:r>
              <a:rPr lang="en-US" sz="2800" kern="0" dirty="0">
                <a:solidFill>
                  <a:schemeClr val="bg1"/>
                </a:solidFill>
                <a:latin typeface="Trebuchet MS" panose="020B0603020202020204" pitchFamily="34" charset="0"/>
                <a:ea typeface="+mn-ea"/>
                <a:cs typeface="Arial"/>
              </a:rPr>
              <a:t>GCOS contribution to the Global </a:t>
            </a:r>
            <a:r>
              <a:rPr lang="en-US" sz="2800" kern="0" dirty="0" err="1">
                <a:solidFill>
                  <a:schemeClr val="bg1"/>
                </a:solidFill>
                <a:latin typeface="Trebuchet MS" panose="020B0603020202020204" pitchFamily="34" charset="0"/>
                <a:ea typeface="+mn-ea"/>
                <a:cs typeface="Arial"/>
              </a:rPr>
              <a:t>Stocktake</a:t>
            </a:r>
            <a:endParaRPr lang="en-US" sz="2800" kern="0" dirty="0">
              <a:solidFill>
                <a:schemeClr val="bg1"/>
              </a:solidFill>
              <a:latin typeface="Trebuchet MS" panose="020B0603020202020204" pitchFamily="34" charset="0"/>
              <a:ea typeface="+mn-ea"/>
              <a:cs typeface="Arial"/>
            </a:endParaRPr>
          </a:p>
          <a:p>
            <a:pPr marL="514350" lvl="0" indent="-514350" defTabSz="914400" eaLnBrk="1" fontAlgn="auto" hangingPunct="1">
              <a:lnSpc>
                <a:spcPct val="100000"/>
              </a:lnSpc>
              <a:spcBef>
                <a:spcPts val="0"/>
              </a:spcBef>
              <a:spcAft>
                <a:spcPts val="600"/>
              </a:spcAft>
              <a:buClr>
                <a:srgbClr val="F49234"/>
              </a:buClr>
              <a:buFont typeface="+mj-lt"/>
              <a:buAutoNum type="arabicPeriod"/>
              <a:defRPr/>
            </a:pPr>
            <a:r>
              <a:rPr lang="en-US" sz="2800" kern="0" dirty="0">
                <a:solidFill>
                  <a:schemeClr val="bg1"/>
                </a:solidFill>
                <a:latin typeface="Trebuchet MS" panose="020B0603020202020204" pitchFamily="34" charset="0"/>
                <a:ea typeface="+mn-ea"/>
                <a:cs typeface="Arial"/>
              </a:rPr>
              <a:t>GCOS Strategy, incl. Communication Strategy and tag line</a:t>
            </a:r>
          </a:p>
          <a:p>
            <a:pPr marL="514350" lvl="0" indent="-514350" defTabSz="914400" eaLnBrk="1" fontAlgn="auto" hangingPunct="1">
              <a:lnSpc>
                <a:spcPct val="100000"/>
              </a:lnSpc>
              <a:spcBef>
                <a:spcPts val="0"/>
              </a:spcBef>
              <a:spcAft>
                <a:spcPts val="600"/>
              </a:spcAft>
              <a:buClr>
                <a:srgbClr val="F49234"/>
              </a:buClr>
              <a:buFont typeface="+mj-lt"/>
              <a:buAutoNum type="arabicPeriod"/>
              <a:defRPr/>
            </a:pPr>
            <a:r>
              <a:rPr lang="en-US" sz="2800" kern="0" dirty="0">
                <a:solidFill>
                  <a:schemeClr val="bg1"/>
                </a:solidFill>
                <a:latin typeface="Trebuchet MS" panose="020B0603020202020204" pitchFamily="34" charset="0"/>
                <a:ea typeface="+mn-ea"/>
                <a:cs typeface="Arial"/>
              </a:rPr>
              <a:t>Joint GCOS panel meeting in March 2019</a:t>
            </a:r>
          </a:p>
          <a:p>
            <a:pPr marL="514350" lvl="0" indent="-514350" defTabSz="914400" eaLnBrk="1" fontAlgn="auto" hangingPunct="1">
              <a:lnSpc>
                <a:spcPct val="100000"/>
              </a:lnSpc>
              <a:spcBef>
                <a:spcPts val="0"/>
              </a:spcBef>
              <a:spcAft>
                <a:spcPts val="600"/>
              </a:spcAft>
              <a:buClr>
                <a:srgbClr val="F49234"/>
              </a:buClr>
              <a:buFont typeface="+mj-lt"/>
              <a:buAutoNum type="arabicPeriod"/>
              <a:defRPr/>
            </a:pPr>
            <a:r>
              <a:rPr lang="en-US" sz="2800" kern="0" dirty="0">
                <a:solidFill>
                  <a:schemeClr val="bg1"/>
                </a:solidFill>
                <a:latin typeface="Trebuchet MS" panose="020B0603020202020204" pitchFamily="34" charset="0"/>
                <a:ea typeface="+mn-ea"/>
                <a:cs typeface="Arial"/>
              </a:rPr>
              <a:t>Time Plan 2018 – 2023: including </a:t>
            </a:r>
            <a:r>
              <a:rPr lang="en-US" sz="2800" kern="0" dirty="0" smtClean="0">
                <a:solidFill>
                  <a:schemeClr val="bg1"/>
                </a:solidFill>
                <a:latin typeface="Trebuchet MS" panose="020B0603020202020204" pitchFamily="34" charset="0"/>
                <a:ea typeface="+mn-ea"/>
                <a:cs typeface="Arial"/>
              </a:rPr>
              <a:t>timing </a:t>
            </a:r>
            <a:r>
              <a:rPr lang="en-US" sz="2800" kern="0" dirty="0">
                <a:solidFill>
                  <a:schemeClr val="bg1"/>
                </a:solidFill>
                <a:latin typeface="Trebuchet MS" panose="020B0603020202020204" pitchFamily="34" charset="0"/>
                <a:ea typeface="+mn-ea"/>
                <a:cs typeface="Arial"/>
              </a:rPr>
              <a:t>for</a:t>
            </a:r>
          </a:p>
          <a:p>
            <a:pPr marL="990600" lvl="1" indent="-514350" defTabSz="914400" eaLnBrk="1" fontAlgn="auto" hangingPunct="1">
              <a:lnSpc>
                <a:spcPct val="100000"/>
              </a:lnSpc>
              <a:spcBef>
                <a:spcPts val="0"/>
              </a:spcBef>
              <a:spcAft>
                <a:spcPts val="600"/>
              </a:spcAft>
              <a:buClr>
                <a:schemeClr val="bg1"/>
              </a:buClr>
              <a:buFont typeface="+mj-lt"/>
              <a:buAutoNum type="alphaLcPeriod"/>
              <a:defRPr/>
            </a:pPr>
            <a:r>
              <a:rPr lang="en-US" sz="2600" kern="0" dirty="0">
                <a:solidFill>
                  <a:schemeClr val="bg1"/>
                </a:solidFill>
                <a:latin typeface="Trebuchet MS" panose="020B0603020202020204" pitchFamily="34" charset="0"/>
                <a:ea typeface="+mn-ea"/>
                <a:cs typeface="Arial"/>
              </a:rPr>
              <a:t>revision of status report and </a:t>
            </a:r>
          </a:p>
          <a:p>
            <a:pPr marL="990600" lvl="1" indent="-514350" defTabSz="914400" eaLnBrk="1" fontAlgn="auto" hangingPunct="1">
              <a:lnSpc>
                <a:spcPct val="100000"/>
              </a:lnSpc>
              <a:spcBef>
                <a:spcPts val="0"/>
              </a:spcBef>
              <a:spcAft>
                <a:spcPts val="600"/>
              </a:spcAft>
              <a:buClr>
                <a:schemeClr val="bg1"/>
              </a:buClr>
              <a:buFont typeface="+mj-lt"/>
              <a:buAutoNum type="alphaLcPeriod"/>
              <a:defRPr/>
            </a:pPr>
            <a:r>
              <a:rPr lang="en-US" sz="2600" kern="0" dirty="0">
                <a:solidFill>
                  <a:schemeClr val="bg1"/>
                </a:solidFill>
                <a:latin typeface="Trebuchet MS" panose="020B0603020202020204" pitchFamily="34" charset="0"/>
                <a:ea typeface="+mn-ea"/>
                <a:cs typeface="Arial"/>
              </a:rPr>
              <a:t>revision of implementation plan</a:t>
            </a:r>
          </a:p>
          <a:p>
            <a:pPr marL="990600" lvl="1" indent="-514350" defTabSz="914400" eaLnBrk="1" fontAlgn="auto" hangingPunct="1">
              <a:lnSpc>
                <a:spcPct val="100000"/>
              </a:lnSpc>
              <a:spcBef>
                <a:spcPts val="0"/>
              </a:spcBef>
              <a:spcAft>
                <a:spcPts val="600"/>
              </a:spcAft>
              <a:buClr>
                <a:schemeClr val="bg1"/>
              </a:buClr>
              <a:buFont typeface="+mj-lt"/>
              <a:buAutoNum type="alphaLcPeriod"/>
              <a:defRPr/>
            </a:pPr>
            <a:r>
              <a:rPr lang="en-US" sz="2600" kern="0" dirty="0">
                <a:solidFill>
                  <a:schemeClr val="bg1"/>
                </a:solidFill>
                <a:latin typeface="Trebuchet MS" panose="020B0603020202020204" pitchFamily="34" charset="0"/>
                <a:ea typeface="+mn-ea"/>
                <a:cs typeface="Arial"/>
              </a:rPr>
              <a:t>2</a:t>
            </a:r>
            <a:r>
              <a:rPr lang="en-US" sz="2600" kern="0" baseline="30000" dirty="0">
                <a:solidFill>
                  <a:schemeClr val="bg1"/>
                </a:solidFill>
                <a:latin typeface="Trebuchet MS" panose="020B0603020202020204" pitchFamily="34" charset="0"/>
                <a:ea typeface="+mn-ea"/>
                <a:cs typeface="Arial"/>
              </a:rPr>
              <a:t>nd</a:t>
            </a:r>
            <a:r>
              <a:rPr lang="en-US" sz="2600" kern="0" dirty="0">
                <a:solidFill>
                  <a:schemeClr val="bg1"/>
                </a:solidFill>
                <a:latin typeface="Trebuchet MS" panose="020B0603020202020204" pitchFamily="34" charset="0"/>
                <a:ea typeface="+mn-ea"/>
                <a:cs typeface="Arial"/>
              </a:rPr>
              <a:t> Science Conference</a:t>
            </a:r>
          </a:p>
          <a:p>
            <a:pPr marL="990600" lvl="1" indent="-514350" defTabSz="914400" eaLnBrk="1" fontAlgn="auto" hangingPunct="1">
              <a:lnSpc>
                <a:spcPct val="100000"/>
              </a:lnSpc>
              <a:spcBef>
                <a:spcPts val="0"/>
              </a:spcBef>
              <a:spcAft>
                <a:spcPts val="600"/>
              </a:spcAft>
              <a:buClr>
                <a:schemeClr val="bg1"/>
              </a:buClr>
              <a:buFont typeface="+mj-lt"/>
              <a:buAutoNum type="alphaLcPeriod"/>
              <a:defRPr/>
            </a:pPr>
            <a:r>
              <a:rPr lang="en-US" sz="2600" kern="0" dirty="0">
                <a:solidFill>
                  <a:schemeClr val="bg1"/>
                </a:solidFill>
                <a:latin typeface="Trebuchet MS" panose="020B0603020202020204" pitchFamily="34" charset="0"/>
                <a:ea typeface="+mn-ea"/>
                <a:cs typeface="Arial"/>
              </a:rPr>
              <a:t>regional workshops</a:t>
            </a:r>
            <a:endParaRPr lang="en-US" sz="2800" kern="0" dirty="0">
              <a:solidFill>
                <a:schemeClr val="bg1"/>
              </a:solidFill>
              <a:latin typeface="Trebuchet MS" panose="020B0603020202020204" pitchFamily="34" charset="0"/>
              <a:ea typeface="+mn-ea"/>
              <a:cs typeface="Arial"/>
            </a:endParaRPr>
          </a:p>
          <a:p>
            <a:pPr marL="514350" lvl="0" indent="-514350" defTabSz="914400" eaLnBrk="1" fontAlgn="auto" hangingPunct="1">
              <a:lnSpc>
                <a:spcPct val="100000"/>
              </a:lnSpc>
              <a:spcBef>
                <a:spcPts val="0"/>
              </a:spcBef>
              <a:spcAft>
                <a:spcPts val="600"/>
              </a:spcAft>
              <a:buClr>
                <a:srgbClr val="F49234"/>
              </a:buClr>
              <a:buFont typeface="+mj-lt"/>
              <a:buAutoNum type="arabicPeriod"/>
              <a:defRPr/>
            </a:pPr>
            <a:endParaRPr lang="en-US" sz="2800" kern="0" dirty="0">
              <a:solidFill>
                <a:schemeClr val="bg1"/>
              </a:solidFill>
              <a:latin typeface="Trebuchet MS" panose="020B0603020202020204" pitchFamily="34" charset="0"/>
              <a:ea typeface="+mn-ea"/>
              <a:cs typeface="Arial"/>
            </a:endParaRPr>
          </a:p>
          <a:p>
            <a:pPr marL="0" lvl="0" indent="0" defTabSz="914400" eaLnBrk="1" fontAlgn="auto" hangingPunct="1">
              <a:lnSpc>
                <a:spcPct val="100000"/>
              </a:lnSpc>
              <a:spcBef>
                <a:spcPts val="0"/>
              </a:spcBef>
              <a:spcAft>
                <a:spcPts val="600"/>
              </a:spcAft>
              <a:buClr>
                <a:prstClr val="black"/>
              </a:buClr>
              <a:buNone/>
              <a:defRPr/>
            </a:pPr>
            <a:endParaRPr lang="en-US" sz="2800" kern="0" dirty="0">
              <a:solidFill>
                <a:schemeClr val="bg1"/>
              </a:solidFill>
              <a:latin typeface="Trebuchet MS" panose="020B0603020202020204" pitchFamily="34" charset="0"/>
              <a:ea typeface="+mn-ea"/>
              <a:cs typeface="Arial"/>
            </a:endParaRPr>
          </a:p>
          <a:p>
            <a:pPr marL="0" lvl="0" indent="0" defTabSz="914400" eaLnBrk="1" fontAlgn="auto" hangingPunct="1">
              <a:lnSpc>
                <a:spcPct val="100000"/>
              </a:lnSpc>
              <a:spcBef>
                <a:spcPts val="0"/>
              </a:spcBef>
              <a:spcAft>
                <a:spcPts val="600"/>
              </a:spcAft>
              <a:buClr>
                <a:prstClr val="black"/>
              </a:buClr>
              <a:buNone/>
              <a:defRPr/>
            </a:pPr>
            <a:endParaRPr lang="en-US" kern="0" dirty="0">
              <a:solidFill>
                <a:schemeClr val="bg1"/>
              </a:solidFill>
              <a:latin typeface="Trebuchet MS" panose="020B0603020202020204" pitchFamily="34" charset="0"/>
              <a:cs typeface="Arial"/>
            </a:endParaRPr>
          </a:p>
        </p:txBody>
      </p:sp>
    </p:spTree>
    <p:extLst>
      <p:ext uri="{BB962C8B-B14F-4D97-AF65-F5344CB8AC3E}">
        <p14:creationId xmlns:p14="http://schemas.microsoft.com/office/powerpoint/2010/main" val="2818728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GCOS &amp; the Global </a:t>
            </a:r>
            <a:r>
              <a:rPr lang="fr-CH" dirty="0" err="1">
                <a:latin typeface="Trebuchet MS" panose="020B0603020202020204" pitchFamily="34" charset="0"/>
              </a:rPr>
              <a:t>Stocktake</a:t>
            </a:r>
            <a:r>
              <a:rPr lang="fr-CH" dirty="0">
                <a:latin typeface="Trebuchet MS" panose="020B0603020202020204" pitchFamily="34" charset="0"/>
              </a:rPr>
              <a:t>: </a:t>
            </a:r>
            <a:r>
              <a:rPr lang="fr-CH" dirty="0" err="1">
                <a:latin typeface="Trebuchet MS" panose="020B0603020202020204" pitchFamily="34" charset="0"/>
              </a:rPr>
              <a:t>next</a:t>
            </a:r>
            <a:r>
              <a:rPr lang="fr-CH" dirty="0">
                <a:latin typeface="Trebuchet MS" panose="020B0603020202020204" pitchFamily="34" charset="0"/>
              </a:rPr>
              <a:t> </a:t>
            </a:r>
            <a:r>
              <a:rPr lang="fr-CH" dirty="0" err="1">
                <a:latin typeface="Trebuchet MS" panose="020B0603020202020204" pitchFamily="34" charset="0"/>
              </a:rPr>
              <a:t>steps</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
        <p:nvSpPr>
          <p:cNvPr id="11" name="Content Placeholder 4"/>
          <p:cNvSpPr txBox="1">
            <a:spLocks/>
          </p:cNvSpPr>
          <p:nvPr/>
        </p:nvSpPr>
        <p:spPr>
          <a:xfrm>
            <a:off x="803564" y="1059723"/>
            <a:ext cx="10978861" cy="5541102"/>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rPr>
              <a:t>Report to panels in March </a:t>
            </a:r>
            <a:r>
              <a:rPr lang="en-GB" sz="2800" b="0" kern="0" dirty="0" smtClean="0">
                <a:solidFill>
                  <a:srgbClr val="273375"/>
                </a:solidFill>
                <a:latin typeface="Trebuchet MS" panose="020B0603020202020204" pitchFamily="34" charset="0"/>
                <a:cs typeface="Arial"/>
              </a:rPr>
              <a:t>2018,</a:t>
            </a:r>
            <a:endParaRPr lang="en-GB" sz="2800" b="0" kern="0" dirty="0">
              <a:solidFill>
                <a:srgbClr val="273375"/>
              </a:solidFill>
              <a:latin typeface="Trebuchet MS" panose="020B0603020202020204" pitchFamily="34" charset="0"/>
              <a:cs typeface="Arial"/>
            </a:endParaRPr>
          </a:p>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sym typeface="Wingdings" panose="05000000000000000000" pitchFamily="2" charset="2"/>
              </a:rPr>
              <a:t> Incorporating suggestions from </a:t>
            </a:r>
            <a:r>
              <a:rPr lang="en-GB" sz="2800" b="0" kern="0" dirty="0" smtClean="0">
                <a:solidFill>
                  <a:srgbClr val="273375"/>
                </a:solidFill>
                <a:latin typeface="Trebuchet MS" panose="020B0603020202020204" pitchFamily="34" charset="0"/>
                <a:cs typeface="Arial"/>
                <a:sym typeface="Wingdings" panose="05000000000000000000" pitchFamily="2" charset="2"/>
              </a:rPr>
              <a:t>Panels,</a:t>
            </a:r>
            <a:endParaRPr lang="en-GB" sz="2800" b="0" kern="0" dirty="0">
              <a:solidFill>
                <a:srgbClr val="273375"/>
              </a:solidFill>
              <a:latin typeface="Trebuchet MS" panose="020B0603020202020204" pitchFamily="34" charset="0"/>
              <a:cs typeface="Arial"/>
            </a:endParaRPr>
          </a:p>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rPr>
              <a:t>Consolidation of </a:t>
            </a:r>
            <a:r>
              <a:rPr lang="en-GB" sz="2800" b="0" kern="0" dirty="0" smtClean="0">
                <a:solidFill>
                  <a:srgbClr val="273375"/>
                </a:solidFill>
                <a:latin typeface="Trebuchet MS" panose="020B0603020202020204" pitchFamily="34" charset="0"/>
                <a:cs typeface="Arial"/>
              </a:rPr>
              <a:t>draft documents.</a:t>
            </a:r>
            <a:endParaRPr lang="en-GB" sz="2800" b="0" kern="0" dirty="0">
              <a:solidFill>
                <a:srgbClr val="273375"/>
              </a:solidFill>
              <a:latin typeface="Trebuchet MS" panose="020B0603020202020204" pitchFamily="34" charset="0"/>
              <a:cs typeface="Arial"/>
            </a:endParaRPr>
          </a:p>
          <a:p>
            <a:pPr marL="0" indent="0">
              <a:lnSpc>
                <a:spcPct val="100000"/>
              </a:lnSpc>
              <a:spcBef>
                <a:spcPts val="0"/>
              </a:spcBef>
              <a:spcAft>
                <a:spcPts val="600"/>
              </a:spcAft>
              <a:buFontTx/>
              <a:buNone/>
              <a:defRPr/>
            </a:pPr>
            <a:endParaRPr lang="en-GB" sz="2800" b="0" kern="0" dirty="0">
              <a:solidFill>
                <a:srgbClr val="273375"/>
              </a:solidFill>
              <a:latin typeface="Trebuchet MS" panose="020B0603020202020204" pitchFamily="34" charset="0"/>
              <a:cs typeface="Arial"/>
            </a:endParaRPr>
          </a:p>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rPr>
              <a:t>Identifying input:</a:t>
            </a:r>
          </a:p>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rPr>
              <a:t>MoU between WMO and UNFCCC which designs specific projects of relevance to this task;</a:t>
            </a:r>
          </a:p>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rPr>
              <a:t>National Adaptation Plans (NAPs);</a:t>
            </a:r>
          </a:p>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rPr>
              <a:t>Upcoming UNFCCC SBSTA meeting: research dialogue in May 2018</a:t>
            </a:r>
          </a:p>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rPr>
              <a:t>COP24, SBSTA in December 2018; Earth Info Day (TBD</a:t>
            </a:r>
            <a:r>
              <a:rPr lang="en-GB" sz="2800" b="0" kern="0" dirty="0" smtClean="0">
                <a:solidFill>
                  <a:srgbClr val="273375"/>
                </a:solidFill>
                <a:latin typeface="Trebuchet MS" panose="020B0603020202020204" pitchFamily="34" charset="0"/>
                <a:cs typeface="Arial"/>
              </a:rPr>
              <a:t>);</a:t>
            </a:r>
          </a:p>
          <a:p>
            <a:pPr marL="0" indent="0">
              <a:lnSpc>
                <a:spcPct val="100000"/>
              </a:lnSpc>
              <a:spcBef>
                <a:spcPts val="0"/>
              </a:spcBef>
              <a:spcAft>
                <a:spcPts val="600"/>
              </a:spcAft>
              <a:buFontTx/>
              <a:buNone/>
              <a:defRPr/>
            </a:pPr>
            <a:r>
              <a:rPr lang="fr-CH" sz="2800" b="0" kern="0" dirty="0" smtClean="0">
                <a:solidFill>
                  <a:srgbClr val="273375"/>
                </a:solidFill>
                <a:latin typeface="Trebuchet MS" panose="020B0603020202020204" pitchFamily="34" charset="0"/>
                <a:cs typeface="Arial"/>
              </a:rPr>
              <a:t>GFCS guidelines for national </a:t>
            </a:r>
            <a:r>
              <a:rPr lang="fr-CH" sz="2800" b="0" kern="0" dirty="0" err="1" smtClean="0">
                <a:solidFill>
                  <a:srgbClr val="273375"/>
                </a:solidFill>
                <a:latin typeface="Trebuchet MS" panose="020B0603020202020204" pitchFamily="34" charset="0"/>
                <a:cs typeface="Arial"/>
              </a:rPr>
              <a:t>implementation</a:t>
            </a:r>
            <a:r>
              <a:rPr lang="fr-CH" sz="2800" b="0" kern="0" dirty="0" smtClean="0">
                <a:solidFill>
                  <a:srgbClr val="273375"/>
                </a:solidFill>
                <a:latin typeface="Trebuchet MS" panose="020B0603020202020204" pitchFamily="34" charset="0"/>
                <a:cs typeface="Arial"/>
              </a:rPr>
              <a:t> of </a:t>
            </a:r>
            <a:r>
              <a:rPr lang="fr-CH" sz="2800" b="0" kern="0" dirty="0" err="1" smtClean="0">
                <a:solidFill>
                  <a:srgbClr val="273375"/>
                </a:solidFill>
                <a:latin typeface="Trebuchet MS" panose="020B0603020202020204" pitchFamily="34" charset="0"/>
                <a:cs typeface="Arial"/>
              </a:rPr>
              <a:t>climate</a:t>
            </a:r>
            <a:r>
              <a:rPr lang="fr-CH" sz="2800" b="0" kern="0" dirty="0" smtClean="0">
                <a:solidFill>
                  <a:srgbClr val="273375"/>
                </a:solidFill>
                <a:latin typeface="Trebuchet MS" panose="020B0603020202020204" pitchFamily="34" charset="0"/>
                <a:cs typeface="Arial"/>
              </a:rPr>
              <a:t> services.</a:t>
            </a:r>
            <a:endParaRPr lang="en-GB" sz="2800" b="0" kern="0" dirty="0">
              <a:solidFill>
                <a:srgbClr val="273375"/>
              </a:solidFill>
              <a:latin typeface="Trebuchet MS" panose="020B0603020202020204" pitchFamily="34" charset="0"/>
              <a:cs typeface="Arial"/>
            </a:endParaRPr>
          </a:p>
          <a:p>
            <a:pPr marL="0" indent="0">
              <a:lnSpc>
                <a:spcPct val="100000"/>
              </a:lnSpc>
              <a:spcBef>
                <a:spcPts val="0"/>
              </a:spcBef>
              <a:spcAft>
                <a:spcPts val="600"/>
              </a:spcAft>
              <a:buFontTx/>
              <a:buNone/>
              <a:defRPr/>
            </a:pPr>
            <a:endParaRPr lang="en-GB" sz="2800" kern="0" dirty="0">
              <a:solidFill>
                <a:srgbClr val="273375"/>
              </a:solidFill>
              <a:latin typeface="Trebuchet MS" panose="020B0603020202020204" pitchFamily="34" charset="0"/>
              <a:cs typeface="Arial"/>
            </a:endParaRPr>
          </a:p>
        </p:txBody>
      </p:sp>
    </p:spTree>
    <p:extLst>
      <p:ext uri="{BB962C8B-B14F-4D97-AF65-F5344CB8AC3E}">
        <p14:creationId xmlns:p14="http://schemas.microsoft.com/office/powerpoint/2010/main" val="1062593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GCOS </a:t>
            </a:r>
            <a:r>
              <a:rPr lang="fr-CH" dirty="0" err="1" smtClean="0">
                <a:latin typeface="Trebuchet MS" panose="020B0603020202020204" pitchFamily="34" charset="0"/>
              </a:rPr>
              <a:t>Strategy</a:t>
            </a:r>
            <a:r>
              <a:rPr lang="fr-CH" dirty="0" smtClean="0">
                <a:latin typeface="Trebuchet MS" panose="020B0603020202020204" pitchFamily="34" charset="0"/>
              </a:rPr>
              <a:t> – </a:t>
            </a:r>
            <a:r>
              <a:rPr lang="fr-CH" dirty="0" err="1" smtClean="0">
                <a:latin typeface="Trebuchet MS" panose="020B0603020202020204" pitchFamily="34" charset="0"/>
              </a:rPr>
              <a:t>track</a:t>
            </a:r>
            <a:r>
              <a:rPr lang="fr-CH" dirty="0" smtClean="0">
                <a:latin typeface="Trebuchet MS" panose="020B0603020202020204" pitchFamily="34" charset="0"/>
              </a:rPr>
              <a:t> record</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874025135"/>
              </p:ext>
            </p:extLst>
          </p:nvPr>
        </p:nvGraphicFramePr>
        <p:xfrm>
          <a:off x="1038225" y="1152525"/>
          <a:ext cx="10125074" cy="5478737"/>
        </p:xfrm>
        <a:graphic>
          <a:graphicData uri="http://schemas.openxmlformats.org/drawingml/2006/table">
            <a:tbl>
              <a:tblPr firstRow="1" firstCol="1" bandRow="1">
                <a:tableStyleId>{5C22544A-7EE6-4342-B048-85BDC9FD1C3A}</a:tableStyleId>
              </a:tblPr>
              <a:tblGrid>
                <a:gridCol w="1671810">
                  <a:extLst>
                    <a:ext uri="{9D8B030D-6E8A-4147-A177-3AD203B41FA5}">
                      <a16:colId xmlns="" xmlns:a16="http://schemas.microsoft.com/office/drawing/2014/main" val="20000"/>
                    </a:ext>
                  </a:extLst>
                </a:gridCol>
                <a:gridCol w="3415925">
                  <a:extLst>
                    <a:ext uri="{9D8B030D-6E8A-4147-A177-3AD203B41FA5}">
                      <a16:colId xmlns="" xmlns:a16="http://schemas.microsoft.com/office/drawing/2014/main" val="20001"/>
                    </a:ext>
                  </a:extLst>
                </a:gridCol>
                <a:gridCol w="2795844">
                  <a:extLst>
                    <a:ext uri="{9D8B030D-6E8A-4147-A177-3AD203B41FA5}">
                      <a16:colId xmlns="" xmlns:a16="http://schemas.microsoft.com/office/drawing/2014/main" val="20002"/>
                    </a:ext>
                  </a:extLst>
                </a:gridCol>
                <a:gridCol w="2241495">
                  <a:extLst>
                    <a:ext uri="{9D8B030D-6E8A-4147-A177-3AD203B41FA5}">
                      <a16:colId xmlns="" xmlns:a16="http://schemas.microsoft.com/office/drawing/2014/main" val="20003"/>
                    </a:ext>
                  </a:extLst>
                </a:gridCol>
              </a:tblGrid>
              <a:tr h="746717">
                <a:tc>
                  <a:txBody>
                    <a:bodyPr/>
                    <a:lstStyle/>
                    <a:p>
                      <a:pPr algn="just">
                        <a:lnSpc>
                          <a:spcPct val="115000"/>
                        </a:lnSpc>
                        <a:spcAft>
                          <a:spcPts val="0"/>
                        </a:spcAft>
                      </a:pPr>
                      <a:r>
                        <a:rPr lang="en-GB" sz="1800" dirty="0">
                          <a:effectLst/>
                        </a:rPr>
                        <a:t>Draft Versions</a:t>
                      </a:r>
                      <a:endParaRPr lang="en-GB" sz="1800" dirty="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extLst>
                  <a:ext uri="{0D108BD9-81ED-4DB2-BD59-A6C34878D82A}">
                    <a16:rowId xmlns="" xmlns:a16="http://schemas.microsoft.com/office/drawing/2014/main" val="10000"/>
                  </a:ext>
                </a:extLst>
              </a:tr>
              <a:tr h="577454">
                <a:tc>
                  <a:txBody>
                    <a:bodyPr/>
                    <a:lstStyle/>
                    <a:p>
                      <a:pPr algn="just">
                        <a:lnSpc>
                          <a:spcPct val="115000"/>
                        </a:lnSpc>
                        <a:spcAft>
                          <a:spcPts val="0"/>
                        </a:spcAft>
                      </a:pPr>
                      <a:r>
                        <a:rPr lang="en-GB" sz="1800">
                          <a:effectLst/>
                        </a:rPr>
                        <a:t>Version 1.8.2</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This version has been drafted by the GCOS Secretariat.</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19 Feb 2018</a:t>
                      </a:r>
                      <a:endParaRPr lang="en-GB" sz="1800">
                        <a:effectLst/>
                        <a:latin typeface="Calibri"/>
                        <a:ea typeface="SimSun"/>
                        <a:cs typeface="Arial"/>
                      </a:endParaRPr>
                    </a:p>
                  </a:txBody>
                  <a:tcPr marL="68580" marR="68580" marT="0" marB="0"/>
                </a:tc>
                <a:extLst>
                  <a:ext uri="{0D108BD9-81ED-4DB2-BD59-A6C34878D82A}">
                    <a16:rowId xmlns="" xmlns:a16="http://schemas.microsoft.com/office/drawing/2014/main" val="10001"/>
                  </a:ext>
                </a:extLst>
              </a:tr>
              <a:tr h="577454">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Circulated to all GCOS Steering Committee members.</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Deadline for comments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1 March 2018</a:t>
                      </a:r>
                      <a:endParaRPr lang="en-GB" sz="1800">
                        <a:effectLst/>
                        <a:latin typeface="Calibri"/>
                        <a:ea typeface="SimSun"/>
                        <a:cs typeface="Arial"/>
                      </a:endParaRPr>
                    </a:p>
                  </a:txBody>
                  <a:tcPr marL="68580" marR="68580" marT="0" marB="0"/>
                </a:tc>
                <a:extLst>
                  <a:ext uri="{0D108BD9-81ED-4DB2-BD59-A6C34878D82A}">
                    <a16:rowId xmlns="" xmlns:a16="http://schemas.microsoft.com/office/drawing/2014/main" val="10002"/>
                  </a:ext>
                </a:extLst>
              </a:tr>
              <a:tr h="1172366">
                <a:tc>
                  <a:txBody>
                    <a:bodyPr/>
                    <a:lstStyle/>
                    <a:p>
                      <a:pPr algn="just">
                        <a:lnSpc>
                          <a:spcPct val="115000"/>
                        </a:lnSpc>
                        <a:spcAft>
                          <a:spcPts val="0"/>
                        </a:spcAft>
                      </a:pPr>
                      <a:r>
                        <a:rPr lang="en-GB" sz="1800">
                          <a:effectLst/>
                        </a:rPr>
                        <a:t>Version 1.9</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This version will have comments from SC members included and will be circulated for comments to sponsors.</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Deadline for comments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dirty="0" smtClean="0">
                          <a:effectLst/>
                        </a:rPr>
                        <a:t>26 </a:t>
                      </a:r>
                      <a:r>
                        <a:rPr lang="en-GB" sz="1800" dirty="0">
                          <a:effectLst/>
                        </a:rPr>
                        <a:t>March 2018</a:t>
                      </a:r>
                      <a:endParaRPr lang="en-GB" sz="1800" dirty="0">
                        <a:effectLst/>
                        <a:latin typeface="Calibri"/>
                        <a:ea typeface="SimSun"/>
                        <a:cs typeface="Arial"/>
                      </a:endParaRPr>
                    </a:p>
                  </a:txBody>
                  <a:tcPr marL="68580" marR="68580" marT="0" marB="0"/>
                </a:tc>
                <a:extLst>
                  <a:ext uri="{0D108BD9-81ED-4DB2-BD59-A6C34878D82A}">
                    <a16:rowId xmlns="" xmlns:a16="http://schemas.microsoft.com/office/drawing/2014/main" val="10003"/>
                  </a:ext>
                </a:extLst>
              </a:tr>
              <a:tr h="279996">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extLst>
                  <a:ext uri="{0D108BD9-81ED-4DB2-BD59-A6C34878D82A}">
                    <a16:rowId xmlns="" xmlns:a16="http://schemas.microsoft.com/office/drawing/2014/main" val="10004"/>
                  </a:ext>
                </a:extLst>
              </a:tr>
              <a:tr h="577454">
                <a:tc>
                  <a:txBody>
                    <a:bodyPr/>
                    <a:lstStyle/>
                    <a:p>
                      <a:pPr algn="just">
                        <a:lnSpc>
                          <a:spcPct val="115000"/>
                        </a:lnSpc>
                        <a:spcAft>
                          <a:spcPts val="0"/>
                        </a:spcAft>
                      </a:pPr>
                      <a:r>
                        <a:rPr lang="en-GB" sz="1800">
                          <a:effectLst/>
                        </a:rPr>
                        <a:t>Version 2.0</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This version will include comments from all sponsors</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extLst>
                  <a:ext uri="{0D108BD9-81ED-4DB2-BD59-A6C34878D82A}">
                    <a16:rowId xmlns="" xmlns:a16="http://schemas.microsoft.com/office/drawing/2014/main" val="10005"/>
                  </a:ext>
                </a:extLst>
              </a:tr>
              <a:tr h="577454">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Submission to WMO Executive Council</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Deadline for submission</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15 March 2018</a:t>
                      </a:r>
                    </a:p>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extLst>
                  <a:ext uri="{0D108BD9-81ED-4DB2-BD59-A6C34878D82A}">
                    <a16:rowId xmlns="" xmlns:a16="http://schemas.microsoft.com/office/drawing/2014/main" val="10006"/>
                  </a:ext>
                </a:extLst>
              </a:tr>
              <a:tr h="577454">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Submission to IOC Executive Council</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dirty="0">
                          <a:effectLst/>
                        </a:rPr>
                        <a:t> </a:t>
                      </a:r>
                      <a:endParaRPr lang="en-GB" sz="1800" dirty="0">
                        <a:effectLst/>
                        <a:latin typeface="Calibri"/>
                        <a:ea typeface="SimSun"/>
                        <a:cs typeface="Arial"/>
                      </a:endParaRPr>
                    </a:p>
                  </a:txBody>
                  <a:tcPr marL="68580" marR="68580"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4203707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pic>
        <p:nvPicPr>
          <p:cNvPr id="4" name="Picture 3">
            <a:extLst>
              <a:ext uri="{FF2B5EF4-FFF2-40B4-BE49-F238E27FC236}">
                <a16:creationId xmlns="" xmlns:a16="http://schemas.microsoft.com/office/drawing/2014/main" id="{24F0CA85-B8F5-1749-89BB-1B9D78F70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11" y="0"/>
            <a:ext cx="11102885" cy="6858000"/>
          </a:xfrm>
          <a:prstGeom prst="rect">
            <a:avLst/>
          </a:prstGeom>
        </p:spPr>
      </p:pic>
    </p:spTree>
    <p:extLst>
      <p:ext uri="{BB962C8B-B14F-4D97-AF65-F5344CB8AC3E}">
        <p14:creationId xmlns:p14="http://schemas.microsoft.com/office/powerpoint/2010/main" val="3882887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 xmlns:a16="http://schemas.microsoft.com/office/drawing/2014/main" id="{82B42173-7A35-CE46-9523-FFD693F50E12}"/>
              </a:ext>
            </a:extLst>
          </p:cNvPr>
          <p:cNvSpPr/>
          <p:nvPr/>
        </p:nvSpPr>
        <p:spPr>
          <a:xfrm>
            <a:off x="236502" y="-1"/>
            <a:ext cx="11812623" cy="1494871"/>
          </a:xfrm>
          <a:prstGeom prst="roundRect">
            <a:avLst/>
          </a:prstGeom>
          <a:solidFill>
            <a:srgbClr val="03BB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lstStyle/>
          <a:p>
            <a:pPr algn="ctr"/>
            <a:r>
              <a:rPr lang="en-US" b="1" dirty="0"/>
              <a:t>AIMS</a:t>
            </a:r>
          </a:p>
        </p:txBody>
      </p:sp>
      <p:sp>
        <p:nvSpPr>
          <p:cNvPr id="16" name="Rounded Rectangle 15">
            <a:extLst>
              <a:ext uri="{FF2B5EF4-FFF2-40B4-BE49-F238E27FC236}">
                <a16:creationId xmlns="" xmlns:a16="http://schemas.microsoft.com/office/drawing/2014/main" id="{6FE0EA02-3B82-B44F-BDEB-ACB765A6A4F3}"/>
              </a:ext>
            </a:extLst>
          </p:cNvPr>
          <p:cNvSpPr/>
          <p:nvPr/>
        </p:nvSpPr>
        <p:spPr>
          <a:xfrm>
            <a:off x="3735659" y="1575011"/>
            <a:ext cx="5560734" cy="1333594"/>
          </a:xfrm>
          <a:prstGeom prst="roundRect">
            <a:avLst/>
          </a:prstGeom>
          <a:solidFill>
            <a:srgbClr val="FF9E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US" b="1" dirty="0"/>
              <a:t>MAIN CHANNELS</a:t>
            </a:r>
          </a:p>
        </p:txBody>
      </p:sp>
      <p:sp>
        <p:nvSpPr>
          <p:cNvPr id="10" name="Rounded Rectangle 9">
            <a:extLst>
              <a:ext uri="{FF2B5EF4-FFF2-40B4-BE49-F238E27FC236}">
                <a16:creationId xmlns="" xmlns:a16="http://schemas.microsoft.com/office/drawing/2014/main" id="{E2E4BB32-2EC7-C843-9F2F-A6824CA4A468}"/>
              </a:ext>
            </a:extLst>
          </p:cNvPr>
          <p:cNvSpPr/>
          <p:nvPr/>
        </p:nvSpPr>
        <p:spPr>
          <a:xfrm rot="16200000">
            <a:off x="-252298" y="3271485"/>
            <a:ext cx="3949395" cy="3223636"/>
          </a:xfrm>
          <a:prstGeom prst="roundRect">
            <a:avLst/>
          </a:prstGeom>
          <a:solidFill>
            <a:srgbClr val="019AA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GB" sz="2000" b="1" dirty="0"/>
              <a:t>Target Audiences</a:t>
            </a:r>
            <a:endParaRPr lang="en-US" sz="2000" b="1" dirty="0"/>
          </a:p>
        </p:txBody>
      </p:sp>
      <p:sp>
        <p:nvSpPr>
          <p:cNvPr id="3" name="Rounded Rectangle 2">
            <a:extLst>
              <a:ext uri="{FF2B5EF4-FFF2-40B4-BE49-F238E27FC236}">
                <a16:creationId xmlns="" xmlns:a16="http://schemas.microsoft.com/office/drawing/2014/main" id="{17EF9F2B-4A29-AA45-9553-463317F65030}"/>
              </a:ext>
            </a:extLst>
          </p:cNvPr>
          <p:cNvSpPr/>
          <p:nvPr/>
        </p:nvSpPr>
        <p:spPr>
          <a:xfrm>
            <a:off x="222359" y="283431"/>
            <a:ext cx="2869964" cy="1192757"/>
          </a:xfrm>
          <a:prstGeom prst="roundRect">
            <a:avLst/>
          </a:prstGeom>
          <a:solidFill>
            <a:srgbClr val="03B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just">
              <a:lnSpc>
                <a:spcPct val="115000"/>
              </a:lnSpc>
              <a:spcAft>
                <a:spcPts val="0"/>
              </a:spcAft>
            </a:pPr>
            <a:r>
              <a:rPr lang="en-GB" sz="1400" b="1" dirty="0">
                <a:latin typeface="Calibri" panose="020F0502020204030204" pitchFamily="34" charset="0"/>
                <a:ea typeface="Times New Roman" panose="02020603050405020304" pitchFamily="18" charset="0"/>
                <a:cs typeface="Times New Roman" panose="02020603050405020304" pitchFamily="18" charset="0"/>
              </a:rPr>
              <a:t>Ensure GCOS is responsive to the needs of its users, by proposing and promoting observational approaches that meet those needs</a:t>
            </a:r>
            <a:endParaRPr lang="en-US" sz="1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 xmlns:a16="http://schemas.microsoft.com/office/drawing/2014/main" id="{0BCBBAFD-EEB7-154F-AA8F-47ADA6555E62}"/>
              </a:ext>
            </a:extLst>
          </p:cNvPr>
          <p:cNvSpPr/>
          <p:nvPr/>
        </p:nvSpPr>
        <p:spPr>
          <a:xfrm>
            <a:off x="3196497" y="283431"/>
            <a:ext cx="2869964" cy="1192757"/>
          </a:xfrm>
          <a:prstGeom prst="roundRect">
            <a:avLst/>
          </a:prstGeom>
          <a:solidFill>
            <a:srgbClr val="03B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just">
              <a:lnSpc>
                <a:spcPct val="115000"/>
              </a:lnSpc>
              <a:spcAft>
                <a:spcPts val="0"/>
              </a:spcAft>
            </a:pPr>
            <a:r>
              <a:rPr lang="en-GB" sz="1400" b="1" dirty="0">
                <a:latin typeface="Calibri" panose="020F0502020204030204" pitchFamily="34" charset="0"/>
                <a:ea typeface="Times New Roman" panose="02020603050405020304" pitchFamily="18" charset="0"/>
                <a:cs typeface="Times New Roman" panose="02020603050405020304" pitchFamily="18" charset="0"/>
              </a:rPr>
              <a:t>Ensure an understanding of the needs for global climate observations by policy makers and those who fund observations.</a:t>
            </a:r>
            <a:endParaRPr lang="en-US" sz="1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 xmlns:a16="http://schemas.microsoft.com/office/drawing/2014/main" id="{74D460FC-CC15-0849-A699-FD5ECF555F68}"/>
              </a:ext>
            </a:extLst>
          </p:cNvPr>
          <p:cNvSpPr/>
          <p:nvPr/>
        </p:nvSpPr>
        <p:spPr>
          <a:xfrm>
            <a:off x="6170635" y="283431"/>
            <a:ext cx="2869964" cy="1192757"/>
          </a:xfrm>
          <a:prstGeom prst="roundRect">
            <a:avLst/>
          </a:prstGeom>
          <a:solidFill>
            <a:srgbClr val="03B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just">
              <a:lnSpc>
                <a:spcPct val="115000"/>
              </a:lnSpc>
              <a:spcAft>
                <a:spcPts val="1000"/>
              </a:spcAft>
            </a:pPr>
            <a:r>
              <a:rPr lang="en-GB" sz="1400" b="1" dirty="0">
                <a:latin typeface="Calibri" panose="020F0502020204030204" pitchFamily="34" charset="0"/>
                <a:ea typeface="Times New Roman" panose="02020603050405020304" pitchFamily="18" charset="0"/>
                <a:cs typeface="Times New Roman" panose="02020603050405020304" pitchFamily="18" charset="0"/>
              </a:rPr>
              <a:t>Provide the basis for communication of the state and rate of change of the climate system by the media to the public.</a:t>
            </a:r>
            <a:endParaRPr lang="en-US" sz="1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 xmlns:a16="http://schemas.microsoft.com/office/drawing/2014/main" id="{F27C20AF-E300-2748-ADAD-CD5977811027}"/>
              </a:ext>
            </a:extLst>
          </p:cNvPr>
          <p:cNvSpPr/>
          <p:nvPr/>
        </p:nvSpPr>
        <p:spPr>
          <a:xfrm>
            <a:off x="591016" y="3178094"/>
            <a:ext cx="2531327" cy="715542"/>
          </a:xfrm>
          <a:prstGeom prst="roundRect">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USERS</a:t>
            </a:r>
            <a:r>
              <a:rPr lang="en-US" sz="1400" dirty="0"/>
              <a:t>: those who need and user the data collected by the global climate observations</a:t>
            </a:r>
          </a:p>
        </p:txBody>
      </p:sp>
      <p:sp>
        <p:nvSpPr>
          <p:cNvPr id="7" name="Rounded Rectangle 6">
            <a:extLst>
              <a:ext uri="{FF2B5EF4-FFF2-40B4-BE49-F238E27FC236}">
                <a16:creationId xmlns="" xmlns:a16="http://schemas.microsoft.com/office/drawing/2014/main" id="{50AD3F49-8976-CE40-80D7-74C9120DC27F}"/>
              </a:ext>
            </a:extLst>
          </p:cNvPr>
          <p:cNvSpPr/>
          <p:nvPr/>
        </p:nvSpPr>
        <p:spPr>
          <a:xfrm>
            <a:off x="591016" y="4072049"/>
            <a:ext cx="2531327" cy="715542"/>
          </a:xfrm>
          <a:prstGeom prst="roundRect">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OBSERVERS</a:t>
            </a:r>
            <a:r>
              <a:rPr lang="en-US" sz="1400" dirty="0"/>
              <a:t>: Those making Climate Observations</a:t>
            </a:r>
          </a:p>
        </p:txBody>
      </p:sp>
      <p:sp>
        <p:nvSpPr>
          <p:cNvPr id="8" name="Rounded Rectangle 7">
            <a:extLst>
              <a:ext uri="{FF2B5EF4-FFF2-40B4-BE49-F238E27FC236}">
                <a16:creationId xmlns="" xmlns:a16="http://schemas.microsoft.com/office/drawing/2014/main" id="{52CDB6A1-2F39-6143-97F4-CAF96DE0CA92}"/>
              </a:ext>
            </a:extLst>
          </p:cNvPr>
          <p:cNvSpPr/>
          <p:nvPr/>
        </p:nvSpPr>
        <p:spPr>
          <a:xfrm>
            <a:off x="591016" y="4966004"/>
            <a:ext cx="2531327" cy="715542"/>
          </a:xfrm>
          <a:prstGeom prst="roundRect">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Policy Makers and Funding Agencies</a:t>
            </a:r>
            <a:endParaRPr lang="en-US" sz="1400" b="1" dirty="0"/>
          </a:p>
        </p:txBody>
      </p:sp>
      <p:sp>
        <p:nvSpPr>
          <p:cNvPr id="9" name="Rounded Rectangle 8">
            <a:extLst>
              <a:ext uri="{FF2B5EF4-FFF2-40B4-BE49-F238E27FC236}">
                <a16:creationId xmlns="" xmlns:a16="http://schemas.microsoft.com/office/drawing/2014/main" id="{C82EC561-360A-334E-B814-1DD1D1106E59}"/>
              </a:ext>
            </a:extLst>
          </p:cNvPr>
          <p:cNvSpPr/>
          <p:nvPr/>
        </p:nvSpPr>
        <p:spPr>
          <a:xfrm>
            <a:off x="591016" y="5874825"/>
            <a:ext cx="2531327" cy="715542"/>
          </a:xfrm>
          <a:prstGeom prst="roundRect">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MEDIA</a:t>
            </a:r>
            <a:r>
              <a:rPr lang="en-GB" sz="1400" dirty="0"/>
              <a:t> (for public)</a:t>
            </a:r>
            <a:endParaRPr lang="en-US" sz="1400" dirty="0"/>
          </a:p>
        </p:txBody>
      </p:sp>
      <p:sp>
        <p:nvSpPr>
          <p:cNvPr id="22" name="Right Arrow 21">
            <a:extLst>
              <a:ext uri="{FF2B5EF4-FFF2-40B4-BE49-F238E27FC236}">
                <a16:creationId xmlns="" xmlns:a16="http://schemas.microsoft.com/office/drawing/2014/main" id="{3FA54EC3-607C-A24D-8607-43BDA898DD84}"/>
              </a:ext>
            </a:extLst>
          </p:cNvPr>
          <p:cNvSpPr/>
          <p:nvPr/>
        </p:nvSpPr>
        <p:spPr>
          <a:xfrm>
            <a:off x="3122343" y="3346294"/>
            <a:ext cx="8474924" cy="390293"/>
          </a:xfrm>
          <a:prstGeom prst="rightArrow">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 xmlns:a16="http://schemas.microsoft.com/office/drawing/2014/main" id="{E9E04B87-ABEF-F141-A513-73D9D856434B}"/>
              </a:ext>
            </a:extLst>
          </p:cNvPr>
          <p:cNvSpPr/>
          <p:nvPr/>
        </p:nvSpPr>
        <p:spPr>
          <a:xfrm>
            <a:off x="3122343" y="4227242"/>
            <a:ext cx="8474924" cy="390293"/>
          </a:xfrm>
          <a:prstGeom prst="rightArrow">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 xmlns:a16="http://schemas.microsoft.com/office/drawing/2014/main" id="{0037FF88-113B-964D-BF39-069D0467D269}"/>
              </a:ext>
            </a:extLst>
          </p:cNvPr>
          <p:cNvSpPr/>
          <p:nvPr/>
        </p:nvSpPr>
        <p:spPr>
          <a:xfrm>
            <a:off x="3097718" y="5136999"/>
            <a:ext cx="8474924" cy="390293"/>
          </a:xfrm>
          <a:prstGeom prst="rightArrow">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 xmlns:a16="http://schemas.microsoft.com/office/drawing/2014/main" id="{29BDE3C5-BCAE-9D4A-BE27-70A54F306DF3}"/>
              </a:ext>
            </a:extLst>
          </p:cNvPr>
          <p:cNvSpPr/>
          <p:nvPr/>
        </p:nvSpPr>
        <p:spPr>
          <a:xfrm>
            <a:off x="3097718" y="6030952"/>
            <a:ext cx="8474924" cy="390293"/>
          </a:xfrm>
          <a:prstGeom prst="rightArrow">
            <a:avLst/>
          </a:prstGeom>
          <a:solidFill>
            <a:srgbClr val="019AA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 xmlns:a16="http://schemas.microsoft.com/office/drawing/2014/main" id="{9905D409-C94E-6443-8709-65212F6C79A8}"/>
              </a:ext>
            </a:extLst>
          </p:cNvPr>
          <p:cNvGrpSpPr/>
          <p:nvPr/>
        </p:nvGrpSpPr>
        <p:grpSpPr>
          <a:xfrm>
            <a:off x="4618811" y="2542491"/>
            <a:ext cx="468351" cy="2854699"/>
            <a:chOff x="4618811" y="2542491"/>
            <a:chExt cx="468351" cy="2854699"/>
          </a:xfrm>
        </p:grpSpPr>
        <p:sp>
          <p:nvSpPr>
            <p:cNvPr id="18" name="Down Arrow 17">
              <a:extLst>
                <a:ext uri="{FF2B5EF4-FFF2-40B4-BE49-F238E27FC236}">
                  <a16:creationId xmlns="" xmlns:a16="http://schemas.microsoft.com/office/drawing/2014/main" id="{D120F845-766E-3F4D-A984-9F6044075292}"/>
                </a:ext>
              </a:extLst>
            </p:cNvPr>
            <p:cNvSpPr/>
            <p:nvPr/>
          </p:nvSpPr>
          <p:spPr>
            <a:xfrm>
              <a:off x="4618811" y="2586165"/>
              <a:ext cx="468351" cy="2811025"/>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a:extLst>
                <a:ext uri="{FF2B5EF4-FFF2-40B4-BE49-F238E27FC236}">
                  <a16:creationId xmlns="" xmlns:a16="http://schemas.microsoft.com/office/drawing/2014/main" id="{49D138F5-68FC-7448-BF7A-A0DCD3E09877}"/>
                </a:ext>
              </a:extLst>
            </p:cNvPr>
            <p:cNvSpPr/>
            <p:nvPr/>
          </p:nvSpPr>
          <p:spPr>
            <a:xfrm>
              <a:off x="4618811" y="2542491"/>
              <a:ext cx="468351" cy="1917998"/>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a:extLst>
                <a:ext uri="{FF2B5EF4-FFF2-40B4-BE49-F238E27FC236}">
                  <a16:creationId xmlns="" xmlns:a16="http://schemas.microsoft.com/office/drawing/2014/main" id="{B95FF104-BA2E-CA41-8011-F770803B4476}"/>
                </a:ext>
              </a:extLst>
            </p:cNvPr>
            <p:cNvSpPr/>
            <p:nvPr/>
          </p:nvSpPr>
          <p:spPr>
            <a:xfrm>
              <a:off x="4618811" y="2728344"/>
              <a:ext cx="468351" cy="840044"/>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grpSp>
        <p:nvGrpSpPr>
          <p:cNvPr id="38" name="Group 37">
            <a:extLst>
              <a:ext uri="{FF2B5EF4-FFF2-40B4-BE49-F238E27FC236}">
                <a16:creationId xmlns="" xmlns:a16="http://schemas.microsoft.com/office/drawing/2014/main" id="{F7718347-5C14-0740-985B-B282F93072D9}"/>
              </a:ext>
            </a:extLst>
          </p:cNvPr>
          <p:cNvGrpSpPr/>
          <p:nvPr/>
        </p:nvGrpSpPr>
        <p:grpSpPr>
          <a:xfrm>
            <a:off x="6304162" y="2477446"/>
            <a:ext cx="468351" cy="3767237"/>
            <a:chOff x="6304162" y="2477446"/>
            <a:chExt cx="468351" cy="3767237"/>
          </a:xfrm>
        </p:grpSpPr>
        <p:sp>
          <p:nvSpPr>
            <p:cNvPr id="19" name="Down Arrow 18">
              <a:extLst>
                <a:ext uri="{FF2B5EF4-FFF2-40B4-BE49-F238E27FC236}">
                  <a16:creationId xmlns="" xmlns:a16="http://schemas.microsoft.com/office/drawing/2014/main" id="{72E5A3E2-661F-5641-87A0-5249A699DE36}"/>
                </a:ext>
              </a:extLst>
            </p:cNvPr>
            <p:cNvSpPr/>
            <p:nvPr/>
          </p:nvSpPr>
          <p:spPr>
            <a:xfrm>
              <a:off x="6304162" y="2586164"/>
              <a:ext cx="468351" cy="3658519"/>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 xmlns:a16="http://schemas.microsoft.com/office/drawing/2014/main" id="{E58C68B4-EF17-F141-A71C-8E01684145D3}"/>
                </a:ext>
              </a:extLst>
            </p:cNvPr>
            <p:cNvGrpSpPr/>
            <p:nvPr/>
          </p:nvGrpSpPr>
          <p:grpSpPr>
            <a:xfrm>
              <a:off x="6304162" y="2477446"/>
              <a:ext cx="468351" cy="2854699"/>
              <a:chOff x="4618811" y="2542491"/>
              <a:chExt cx="468351" cy="2854699"/>
            </a:xfrm>
          </p:grpSpPr>
          <p:sp>
            <p:nvSpPr>
              <p:cNvPr id="30" name="Down Arrow 29">
                <a:extLst>
                  <a:ext uri="{FF2B5EF4-FFF2-40B4-BE49-F238E27FC236}">
                    <a16:creationId xmlns="" xmlns:a16="http://schemas.microsoft.com/office/drawing/2014/main" id="{4E4036A0-79CB-9543-8ED4-18C1D9F80986}"/>
                  </a:ext>
                </a:extLst>
              </p:cNvPr>
              <p:cNvSpPr/>
              <p:nvPr/>
            </p:nvSpPr>
            <p:spPr>
              <a:xfrm>
                <a:off x="4618811" y="2586165"/>
                <a:ext cx="468351" cy="2811025"/>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a:extLst>
                  <a:ext uri="{FF2B5EF4-FFF2-40B4-BE49-F238E27FC236}">
                    <a16:creationId xmlns="" xmlns:a16="http://schemas.microsoft.com/office/drawing/2014/main" id="{1FED61E8-41FE-B44D-8B29-3A2C0AA28F69}"/>
                  </a:ext>
                </a:extLst>
              </p:cNvPr>
              <p:cNvSpPr/>
              <p:nvPr/>
            </p:nvSpPr>
            <p:spPr>
              <a:xfrm>
                <a:off x="4618811" y="2542491"/>
                <a:ext cx="468351" cy="1917998"/>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a:extLst>
                  <a:ext uri="{FF2B5EF4-FFF2-40B4-BE49-F238E27FC236}">
                    <a16:creationId xmlns="" xmlns:a16="http://schemas.microsoft.com/office/drawing/2014/main" id="{470EC2CE-3223-8C4A-A677-8C95D3F59269}"/>
                  </a:ext>
                </a:extLst>
              </p:cNvPr>
              <p:cNvSpPr/>
              <p:nvPr/>
            </p:nvSpPr>
            <p:spPr>
              <a:xfrm>
                <a:off x="4618811" y="2728344"/>
                <a:ext cx="468351" cy="840044"/>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grpSp>
      <p:grpSp>
        <p:nvGrpSpPr>
          <p:cNvPr id="37" name="Group 36">
            <a:extLst>
              <a:ext uri="{FF2B5EF4-FFF2-40B4-BE49-F238E27FC236}">
                <a16:creationId xmlns="" xmlns:a16="http://schemas.microsoft.com/office/drawing/2014/main" id="{D9685F2D-7C08-3842-BD95-7E005C13B5F4}"/>
              </a:ext>
            </a:extLst>
          </p:cNvPr>
          <p:cNvGrpSpPr/>
          <p:nvPr/>
        </p:nvGrpSpPr>
        <p:grpSpPr>
          <a:xfrm>
            <a:off x="8102292" y="2564326"/>
            <a:ext cx="468351" cy="3680357"/>
            <a:chOff x="8102292" y="2564326"/>
            <a:chExt cx="468351" cy="3680357"/>
          </a:xfrm>
        </p:grpSpPr>
        <p:sp>
          <p:nvSpPr>
            <p:cNvPr id="20" name="Down Arrow 19">
              <a:extLst>
                <a:ext uri="{FF2B5EF4-FFF2-40B4-BE49-F238E27FC236}">
                  <a16:creationId xmlns="" xmlns:a16="http://schemas.microsoft.com/office/drawing/2014/main" id="{006853B9-D66F-D642-B570-5AC95D762FB5}"/>
                </a:ext>
              </a:extLst>
            </p:cNvPr>
            <p:cNvSpPr/>
            <p:nvPr/>
          </p:nvSpPr>
          <p:spPr>
            <a:xfrm>
              <a:off x="8102292" y="2586163"/>
              <a:ext cx="468351" cy="3658520"/>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B37FD031-297C-7A41-977B-B8FB29B875F7}"/>
                </a:ext>
              </a:extLst>
            </p:cNvPr>
            <p:cNvGrpSpPr/>
            <p:nvPr/>
          </p:nvGrpSpPr>
          <p:grpSpPr>
            <a:xfrm>
              <a:off x="8102292" y="2564326"/>
              <a:ext cx="468351" cy="2854699"/>
              <a:chOff x="4618811" y="2542491"/>
              <a:chExt cx="468351" cy="2854699"/>
            </a:xfrm>
          </p:grpSpPr>
          <p:sp>
            <p:nvSpPr>
              <p:cNvPr id="34" name="Down Arrow 33">
                <a:extLst>
                  <a:ext uri="{FF2B5EF4-FFF2-40B4-BE49-F238E27FC236}">
                    <a16:creationId xmlns="" xmlns:a16="http://schemas.microsoft.com/office/drawing/2014/main" id="{36D79FAF-6A22-4345-AE86-A5A62C84E5BB}"/>
                  </a:ext>
                </a:extLst>
              </p:cNvPr>
              <p:cNvSpPr/>
              <p:nvPr/>
            </p:nvSpPr>
            <p:spPr>
              <a:xfrm>
                <a:off x="4618811" y="2586165"/>
                <a:ext cx="468351" cy="2811025"/>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a:extLst>
                  <a:ext uri="{FF2B5EF4-FFF2-40B4-BE49-F238E27FC236}">
                    <a16:creationId xmlns="" xmlns:a16="http://schemas.microsoft.com/office/drawing/2014/main" id="{602A0DE4-339C-6D41-8D62-A2311451AEC6}"/>
                  </a:ext>
                </a:extLst>
              </p:cNvPr>
              <p:cNvSpPr/>
              <p:nvPr/>
            </p:nvSpPr>
            <p:spPr>
              <a:xfrm>
                <a:off x="4618811" y="2542491"/>
                <a:ext cx="468351" cy="1917998"/>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a:extLst>
                  <a:ext uri="{FF2B5EF4-FFF2-40B4-BE49-F238E27FC236}">
                    <a16:creationId xmlns="" xmlns:a16="http://schemas.microsoft.com/office/drawing/2014/main" id="{F3B6F4D0-D8A1-534D-8EAF-30D5AD55488B}"/>
                  </a:ext>
                </a:extLst>
              </p:cNvPr>
              <p:cNvSpPr/>
              <p:nvPr/>
            </p:nvSpPr>
            <p:spPr>
              <a:xfrm>
                <a:off x="4618811" y="2728344"/>
                <a:ext cx="468351" cy="840044"/>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grpSp>
      <p:grpSp>
        <p:nvGrpSpPr>
          <p:cNvPr id="48" name="Group 47">
            <a:extLst>
              <a:ext uri="{FF2B5EF4-FFF2-40B4-BE49-F238E27FC236}">
                <a16:creationId xmlns="" xmlns:a16="http://schemas.microsoft.com/office/drawing/2014/main" id="{666CA432-5CE4-554B-B4EA-097F1F99B3B1}"/>
              </a:ext>
            </a:extLst>
          </p:cNvPr>
          <p:cNvGrpSpPr/>
          <p:nvPr/>
        </p:nvGrpSpPr>
        <p:grpSpPr>
          <a:xfrm>
            <a:off x="9783325" y="1696848"/>
            <a:ext cx="1685694" cy="3722177"/>
            <a:chOff x="9783325" y="1696848"/>
            <a:chExt cx="1685694" cy="3722177"/>
          </a:xfrm>
        </p:grpSpPr>
        <p:sp>
          <p:nvSpPr>
            <p:cNvPr id="15" name="Rounded Rectangle 14">
              <a:extLst>
                <a:ext uri="{FF2B5EF4-FFF2-40B4-BE49-F238E27FC236}">
                  <a16:creationId xmlns="" xmlns:a16="http://schemas.microsoft.com/office/drawing/2014/main" id="{C101E0D1-7476-604E-B8C7-66CA24297450}"/>
                </a:ext>
              </a:extLst>
            </p:cNvPr>
            <p:cNvSpPr/>
            <p:nvPr/>
          </p:nvSpPr>
          <p:spPr>
            <a:xfrm>
              <a:off x="9783325" y="1696848"/>
              <a:ext cx="1685694" cy="1116047"/>
            </a:xfrm>
            <a:prstGeom prst="roundRect">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OTHERS</a:t>
              </a:r>
              <a:r>
                <a:rPr lang="en-US" sz="1600" dirty="0"/>
                <a:t>: Mailing List, Social Media, Handouts etc.</a:t>
              </a:r>
            </a:p>
          </p:txBody>
        </p:sp>
        <p:sp>
          <p:nvSpPr>
            <p:cNvPr id="44" name="Down Arrow 43">
              <a:extLst>
                <a:ext uri="{FF2B5EF4-FFF2-40B4-BE49-F238E27FC236}">
                  <a16:creationId xmlns="" xmlns:a16="http://schemas.microsoft.com/office/drawing/2014/main" id="{D03DCBB5-3FE3-2447-B934-E6F42C5D4A3F}"/>
                </a:ext>
              </a:extLst>
            </p:cNvPr>
            <p:cNvSpPr/>
            <p:nvPr/>
          </p:nvSpPr>
          <p:spPr>
            <a:xfrm>
              <a:off x="10391997" y="4350352"/>
              <a:ext cx="468351" cy="1068673"/>
            </a:xfrm>
            <a:prstGeom prst="downArrow">
              <a:avLst/>
            </a:prstGeom>
            <a:solidFill>
              <a:srgbClr val="FF9E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5" name="Down Arrow 44">
              <a:extLst>
                <a:ext uri="{FF2B5EF4-FFF2-40B4-BE49-F238E27FC236}">
                  <a16:creationId xmlns="" xmlns:a16="http://schemas.microsoft.com/office/drawing/2014/main" id="{DF43F17C-C383-4341-ABDE-962D090B1E22}"/>
                </a:ext>
              </a:extLst>
            </p:cNvPr>
            <p:cNvSpPr/>
            <p:nvPr/>
          </p:nvSpPr>
          <p:spPr>
            <a:xfrm>
              <a:off x="10391997" y="3425752"/>
              <a:ext cx="468351" cy="1056572"/>
            </a:xfrm>
            <a:prstGeom prst="downArrow">
              <a:avLst/>
            </a:prstGeom>
            <a:solidFill>
              <a:srgbClr val="FF9E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6" name="Down Arrow 45">
              <a:extLst>
                <a:ext uri="{FF2B5EF4-FFF2-40B4-BE49-F238E27FC236}">
                  <a16:creationId xmlns="" xmlns:a16="http://schemas.microsoft.com/office/drawing/2014/main" id="{0AC7EF5F-6F0C-C84D-9F41-6850E4B4EB25}"/>
                </a:ext>
              </a:extLst>
            </p:cNvPr>
            <p:cNvSpPr/>
            <p:nvPr/>
          </p:nvSpPr>
          <p:spPr>
            <a:xfrm>
              <a:off x="10391997" y="2564326"/>
              <a:ext cx="468351" cy="1025897"/>
            </a:xfrm>
            <a:prstGeom prst="downArrow">
              <a:avLst/>
            </a:prstGeom>
            <a:solidFill>
              <a:srgbClr val="FF9E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t>
              </a:r>
            </a:p>
          </p:txBody>
        </p:sp>
      </p:grpSp>
      <p:sp>
        <p:nvSpPr>
          <p:cNvPr id="49" name="Rounded Rectangle 48">
            <a:extLst>
              <a:ext uri="{FF2B5EF4-FFF2-40B4-BE49-F238E27FC236}">
                <a16:creationId xmlns="" xmlns:a16="http://schemas.microsoft.com/office/drawing/2014/main" id="{D6F86FC1-649B-8C48-8B9A-47BAA6B9D274}"/>
              </a:ext>
            </a:extLst>
          </p:cNvPr>
          <p:cNvSpPr/>
          <p:nvPr/>
        </p:nvSpPr>
        <p:spPr>
          <a:xfrm>
            <a:off x="9144774" y="283431"/>
            <a:ext cx="2869964" cy="1192757"/>
          </a:xfrm>
          <a:prstGeom prst="roundRect">
            <a:avLst/>
          </a:prstGeom>
          <a:solidFill>
            <a:srgbClr val="03B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15000"/>
              </a:lnSpc>
              <a:spcAft>
                <a:spcPts val="1000"/>
              </a:spcAft>
            </a:pPr>
            <a:r>
              <a:rPr lang="en-GB" sz="1400" b="1" dirty="0"/>
              <a:t>Encourage support (funding and in kind) for GCOS and the GCOS Cooperation Mechanism</a:t>
            </a:r>
            <a:endParaRPr lang="en-US" sz="1400" b="1" dirty="0"/>
          </a:p>
          <a:p>
            <a:pPr lvl="0" algn="just">
              <a:lnSpc>
                <a:spcPct val="115000"/>
              </a:lnSpc>
              <a:spcAft>
                <a:spcPts val="1000"/>
              </a:spcAft>
            </a:pPr>
            <a:r>
              <a:rPr lang="en-GB" sz="1400" b="1" dirty="0">
                <a:latin typeface="Calibri" panose="020F0502020204030204" pitchFamily="34" charset="0"/>
                <a:ea typeface="Times New Roman" panose="02020603050405020304" pitchFamily="18" charset="0"/>
                <a:cs typeface="Times New Roman" panose="02020603050405020304" pitchFamily="18" charset="0"/>
              </a:rPr>
              <a:t>.</a:t>
            </a:r>
            <a:endParaRPr lang="en-US" sz="1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 xmlns:a16="http://schemas.microsoft.com/office/drawing/2014/main" id="{FF8922A0-33E7-5A44-93BA-9778F8366A74}"/>
              </a:ext>
            </a:extLst>
          </p:cNvPr>
          <p:cNvSpPr/>
          <p:nvPr/>
        </p:nvSpPr>
        <p:spPr>
          <a:xfrm>
            <a:off x="3896423" y="1931948"/>
            <a:ext cx="1685694" cy="880948"/>
          </a:xfrm>
          <a:prstGeom prst="roundRect">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Scientific Contacts </a:t>
            </a:r>
            <a:r>
              <a:rPr lang="en-US" sz="1400" dirty="0"/>
              <a:t>(Formal &amp; Informal, ].)</a:t>
            </a:r>
          </a:p>
        </p:txBody>
      </p:sp>
      <p:sp>
        <p:nvSpPr>
          <p:cNvPr id="13" name="Rounded Rectangle 12">
            <a:extLst>
              <a:ext uri="{FF2B5EF4-FFF2-40B4-BE49-F238E27FC236}">
                <a16:creationId xmlns="" xmlns:a16="http://schemas.microsoft.com/office/drawing/2014/main" id="{20E8E1AD-87A5-8F46-B865-F136E521E9E6}"/>
              </a:ext>
            </a:extLst>
          </p:cNvPr>
          <p:cNvSpPr/>
          <p:nvPr/>
        </p:nvSpPr>
        <p:spPr>
          <a:xfrm>
            <a:off x="5696413" y="1932877"/>
            <a:ext cx="1685694" cy="880948"/>
          </a:xfrm>
          <a:prstGeom prst="roundRect">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Events</a:t>
            </a:r>
            <a:r>
              <a:rPr lang="en-US" sz="1400" dirty="0"/>
              <a:t> (UNFCCC, Conferences, Workshops etc.)</a:t>
            </a:r>
          </a:p>
        </p:txBody>
      </p:sp>
      <p:sp>
        <p:nvSpPr>
          <p:cNvPr id="14" name="Rounded Rectangle 13">
            <a:extLst>
              <a:ext uri="{FF2B5EF4-FFF2-40B4-BE49-F238E27FC236}">
                <a16:creationId xmlns="" xmlns:a16="http://schemas.microsoft.com/office/drawing/2014/main" id="{AD955F5E-4835-3B4C-BA85-9FA6CC67DAF5}"/>
              </a:ext>
            </a:extLst>
          </p:cNvPr>
          <p:cNvSpPr/>
          <p:nvPr/>
        </p:nvSpPr>
        <p:spPr>
          <a:xfrm>
            <a:off x="7496403" y="1932877"/>
            <a:ext cx="1685694" cy="880948"/>
          </a:xfrm>
          <a:prstGeom prst="roundRect">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GCOS Web Site</a:t>
            </a:r>
          </a:p>
        </p:txBody>
      </p:sp>
      <p:sp>
        <p:nvSpPr>
          <p:cNvPr id="42" name="TextBox 41">
            <a:extLst>
              <a:ext uri="{FF2B5EF4-FFF2-40B4-BE49-F238E27FC236}">
                <a16:creationId xmlns="" xmlns:a16="http://schemas.microsoft.com/office/drawing/2014/main" id="{B49D7058-90B7-B645-8D23-2E0E6AE7966A}"/>
              </a:ext>
            </a:extLst>
          </p:cNvPr>
          <p:cNvSpPr txBox="1"/>
          <p:nvPr/>
        </p:nvSpPr>
        <p:spPr>
          <a:xfrm rot="5400000">
            <a:off x="9315038" y="3848088"/>
            <a:ext cx="5328575" cy="584775"/>
          </a:xfrm>
          <a:prstGeom prst="rect">
            <a:avLst/>
          </a:prstGeom>
          <a:noFill/>
        </p:spPr>
        <p:txBody>
          <a:bodyPr wrap="none" rtlCol="0">
            <a:spAutoFit/>
          </a:bodyPr>
          <a:lstStyle/>
          <a:p>
            <a:r>
              <a:rPr lang="en-GB" sz="3200" dirty="0"/>
              <a:t>GCOS Communication Strategy</a:t>
            </a:r>
          </a:p>
        </p:txBody>
      </p:sp>
    </p:spTree>
    <p:extLst>
      <p:ext uri="{BB962C8B-B14F-4D97-AF65-F5344CB8AC3E}">
        <p14:creationId xmlns:p14="http://schemas.microsoft.com/office/powerpoint/2010/main" val="3021887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GCOS Communication </a:t>
            </a:r>
            <a:r>
              <a:rPr lang="fr-CH" dirty="0" err="1">
                <a:latin typeface="Trebuchet MS" panose="020B0603020202020204" pitchFamily="34" charset="0"/>
              </a:rPr>
              <a:t>Strategy</a:t>
            </a:r>
            <a:r>
              <a:rPr lang="fr-CH" dirty="0">
                <a:latin typeface="Trebuchet MS" panose="020B0603020202020204" pitchFamily="34" charset="0"/>
              </a:rPr>
              <a:t> – Tag Line</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
        <p:nvSpPr>
          <p:cNvPr id="11" name="Content Placeholder 4"/>
          <p:cNvSpPr txBox="1">
            <a:spLocks/>
          </p:cNvSpPr>
          <p:nvPr/>
        </p:nvSpPr>
        <p:spPr>
          <a:xfrm>
            <a:off x="738833" y="1562388"/>
            <a:ext cx="11557942" cy="3731975"/>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buNone/>
            </a:pPr>
            <a:r>
              <a:rPr lang="en-US" sz="2800" b="0" dirty="0">
                <a:solidFill>
                  <a:srgbClr val="0070C0"/>
                </a:solidFill>
                <a:latin typeface="Trebuchet MS" panose="020B0603020202020204" pitchFamily="34" charset="0"/>
              </a:rPr>
              <a:t>1.    </a:t>
            </a:r>
            <a:r>
              <a:rPr lang="en-US" sz="2800" b="0" dirty="0" smtClean="0">
                <a:solidFill>
                  <a:srgbClr val="0070C0"/>
                </a:solidFill>
                <a:latin typeface="Trebuchet MS" panose="020B0603020202020204" pitchFamily="34" charset="0"/>
              </a:rPr>
              <a:t>A</a:t>
            </a:r>
            <a:r>
              <a:rPr lang="en-US" sz="2800" b="0" dirty="0">
                <a:solidFill>
                  <a:srgbClr val="0070C0"/>
                </a:solidFill>
                <a:latin typeface="Trebuchet MS" panose="020B0603020202020204" pitchFamily="34" charset="0"/>
              </a:rPr>
              <a:t>) Watching over Earth /</a:t>
            </a:r>
          </a:p>
          <a:p>
            <a:pPr marL="0" indent="0">
              <a:buNone/>
            </a:pPr>
            <a:r>
              <a:rPr lang="en-US" sz="2800" b="0" dirty="0">
                <a:solidFill>
                  <a:srgbClr val="0070C0"/>
                </a:solidFill>
                <a:latin typeface="Trebuchet MS" panose="020B0603020202020204" pitchFamily="34" charset="0"/>
              </a:rPr>
              <a:t>	</a:t>
            </a:r>
            <a:r>
              <a:rPr lang="en-US" sz="2800" b="0" dirty="0" smtClean="0">
                <a:solidFill>
                  <a:srgbClr val="0070C0"/>
                </a:solidFill>
                <a:latin typeface="Trebuchet MS" panose="020B0603020202020204" pitchFamily="34" charset="0"/>
              </a:rPr>
              <a:t>B</a:t>
            </a:r>
            <a:r>
              <a:rPr lang="en-US" sz="2800" b="0" dirty="0">
                <a:solidFill>
                  <a:srgbClr val="0070C0"/>
                </a:solidFill>
                <a:latin typeface="Trebuchet MS" panose="020B0603020202020204" pitchFamily="34" charset="0"/>
              </a:rPr>
              <a:t>) Watching over our Climate / </a:t>
            </a:r>
            <a:endParaRPr lang="en-US" sz="2800" b="0" dirty="0" smtClean="0">
              <a:solidFill>
                <a:srgbClr val="0070C0"/>
              </a:solidFill>
              <a:latin typeface="Trebuchet MS" panose="020B0603020202020204" pitchFamily="34" charset="0"/>
            </a:endParaRPr>
          </a:p>
          <a:p>
            <a:pPr marL="0" indent="0">
              <a:buNone/>
            </a:pPr>
            <a:r>
              <a:rPr lang="en-US" sz="2800" b="0" dirty="0">
                <a:solidFill>
                  <a:srgbClr val="0070C0"/>
                </a:solidFill>
                <a:latin typeface="Trebuchet MS" panose="020B0603020202020204" pitchFamily="34" charset="0"/>
              </a:rPr>
              <a:t>	</a:t>
            </a:r>
            <a:r>
              <a:rPr lang="en-US" sz="2600" b="0" dirty="0" smtClean="0">
                <a:solidFill>
                  <a:srgbClr val="0070C0"/>
                </a:solidFill>
                <a:latin typeface="Trebuchet MS" panose="020B0603020202020204" pitchFamily="34" charset="0"/>
              </a:rPr>
              <a:t>C</a:t>
            </a:r>
            <a:r>
              <a:rPr lang="en-US" sz="2600" b="0" dirty="0">
                <a:solidFill>
                  <a:srgbClr val="0070C0"/>
                </a:solidFill>
                <a:latin typeface="Trebuchet MS" panose="020B0603020202020204" pitchFamily="34" charset="0"/>
              </a:rPr>
              <a:t>) Watching over Earth’s Climate</a:t>
            </a:r>
          </a:p>
          <a:p>
            <a:pPr marL="0" indent="0">
              <a:buNone/>
            </a:pPr>
            <a:r>
              <a:rPr lang="en-US" sz="2800" b="0" dirty="0">
                <a:solidFill>
                  <a:srgbClr val="0070C0"/>
                </a:solidFill>
                <a:latin typeface="Trebuchet MS" panose="020B0603020202020204" pitchFamily="34" charset="0"/>
              </a:rPr>
              <a:t>2.       Keeping Watch over our Climate  </a:t>
            </a:r>
            <a:r>
              <a:rPr lang="en-US" b="0" dirty="0">
                <a:solidFill>
                  <a:srgbClr val="0070C0"/>
                </a:solidFill>
                <a:latin typeface="Trebuchet MS" panose="020B0603020202020204" pitchFamily="34" charset="0"/>
                <a:sym typeface="Wingdings" panose="05000000000000000000" pitchFamily="2" charset="2"/>
              </a:rPr>
              <a:t> currently has most of the votes </a:t>
            </a:r>
            <a:endParaRPr lang="en-US" b="0" dirty="0">
              <a:solidFill>
                <a:srgbClr val="0070C0"/>
              </a:solidFill>
              <a:latin typeface="Trebuchet MS" panose="020B0603020202020204" pitchFamily="34" charset="0"/>
            </a:endParaRPr>
          </a:p>
          <a:p>
            <a:pPr marL="0" indent="0">
              <a:buNone/>
            </a:pPr>
            <a:r>
              <a:rPr lang="en-US" sz="2800" b="0" dirty="0">
                <a:solidFill>
                  <a:srgbClr val="0070C0"/>
                </a:solidFill>
                <a:latin typeface="Trebuchet MS" panose="020B0603020202020204" pitchFamily="34" charset="0"/>
              </a:rPr>
              <a:t>3.       Watch, Tell, Act</a:t>
            </a:r>
          </a:p>
          <a:p>
            <a:pPr marL="0" indent="0">
              <a:buNone/>
            </a:pPr>
            <a:r>
              <a:rPr lang="en-US" sz="2800" b="0" dirty="0">
                <a:solidFill>
                  <a:srgbClr val="0070C0"/>
                </a:solidFill>
                <a:latin typeface="Trebuchet MS" panose="020B0603020202020204" pitchFamily="34" charset="0"/>
              </a:rPr>
              <a:t>4.       Your Data, Your Climate</a:t>
            </a:r>
          </a:p>
          <a:p>
            <a:pPr marL="0" indent="0">
              <a:buNone/>
            </a:pPr>
            <a:r>
              <a:rPr lang="en-US" sz="2800" b="0" dirty="0">
                <a:solidFill>
                  <a:srgbClr val="0070C0"/>
                </a:solidFill>
                <a:latin typeface="Trebuchet MS" panose="020B0603020202020204" pitchFamily="34" charset="0"/>
              </a:rPr>
              <a:t>5.       Watching our Planet change</a:t>
            </a:r>
          </a:p>
        </p:txBody>
      </p:sp>
      <p:sp>
        <p:nvSpPr>
          <p:cNvPr id="12" name="Content Placeholder 4"/>
          <p:cNvSpPr txBox="1">
            <a:spLocks/>
          </p:cNvSpPr>
          <p:nvPr/>
        </p:nvSpPr>
        <p:spPr>
          <a:xfrm>
            <a:off x="866775" y="5429250"/>
            <a:ext cx="9829799" cy="1066800"/>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FontTx/>
              <a:buNone/>
              <a:defRPr/>
            </a:pPr>
            <a:r>
              <a:rPr lang="fr-CH" sz="2800" b="0" kern="0" dirty="0">
                <a:solidFill>
                  <a:srgbClr val="273375"/>
                </a:solidFill>
                <a:latin typeface="Trebuchet MS" panose="020B0603020202020204" pitchFamily="34" charset="0"/>
                <a:cs typeface="Arial"/>
              </a:rPr>
              <a:t>Online </a:t>
            </a:r>
            <a:r>
              <a:rPr lang="fr-CH" sz="2800" b="0" kern="0" dirty="0" err="1">
                <a:solidFill>
                  <a:srgbClr val="273375"/>
                </a:solidFill>
                <a:latin typeface="Trebuchet MS" panose="020B0603020202020204" pitchFamily="34" charset="0"/>
                <a:cs typeface="Arial"/>
              </a:rPr>
              <a:t>poll</a:t>
            </a:r>
            <a:r>
              <a:rPr lang="fr-CH" sz="2800" b="0" kern="0" dirty="0">
                <a:solidFill>
                  <a:srgbClr val="273375"/>
                </a:solidFill>
                <a:latin typeface="Trebuchet MS" panose="020B0603020202020204" pitchFamily="34" charset="0"/>
                <a:cs typeface="Arial"/>
              </a:rPr>
              <a:t> </a:t>
            </a:r>
            <a:r>
              <a:rPr lang="fr-CH" sz="2800" b="0" kern="0" dirty="0" err="1">
                <a:solidFill>
                  <a:srgbClr val="273375"/>
                </a:solidFill>
                <a:latin typeface="Trebuchet MS" panose="020B0603020202020204" pitchFamily="34" charset="0"/>
                <a:cs typeface="Arial"/>
              </a:rPr>
              <a:t>with</a:t>
            </a:r>
            <a:r>
              <a:rPr lang="fr-CH" sz="2800" b="0" kern="0" dirty="0">
                <a:solidFill>
                  <a:srgbClr val="273375"/>
                </a:solidFill>
                <a:latin typeface="Trebuchet MS" panose="020B0603020202020204" pitchFamily="34" charset="0"/>
                <a:cs typeface="Arial"/>
              </a:rPr>
              <a:t> SC </a:t>
            </a:r>
            <a:r>
              <a:rPr lang="fr-CH" sz="2800" b="0" kern="0" dirty="0" err="1">
                <a:solidFill>
                  <a:srgbClr val="273375"/>
                </a:solidFill>
                <a:latin typeface="Trebuchet MS" panose="020B0603020202020204" pitchFamily="34" charset="0"/>
                <a:cs typeface="Arial"/>
              </a:rPr>
              <a:t>members</a:t>
            </a:r>
            <a:r>
              <a:rPr lang="fr-CH" sz="2800" b="0" kern="0" dirty="0">
                <a:solidFill>
                  <a:srgbClr val="273375"/>
                </a:solidFill>
                <a:latin typeface="Trebuchet MS" panose="020B0603020202020204" pitchFamily="34" charset="0"/>
                <a:cs typeface="Arial"/>
              </a:rPr>
              <a:t> and Panel chairs.</a:t>
            </a:r>
            <a:endParaRPr lang="en-US" sz="2800" kern="0" dirty="0">
              <a:solidFill>
                <a:srgbClr val="273375"/>
              </a:solidFill>
              <a:latin typeface="Trebuchet MS" panose="020B0603020202020204" pitchFamily="34" charset="0"/>
              <a:cs typeface="Arial"/>
            </a:endParaRPr>
          </a:p>
        </p:txBody>
      </p:sp>
    </p:spTree>
    <p:extLst>
      <p:ext uri="{BB962C8B-B14F-4D97-AF65-F5344CB8AC3E}">
        <p14:creationId xmlns:p14="http://schemas.microsoft.com/office/powerpoint/2010/main" val="4287226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Joint GCOS Panel meetings in March 2019 </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
        <p:nvSpPr>
          <p:cNvPr id="14" name="Content Placeholder 4"/>
          <p:cNvSpPr txBox="1">
            <a:spLocks/>
          </p:cNvSpPr>
          <p:nvPr/>
        </p:nvSpPr>
        <p:spPr>
          <a:xfrm>
            <a:off x="816883" y="1094734"/>
            <a:ext cx="10978861" cy="5453550"/>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a:lnSpc>
                <a:spcPct val="100000"/>
              </a:lnSpc>
            </a:pPr>
            <a:r>
              <a:rPr lang="en-US" sz="2000" dirty="0">
                <a:solidFill>
                  <a:srgbClr val="0070C0"/>
                </a:solidFill>
                <a:latin typeface="Trebuchet MS" panose="020B0603020202020204" pitchFamily="34" charset="0"/>
              </a:rPr>
              <a:t>Will need clear objectives. </a:t>
            </a:r>
          </a:p>
          <a:p>
            <a:pPr>
              <a:lnSpc>
                <a:spcPct val="100000"/>
              </a:lnSpc>
            </a:pPr>
            <a:r>
              <a:rPr lang="en-US" sz="2000" dirty="0">
                <a:solidFill>
                  <a:srgbClr val="0070C0"/>
                </a:solidFill>
                <a:latin typeface="Trebuchet MS" panose="020B0603020202020204" pitchFamily="34" charset="0"/>
              </a:rPr>
              <a:t>For the shared GOOS/GCOS OOPC: GOOS is supportive and will identify the most suitable ocean experts from all the GOOS panels who can contribute and support the GCOS planning and joint meeting. </a:t>
            </a:r>
          </a:p>
          <a:p>
            <a:pPr>
              <a:lnSpc>
                <a:spcPct val="100000"/>
              </a:lnSpc>
            </a:pPr>
            <a:r>
              <a:rPr lang="en-US" sz="2000" dirty="0">
                <a:solidFill>
                  <a:srgbClr val="0070C0"/>
                </a:solidFill>
                <a:latin typeface="Trebuchet MS" panose="020B0603020202020204" pitchFamily="34" charset="0"/>
              </a:rPr>
              <a:t>The panels will need to agree on future plans and the timing for the revision of the Status Report and of the Implementation Plan. The assessment cycle of the GCOS adequacy/status report and the plan is about every 5-6 years.</a:t>
            </a:r>
          </a:p>
          <a:p>
            <a:pPr>
              <a:lnSpc>
                <a:spcPct val="100000"/>
              </a:lnSpc>
            </a:pPr>
            <a:r>
              <a:rPr lang="en-US" sz="2000" dirty="0">
                <a:solidFill>
                  <a:srgbClr val="0070C0"/>
                </a:solidFill>
                <a:latin typeface="Trebuchet MS" panose="020B0603020202020204" pitchFamily="34" charset="0"/>
              </a:rPr>
              <a:t>We have identified a time slot which might be suitable to gather:</a:t>
            </a:r>
          </a:p>
          <a:p>
            <a:pPr>
              <a:lnSpc>
                <a:spcPct val="100000"/>
              </a:lnSpc>
            </a:pPr>
            <a:r>
              <a:rPr lang="en-US" sz="2000" dirty="0">
                <a:solidFill>
                  <a:srgbClr val="0070C0"/>
                </a:solidFill>
                <a:latin typeface="Trebuchet MS" panose="020B0603020202020204" pitchFamily="34" charset="0"/>
              </a:rPr>
              <a:t>Option 1: 18 - 22 March </a:t>
            </a:r>
            <a:r>
              <a:rPr lang="en-US" sz="2000" dirty="0" smtClean="0">
                <a:solidFill>
                  <a:srgbClr val="0070C0"/>
                </a:solidFill>
                <a:latin typeface="Trebuchet MS" panose="020B0603020202020204" pitchFamily="34" charset="0"/>
              </a:rPr>
              <a:t>2019 </a:t>
            </a:r>
            <a:r>
              <a:rPr lang="en-US" sz="2000" dirty="0" smtClean="0">
                <a:solidFill>
                  <a:srgbClr val="0070C0"/>
                </a:solidFill>
                <a:latin typeface="Trebuchet MS" panose="020B0603020202020204" pitchFamily="34" charset="0"/>
                <a:sym typeface="Wingdings" panose="05000000000000000000" pitchFamily="2" charset="2"/>
              </a:rPr>
              <a:t> AOPC opted for this week</a:t>
            </a:r>
            <a:endParaRPr lang="en-US" sz="2000" dirty="0">
              <a:solidFill>
                <a:srgbClr val="0070C0"/>
              </a:solidFill>
              <a:latin typeface="Trebuchet MS" panose="020B0603020202020204" pitchFamily="34" charset="0"/>
            </a:endParaRPr>
          </a:p>
          <a:p>
            <a:pPr>
              <a:lnSpc>
                <a:spcPct val="100000"/>
              </a:lnSpc>
            </a:pPr>
            <a:r>
              <a:rPr lang="en-US" sz="2000" dirty="0">
                <a:solidFill>
                  <a:srgbClr val="0070C0"/>
                </a:solidFill>
                <a:latin typeface="Trebuchet MS" panose="020B0603020202020204" pitchFamily="34" charset="0"/>
              </a:rPr>
              <a:t>Option 2: 11 - 15 March 2019</a:t>
            </a:r>
          </a:p>
          <a:p>
            <a:pPr>
              <a:lnSpc>
                <a:spcPct val="100000"/>
              </a:lnSpc>
            </a:pPr>
            <a:r>
              <a:rPr lang="en-US" sz="2000" dirty="0">
                <a:solidFill>
                  <a:srgbClr val="0070C0"/>
                </a:solidFill>
                <a:latin typeface="Trebuchet MS" panose="020B0603020202020204" pitchFamily="34" charset="0"/>
              </a:rPr>
              <a:t>Option 3: 25 - 29 March 2019</a:t>
            </a:r>
          </a:p>
          <a:p>
            <a:pPr>
              <a:lnSpc>
                <a:spcPct val="100000"/>
              </a:lnSpc>
            </a:pPr>
            <a:endParaRPr lang="en-US" sz="2000" dirty="0">
              <a:solidFill>
                <a:srgbClr val="0070C0"/>
              </a:solidFill>
              <a:latin typeface="Trebuchet MS" panose="020B0603020202020204" pitchFamily="34" charset="0"/>
            </a:endParaRPr>
          </a:p>
          <a:p>
            <a:pPr>
              <a:lnSpc>
                <a:spcPct val="100000"/>
              </a:lnSpc>
            </a:pPr>
            <a:r>
              <a:rPr lang="en-US" sz="2000" dirty="0">
                <a:solidFill>
                  <a:srgbClr val="0070C0"/>
                </a:solidFill>
                <a:latin typeface="Trebuchet MS" panose="020B0603020202020204" pitchFamily="34" charset="0"/>
              </a:rPr>
              <a:t>Proposed location: Africa, Morocco, NOT Casablanca, </a:t>
            </a:r>
            <a:r>
              <a:rPr lang="en-US" sz="2000" dirty="0" err="1">
                <a:solidFill>
                  <a:srgbClr val="0070C0"/>
                </a:solidFill>
                <a:latin typeface="Trebuchet MS" panose="020B0603020202020204" pitchFamily="34" charset="0"/>
              </a:rPr>
              <a:t>Essaouira</a:t>
            </a:r>
            <a:r>
              <a:rPr lang="en-US" sz="2000" dirty="0">
                <a:solidFill>
                  <a:srgbClr val="0070C0"/>
                </a:solidFill>
                <a:latin typeface="Trebuchet MS" panose="020B0603020202020204" pitchFamily="34" charset="0"/>
              </a:rPr>
              <a:t> ? ; Marrakesh ? </a:t>
            </a:r>
          </a:p>
        </p:txBody>
      </p:sp>
    </p:spTree>
    <p:extLst>
      <p:ext uri="{BB962C8B-B14F-4D97-AF65-F5344CB8AC3E}">
        <p14:creationId xmlns:p14="http://schemas.microsoft.com/office/powerpoint/2010/main" val="20187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Time Plan</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25" t="24672" r="8525" b="7199"/>
          <a:stretch/>
        </p:blipFill>
        <p:spPr bwMode="auto">
          <a:xfrm>
            <a:off x="106496" y="629855"/>
            <a:ext cx="12131530" cy="6227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171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bwMode="auto">
          <a:xfrm>
            <a:off x="0" y="-5694"/>
            <a:ext cx="12192000" cy="5832909"/>
          </a:xfrm>
          <a:prstGeom prst="rect">
            <a:avLst/>
          </a:prstGeom>
          <a:gradFill flip="none" rotWithShape="1">
            <a:gsLst>
              <a:gs pos="93000">
                <a:srgbClr val="273374"/>
              </a:gs>
              <a:gs pos="0">
                <a:srgbClr val="0684C8"/>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dirty="0">
              <a:solidFill>
                <a:srgbClr val="FFFFFF"/>
              </a:solidFill>
              <a:latin typeface="Arial Bold" pitchFamily="1" charset="0"/>
              <a:cs typeface="+mn-cs"/>
              <a:sym typeface="Arial Bold" pitchFamily="1" charset="0"/>
            </a:endParaRPr>
          </a:p>
        </p:txBody>
      </p:sp>
      <p:sp>
        <p:nvSpPr>
          <p:cNvPr id="5" name="Rectangle 1"/>
          <p:cNvSpPr>
            <a:spLocks noChangeArrowheads="1"/>
          </p:cNvSpPr>
          <p:nvPr/>
        </p:nvSpPr>
        <p:spPr bwMode="auto">
          <a:xfrm>
            <a:off x="4974869" y="427394"/>
            <a:ext cx="7905983" cy="16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ts val="14000"/>
              </a:lnSpc>
              <a:spcAft>
                <a:spcPct val="0"/>
              </a:spcAft>
              <a:buFontTx/>
              <a:buNone/>
            </a:pPr>
            <a:r>
              <a:rPr lang="en-US" altLang="en-US" sz="7200" spc="-300" dirty="0">
                <a:solidFill>
                  <a:schemeClr val="bg1"/>
                </a:solidFill>
                <a:latin typeface="+mn-lt"/>
              </a:rPr>
              <a:t>Thank you!</a:t>
            </a:r>
            <a:endParaRPr lang="en-US" altLang="en-US" sz="21000" spc="-1000" dirty="0">
              <a:gradFill>
                <a:gsLst>
                  <a:gs pos="100000">
                    <a:srgbClr val="FFC000"/>
                  </a:gs>
                  <a:gs pos="2000">
                    <a:srgbClr val="FF0000"/>
                  </a:gs>
                </a:gsLst>
                <a:lin ang="5400000" scaled="1"/>
              </a:gradFill>
              <a:latin typeface="+mn-lt"/>
            </a:endParaRPr>
          </a:p>
        </p:txBody>
      </p:sp>
      <p:sp>
        <p:nvSpPr>
          <p:cNvPr id="6" name="Rectangle 1"/>
          <p:cNvSpPr>
            <a:spLocks noChangeArrowheads="1"/>
          </p:cNvSpPr>
          <p:nvPr/>
        </p:nvSpPr>
        <p:spPr bwMode="auto">
          <a:xfrm>
            <a:off x="6890912" y="3970533"/>
            <a:ext cx="54877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Aft>
                <a:spcPct val="0"/>
              </a:spcAft>
              <a:buFontTx/>
              <a:buNone/>
            </a:pPr>
            <a:r>
              <a:rPr lang="en-US" altLang="en-US" sz="2800" dirty="0" err="1">
                <a:solidFill>
                  <a:schemeClr val="bg1"/>
                </a:solidFill>
                <a:latin typeface="+mn-lt"/>
              </a:rPr>
              <a:t>gcos.wmo.int</a:t>
            </a:r>
            <a:endParaRPr lang="en-US" altLang="en-US" sz="2800" dirty="0">
              <a:solidFill>
                <a:schemeClr val="bg1"/>
              </a:solidFill>
              <a:latin typeface="+mn-lt"/>
            </a:endParaRPr>
          </a:p>
        </p:txBody>
      </p:sp>
      <p:grpSp>
        <p:nvGrpSpPr>
          <p:cNvPr id="7" name="Group 6"/>
          <p:cNvGrpSpPr/>
          <p:nvPr/>
        </p:nvGrpSpPr>
        <p:grpSpPr>
          <a:xfrm>
            <a:off x="5909912" y="5905101"/>
            <a:ext cx="6114181" cy="901159"/>
            <a:chOff x="142581" y="4008281"/>
            <a:chExt cx="12449403" cy="1834896"/>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7584" y="4191400"/>
              <a:ext cx="4361688" cy="1438656"/>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3550" y="4032393"/>
              <a:ext cx="3129178" cy="1789996"/>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53328" y="4026408"/>
              <a:ext cx="1438656" cy="1691640"/>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581" y="4008281"/>
              <a:ext cx="1438656" cy="1834896"/>
            </a:xfrm>
            <a:prstGeom prst="rect">
              <a:avLst/>
            </a:prstGeom>
          </p:spPr>
        </p:pic>
      </p:grpSp>
      <p:pic>
        <p:nvPicPr>
          <p:cNvPr id="20" name="Picture 19"/>
          <p:cNvPicPr>
            <a:picLocks noChangeAspect="1"/>
          </p:cNvPicPr>
          <p:nvPr/>
        </p:nvPicPr>
        <p:blipFill>
          <a:blip r:embed="rId7"/>
          <a:stretch>
            <a:fillRect/>
          </a:stretch>
        </p:blipFill>
        <p:spPr>
          <a:xfrm>
            <a:off x="-1" y="0"/>
            <a:ext cx="4286019" cy="5832910"/>
          </a:xfrm>
          <a:prstGeom prst="rect">
            <a:avLst/>
          </a:prstGeom>
          <a:ln w="12700">
            <a:noFill/>
          </a:ln>
          <a:effectLst/>
        </p:spPr>
      </p:pic>
    </p:spTree>
    <p:extLst>
      <p:ext uri="{BB962C8B-B14F-4D97-AF65-F5344CB8AC3E}">
        <p14:creationId xmlns:p14="http://schemas.microsoft.com/office/powerpoint/2010/main" val="3958402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4"/>
          <p:cNvSpPr txBox="1">
            <a:spLocks/>
          </p:cNvSpPr>
          <p:nvPr/>
        </p:nvSpPr>
        <p:spPr>
          <a:xfrm>
            <a:off x="803564" y="1059723"/>
            <a:ext cx="9137269" cy="3531327"/>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FontTx/>
              <a:buNone/>
              <a:defRPr/>
            </a:pPr>
            <a:r>
              <a:rPr lang="fr-CH" sz="2800" kern="0" dirty="0">
                <a:solidFill>
                  <a:srgbClr val="273375"/>
                </a:solidFill>
                <a:latin typeface="Trebuchet MS" panose="020B0603020202020204" pitchFamily="34" charset="0"/>
                <a:cs typeface="Arial"/>
              </a:rPr>
              <a:t>The GCOS Implementation Plan 2016:</a:t>
            </a:r>
          </a:p>
          <a:p>
            <a:pPr marL="0" lvl="0" indent="0" defTabSz="914400" eaLnBrk="1" fontAlgn="auto" hangingPunct="1">
              <a:lnSpc>
                <a:spcPct val="100000"/>
              </a:lnSpc>
              <a:spcBef>
                <a:spcPts val="0"/>
              </a:spcBef>
              <a:spcAft>
                <a:spcPts val="600"/>
              </a:spcAft>
              <a:buClr>
                <a:prstClr val="black"/>
              </a:buClr>
              <a:buNone/>
              <a:defRPr/>
            </a:pPr>
            <a:r>
              <a:rPr lang="en-US" sz="2800" kern="0" dirty="0">
                <a:solidFill>
                  <a:srgbClr val="F49234"/>
                </a:solidFill>
                <a:latin typeface="Trebuchet MS" panose="020B0603020202020204" pitchFamily="34" charset="0"/>
                <a:ea typeface="+mn-ea"/>
                <a:cs typeface="Arial"/>
              </a:rPr>
              <a:t>Action G3: Development of indicators of climate change: </a:t>
            </a:r>
          </a:p>
          <a:p>
            <a:pPr marL="0" lvl="0" indent="0" defTabSz="914400" eaLnBrk="1" fontAlgn="auto" hangingPunct="1">
              <a:lnSpc>
                <a:spcPct val="100000"/>
              </a:lnSpc>
              <a:spcBef>
                <a:spcPts val="0"/>
              </a:spcBef>
              <a:spcAft>
                <a:spcPts val="600"/>
              </a:spcAft>
              <a:buClr>
                <a:prstClr val="black"/>
              </a:buClr>
              <a:buNone/>
              <a:defRPr/>
            </a:pPr>
            <a:r>
              <a:rPr lang="en-US" sz="2800" b="0" kern="0" dirty="0">
                <a:solidFill>
                  <a:srgbClr val="F49234"/>
                </a:solidFill>
                <a:latin typeface="Trebuchet MS" panose="020B0603020202020204" pitchFamily="34" charset="0"/>
                <a:ea typeface="+mn-ea"/>
                <a:cs typeface="Arial"/>
              </a:rPr>
              <a:t>Devise a list of climate indicators that describe </a:t>
            </a:r>
            <a:r>
              <a:rPr lang="en-US" sz="2800" kern="0" dirty="0">
                <a:solidFill>
                  <a:srgbClr val="F49234"/>
                </a:solidFill>
                <a:latin typeface="Trebuchet MS" panose="020B0603020202020204" pitchFamily="34" charset="0"/>
                <a:ea typeface="+mn-ea"/>
                <a:cs typeface="Arial"/>
              </a:rPr>
              <a:t>the ongoing impacts of climate change in a holistic way</a:t>
            </a:r>
            <a:r>
              <a:rPr lang="en-US" sz="2800" b="0" kern="0" dirty="0">
                <a:solidFill>
                  <a:srgbClr val="F49234"/>
                </a:solidFill>
                <a:latin typeface="Trebuchet MS" panose="020B0603020202020204" pitchFamily="34" charset="0"/>
                <a:ea typeface="+mn-ea"/>
                <a:cs typeface="Arial"/>
              </a:rPr>
              <a:t>. Consider the work of the WMO, IPCC and others. </a:t>
            </a:r>
            <a:endParaRPr lang="en-US" kern="0" dirty="0">
              <a:solidFill>
                <a:srgbClr val="273375"/>
              </a:solidFill>
              <a:latin typeface="Trebuchet MS" panose="020B0603020202020204" pitchFamily="34" charset="0"/>
              <a:cs typeface="Arial"/>
            </a:endParaRPr>
          </a:p>
        </p:txBody>
      </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err="1">
                <a:latin typeface="Trebuchet MS" panose="020B0603020202020204" pitchFamily="34" charset="0"/>
              </a:rPr>
              <a:t>Climate</a:t>
            </a:r>
            <a:r>
              <a:rPr lang="fr-CH" dirty="0">
                <a:latin typeface="Trebuchet MS" panose="020B0603020202020204" pitchFamily="34" charset="0"/>
              </a:rPr>
              <a:t> </a:t>
            </a:r>
            <a:r>
              <a:rPr lang="fr-CH" dirty="0" err="1">
                <a:latin typeface="Trebuchet MS" panose="020B0603020202020204" pitchFamily="34" charset="0"/>
              </a:rPr>
              <a:t>Indicators</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
        <p:nvSpPr>
          <p:cNvPr id="14" name="Content Placeholder 4"/>
          <p:cNvSpPr txBox="1">
            <a:spLocks/>
          </p:cNvSpPr>
          <p:nvPr/>
        </p:nvSpPr>
        <p:spPr>
          <a:xfrm>
            <a:off x="870239" y="4081975"/>
            <a:ext cx="9137269" cy="2414076"/>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lvl="0" indent="0" defTabSz="914400" eaLnBrk="1" fontAlgn="auto" hangingPunct="1">
              <a:lnSpc>
                <a:spcPct val="100000"/>
              </a:lnSpc>
              <a:spcBef>
                <a:spcPts val="0"/>
              </a:spcBef>
              <a:spcAft>
                <a:spcPts val="600"/>
              </a:spcAft>
              <a:buClr>
                <a:prstClr val="black"/>
              </a:buClr>
              <a:buNone/>
              <a:defRPr/>
            </a:pPr>
            <a:r>
              <a:rPr lang="en-US" sz="2800" kern="0" dirty="0">
                <a:solidFill>
                  <a:srgbClr val="273375"/>
                </a:solidFill>
                <a:latin typeface="Trebuchet MS" panose="020B0603020202020204" pitchFamily="34" charset="0"/>
                <a:cs typeface="Arial"/>
              </a:rPr>
              <a:t>Action G4: Indicators for Adaptation and Risk: </a:t>
            </a:r>
          </a:p>
          <a:p>
            <a:pPr marL="0" lvl="0" indent="0" defTabSz="914400" eaLnBrk="1" fontAlgn="auto" hangingPunct="1">
              <a:lnSpc>
                <a:spcPct val="100000"/>
              </a:lnSpc>
              <a:spcBef>
                <a:spcPts val="0"/>
              </a:spcBef>
              <a:spcAft>
                <a:spcPts val="600"/>
              </a:spcAft>
              <a:buClr>
                <a:prstClr val="black"/>
              </a:buClr>
              <a:buNone/>
              <a:defRPr/>
            </a:pPr>
            <a:r>
              <a:rPr lang="en-US" sz="2800" kern="0" dirty="0">
                <a:solidFill>
                  <a:srgbClr val="273375"/>
                </a:solidFill>
                <a:cs typeface="Arial"/>
              </a:rPr>
              <a:t>Promote definition of and research supporting the development of indicators linking physical and social drivers relating to exposure, vulnerability and improved resilience, in line with national requirements</a:t>
            </a:r>
            <a:endParaRPr lang="en-US" sz="2800" kern="0" dirty="0">
              <a:solidFill>
                <a:srgbClr val="273375"/>
              </a:solidFill>
              <a:latin typeface="Trebuchet MS" panose="020B0603020202020204" pitchFamily="34" charset="0"/>
              <a:cs typeface="Arial"/>
            </a:endParaRPr>
          </a:p>
        </p:txBody>
      </p:sp>
    </p:spTree>
    <p:extLst>
      <p:ext uri="{BB962C8B-B14F-4D97-AF65-F5344CB8AC3E}">
        <p14:creationId xmlns:p14="http://schemas.microsoft.com/office/powerpoint/2010/main" val="274108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4"/>
          <p:cNvSpPr txBox="1">
            <a:spLocks/>
          </p:cNvSpPr>
          <p:nvPr/>
        </p:nvSpPr>
        <p:spPr>
          <a:xfrm>
            <a:off x="803565" y="888273"/>
            <a:ext cx="11388436" cy="5630463"/>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FontTx/>
              <a:buNone/>
              <a:defRPr/>
            </a:pPr>
            <a:r>
              <a:rPr lang="en-US" sz="2800" kern="0" dirty="0">
                <a:solidFill>
                  <a:srgbClr val="273375"/>
                </a:solidFill>
                <a:latin typeface="Trebuchet MS" panose="020B0603020202020204" pitchFamily="34" charset="0"/>
                <a:cs typeface="Arial"/>
              </a:rPr>
              <a:t>Subsidiary Body for Scientific and Technological Advice (SBSTA), </a:t>
            </a:r>
          </a:p>
          <a:p>
            <a:pPr marL="0" indent="0">
              <a:lnSpc>
                <a:spcPct val="100000"/>
              </a:lnSpc>
              <a:spcBef>
                <a:spcPts val="0"/>
              </a:spcBef>
              <a:spcAft>
                <a:spcPts val="600"/>
              </a:spcAft>
              <a:buFontTx/>
              <a:buNone/>
              <a:defRPr/>
            </a:pPr>
            <a:r>
              <a:rPr lang="en-US" sz="2800" kern="0" dirty="0">
                <a:solidFill>
                  <a:srgbClr val="273375"/>
                </a:solidFill>
                <a:latin typeface="Trebuchet MS" panose="020B0603020202020204" pitchFamily="34" charset="0"/>
                <a:cs typeface="Arial"/>
              </a:rPr>
              <a:t>FCCC/SBSTA/2017/7, VIII, 53 and 54</a:t>
            </a:r>
            <a:r>
              <a:rPr lang="fr-CH" sz="2800" kern="0" dirty="0">
                <a:solidFill>
                  <a:srgbClr val="273375"/>
                </a:solidFill>
                <a:latin typeface="Trebuchet MS" panose="020B0603020202020204" pitchFamily="34" charset="0"/>
                <a:cs typeface="Arial"/>
              </a:rPr>
              <a:t>:</a:t>
            </a:r>
          </a:p>
          <a:p>
            <a:pPr marL="0" indent="0">
              <a:lnSpc>
                <a:spcPct val="100000"/>
              </a:lnSpc>
              <a:spcBef>
                <a:spcPts val="0"/>
              </a:spcBef>
              <a:spcAft>
                <a:spcPts val="600"/>
              </a:spcAft>
              <a:buFontTx/>
              <a:buNone/>
              <a:defRPr/>
            </a:pPr>
            <a:endParaRPr lang="fr-CH" sz="2800" kern="0" dirty="0">
              <a:solidFill>
                <a:srgbClr val="273375"/>
              </a:solidFill>
              <a:latin typeface="Trebuchet MS" panose="020B0603020202020204" pitchFamily="34" charset="0"/>
              <a:cs typeface="Arial"/>
            </a:endParaRPr>
          </a:p>
          <a:p>
            <a:pPr defTabSz="914400" eaLnBrk="1" fontAlgn="auto" hangingPunct="1">
              <a:lnSpc>
                <a:spcPct val="100000"/>
              </a:lnSpc>
              <a:spcBef>
                <a:spcPts val="0"/>
              </a:spcBef>
              <a:spcAft>
                <a:spcPts val="600"/>
              </a:spcAft>
              <a:buClr>
                <a:prstClr val="black"/>
              </a:buClr>
              <a:defRPr/>
            </a:pPr>
            <a:r>
              <a:rPr lang="en-US" sz="2800" kern="0" dirty="0">
                <a:solidFill>
                  <a:srgbClr val="F49234"/>
                </a:solidFill>
                <a:latin typeface="Trebuchet MS" panose="020B0603020202020204" pitchFamily="34" charset="0"/>
                <a:ea typeface="+mn-ea"/>
                <a:cs typeface="Arial"/>
              </a:rPr>
              <a:t>The SBSTA noted the efforts undertaken by GCOS and the wider science community on the development of climate indicators, including global surface temperature, global atmospheric carbon dioxide and glacier change, and by WMO on the categorization of extreme events.</a:t>
            </a:r>
          </a:p>
          <a:p>
            <a:pPr defTabSz="914400" eaLnBrk="1" fontAlgn="auto" hangingPunct="1">
              <a:lnSpc>
                <a:spcPct val="100000"/>
              </a:lnSpc>
              <a:spcBef>
                <a:spcPts val="0"/>
              </a:spcBef>
              <a:spcAft>
                <a:spcPts val="600"/>
              </a:spcAft>
              <a:buClr>
                <a:prstClr val="black"/>
              </a:buClr>
              <a:defRPr/>
            </a:pPr>
            <a:r>
              <a:rPr lang="en-US" sz="2800" kern="0" dirty="0">
                <a:solidFill>
                  <a:srgbClr val="F49234"/>
                </a:solidFill>
                <a:latin typeface="Trebuchet MS" panose="020B0603020202020204" pitchFamily="34" charset="0"/>
                <a:ea typeface="+mn-ea"/>
                <a:cs typeface="Arial"/>
              </a:rPr>
              <a:t>The SBSTA noted the importance of ocean-related climate indicators, including ocean heat content, ocean acidification, sea level rise, and Arctic and Antarctic sea ice extent, for informing on the state of the global climate.</a:t>
            </a:r>
          </a:p>
        </p:txBody>
      </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a:latin typeface="Trebuchet MS" panose="020B0603020202020204" pitchFamily="34" charset="0"/>
              </a:rPr>
              <a:t>Reported to UNFCCC</a:t>
            </a:r>
          </a:p>
        </p:txBody>
      </p:sp>
    </p:spTree>
    <p:extLst>
      <p:ext uri="{BB962C8B-B14F-4D97-AF65-F5344CB8AC3E}">
        <p14:creationId xmlns:p14="http://schemas.microsoft.com/office/powerpoint/2010/main" val="679409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grpSp>
      <p:pic>
        <p:nvPicPr>
          <p:cNvPr id="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57" y="1267098"/>
            <a:ext cx="11567980" cy="563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a:latin typeface="Trebuchet MS" panose="020B0603020202020204" pitchFamily="34" charset="0"/>
              </a:rPr>
              <a:t>The process towards the indicators</a:t>
            </a:r>
          </a:p>
        </p:txBody>
      </p:sp>
      <p:sp>
        <p:nvSpPr>
          <p:cNvPr id="18" name="Oval 17"/>
          <p:cNvSpPr/>
          <p:nvPr/>
        </p:nvSpPr>
        <p:spPr>
          <a:xfrm>
            <a:off x="9897763" y="2100122"/>
            <a:ext cx="738864" cy="660930"/>
          </a:xfrm>
          <a:prstGeom prst="ellipse">
            <a:avLst/>
          </a:prstGeom>
          <a:no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glow rad="139700">
                    <a:srgbClr val="FFFFFF">
                      <a:alpha val="81000"/>
                    </a:srgbClr>
                  </a:glow>
                </a:effectLst>
                <a:uLnTx/>
                <a:uFillTx/>
                <a:latin typeface="Trebuchet MS" panose="020B0603020202020204" pitchFamily="34" charset="0"/>
              </a:rPr>
              <a:t>2</a:t>
            </a:r>
          </a:p>
        </p:txBody>
      </p:sp>
      <p:sp>
        <p:nvSpPr>
          <p:cNvPr id="19" name="Oval 18"/>
          <p:cNvSpPr/>
          <p:nvPr/>
        </p:nvSpPr>
        <p:spPr>
          <a:xfrm>
            <a:off x="841066" y="812466"/>
            <a:ext cx="738864" cy="660930"/>
          </a:xfrm>
          <a:prstGeom prst="ellipse">
            <a:avLst/>
          </a:prstGeom>
          <a:no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glow rad="139700">
                    <a:srgbClr val="FFFFFF">
                      <a:alpha val="81000"/>
                    </a:srgbClr>
                  </a:glow>
                </a:effectLst>
                <a:uLnTx/>
                <a:uFillTx/>
                <a:latin typeface="Trebuchet MS" panose="020B0603020202020204" pitchFamily="34" charset="0"/>
              </a:rPr>
              <a:t>1</a:t>
            </a:r>
          </a:p>
        </p:txBody>
      </p:sp>
      <p:sp>
        <p:nvSpPr>
          <p:cNvPr id="21" name="Oval 20"/>
          <p:cNvSpPr/>
          <p:nvPr/>
        </p:nvSpPr>
        <p:spPr>
          <a:xfrm>
            <a:off x="5567452" y="3043599"/>
            <a:ext cx="738864" cy="660930"/>
          </a:xfrm>
          <a:prstGeom prst="ellipse">
            <a:avLst/>
          </a:prstGeom>
          <a:no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glow rad="139700">
                    <a:srgbClr val="FFFFFF">
                      <a:alpha val="81000"/>
                    </a:srgbClr>
                  </a:glow>
                </a:effectLst>
                <a:uLnTx/>
                <a:uFillTx/>
                <a:latin typeface="Trebuchet MS" panose="020B0603020202020204" pitchFamily="34" charset="0"/>
              </a:rPr>
              <a:t>3</a:t>
            </a:r>
          </a:p>
        </p:txBody>
      </p:sp>
      <p:sp>
        <p:nvSpPr>
          <p:cNvPr id="22" name="Rectangle 21"/>
          <p:cNvSpPr/>
          <p:nvPr/>
        </p:nvSpPr>
        <p:spPr>
          <a:xfrm>
            <a:off x="1712850" y="929170"/>
            <a:ext cx="5799050" cy="400110"/>
          </a:xfrm>
          <a:prstGeom prst="rect">
            <a:avLst/>
          </a:prstGeom>
        </p:spPr>
        <p:txBody>
          <a:bodyPr wrap="square">
            <a:spAutoFit/>
          </a:bodyPr>
          <a:lstStyle/>
          <a:p>
            <a:pPr>
              <a:spcAft>
                <a:spcPts val="600"/>
              </a:spcAft>
              <a:defRPr/>
            </a:pPr>
            <a:r>
              <a:rPr lang="fr-CH" sz="2000" b="1" kern="0" dirty="0">
                <a:effectLst>
                  <a:glow rad="127000">
                    <a:schemeClr val="bg1"/>
                  </a:glow>
                </a:effectLst>
                <a:latin typeface="Trebuchet MS" panose="020B0603020202020204" pitchFamily="34" charset="0"/>
                <a:cs typeface="Arial"/>
              </a:rPr>
              <a:t>1</a:t>
            </a:r>
            <a:r>
              <a:rPr lang="fr-CH" sz="2000" b="1" kern="0" baseline="30000" dirty="0">
                <a:effectLst>
                  <a:glow rad="127000">
                    <a:schemeClr val="bg1"/>
                  </a:glow>
                </a:effectLst>
                <a:latin typeface="Trebuchet MS" panose="020B0603020202020204" pitchFamily="34" charset="0"/>
                <a:cs typeface="Arial"/>
              </a:rPr>
              <a:t>st</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Climate</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indicator</a:t>
            </a:r>
            <a:r>
              <a:rPr lang="fr-CH" sz="2000" b="1" kern="0" dirty="0">
                <a:effectLst>
                  <a:glow rad="127000">
                    <a:schemeClr val="bg1"/>
                  </a:glow>
                </a:effectLst>
                <a:latin typeface="Trebuchet MS" panose="020B0603020202020204" pitchFamily="34" charset="0"/>
                <a:cs typeface="Arial"/>
              </a:rPr>
              <a:t> workshop (</a:t>
            </a:r>
            <a:r>
              <a:rPr lang="fr-CH" sz="2000" b="1" kern="0" dirty="0" err="1">
                <a:effectLst>
                  <a:glow rad="127000">
                    <a:schemeClr val="bg1"/>
                  </a:glow>
                </a:effectLst>
                <a:latin typeface="Trebuchet MS" panose="020B0603020202020204" pitchFamily="34" charset="0"/>
                <a:cs typeface="Arial"/>
              </a:rPr>
              <a:t>Dec</a:t>
            </a:r>
            <a:r>
              <a:rPr lang="fr-CH" sz="2000" b="1" kern="0" dirty="0">
                <a:effectLst>
                  <a:glow rad="127000">
                    <a:schemeClr val="bg1"/>
                  </a:glow>
                </a:effectLst>
                <a:latin typeface="Trebuchet MS" panose="020B0603020202020204" pitchFamily="34" charset="0"/>
                <a:cs typeface="Arial"/>
              </a:rPr>
              <a:t>. 2016)</a:t>
            </a:r>
          </a:p>
        </p:txBody>
      </p:sp>
      <p:sp>
        <p:nvSpPr>
          <p:cNvPr id="23" name="Oval 22"/>
          <p:cNvSpPr/>
          <p:nvPr/>
        </p:nvSpPr>
        <p:spPr>
          <a:xfrm>
            <a:off x="2134099" y="3704529"/>
            <a:ext cx="738864" cy="660930"/>
          </a:xfrm>
          <a:prstGeom prst="ellipse">
            <a:avLst/>
          </a:prstGeom>
          <a:no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glow rad="139700">
                    <a:srgbClr val="FFFFFF">
                      <a:alpha val="81000"/>
                    </a:srgbClr>
                  </a:glow>
                </a:effectLst>
                <a:uLnTx/>
                <a:uFillTx/>
                <a:latin typeface="Trebuchet MS" panose="020B0603020202020204" pitchFamily="34" charset="0"/>
              </a:rPr>
              <a:t>4</a:t>
            </a:r>
          </a:p>
        </p:txBody>
      </p:sp>
      <p:sp>
        <p:nvSpPr>
          <p:cNvPr id="24" name="Rectangle 23"/>
          <p:cNvSpPr/>
          <p:nvPr/>
        </p:nvSpPr>
        <p:spPr>
          <a:xfrm>
            <a:off x="3323827" y="2161488"/>
            <a:ext cx="5964978" cy="400110"/>
          </a:xfrm>
          <a:prstGeom prst="rect">
            <a:avLst/>
          </a:prstGeom>
        </p:spPr>
        <p:txBody>
          <a:bodyPr wrap="square">
            <a:spAutoFit/>
          </a:bodyPr>
          <a:lstStyle/>
          <a:p>
            <a:pPr>
              <a:spcAft>
                <a:spcPts val="600"/>
              </a:spcAft>
              <a:defRPr/>
            </a:pPr>
            <a:r>
              <a:rPr lang="fr-CH" sz="2000" b="1" kern="0" dirty="0">
                <a:effectLst>
                  <a:glow rad="127000">
                    <a:schemeClr val="bg1"/>
                  </a:glow>
                </a:effectLst>
                <a:latin typeface="Trebuchet MS" panose="020B0603020202020204" pitchFamily="34" charset="0"/>
                <a:cs typeface="Arial"/>
              </a:rPr>
              <a:t>2</a:t>
            </a:r>
            <a:r>
              <a:rPr lang="fr-CH" sz="2000" b="1" kern="0" baseline="30000" dirty="0">
                <a:effectLst>
                  <a:glow rad="127000">
                    <a:schemeClr val="bg1"/>
                  </a:glow>
                </a:effectLst>
                <a:latin typeface="Trebuchet MS" panose="020B0603020202020204" pitchFamily="34" charset="0"/>
                <a:cs typeface="Arial"/>
              </a:rPr>
              <a:t>nd</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Climate</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indicator</a:t>
            </a:r>
            <a:r>
              <a:rPr lang="fr-CH" sz="2000" b="1" kern="0" dirty="0">
                <a:effectLst>
                  <a:glow rad="127000">
                    <a:schemeClr val="bg1"/>
                  </a:glow>
                </a:effectLst>
                <a:latin typeface="Trebuchet MS" panose="020B0603020202020204" pitchFamily="34" charset="0"/>
                <a:cs typeface="Arial"/>
              </a:rPr>
              <a:t> workshop (</a:t>
            </a:r>
            <a:r>
              <a:rPr lang="fr-CH" sz="2000" b="1" kern="0" dirty="0" err="1">
                <a:effectLst>
                  <a:glow rad="127000">
                    <a:schemeClr val="bg1"/>
                  </a:glow>
                </a:effectLst>
                <a:latin typeface="Trebuchet MS" panose="020B0603020202020204" pitchFamily="34" charset="0"/>
                <a:cs typeface="Arial"/>
              </a:rPr>
              <a:t>Feb</a:t>
            </a:r>
            <a:r>
              <a:rPr lang="fr-CH" sz="2000" b="1" kern="0" dirty="0">
                <a:effectLst>
                  <a:glow rad="127000">
                    <a:schemeClr val="bg1"/>
                  </a:glow>
                </a:effectLst>
                <a:latin typeface="Trebuchet MS" panose="020B0603020202020204" pitchFamily="34" charset="0"/>
                <a:cs typeface="Arial"/>
              </a:rPr>
              <a:t>. 2017)</a:t>
            </a:r>
          </a:p>
        </p:txBody>
      </p:sp>
      <p:sp>
        <p:nvSpPr>
          <p:cNvPr id="25" name="Oval 24"/>
          <p:cNvSpPr/>
          <p:nvPr/>
        </p:nvSpPr>
        <p:spPr>
          <a:xfrm>
            <a:off x="9528331" y="5714732"/>
            <a:ext cx="738864" cy="660930"/>
          </a:xfrm>
          <a:prstGeom prst="ellipse">
            <a:avLst/>
          </a:prstGeom>
          <a:no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glow rad="139700">
                    <a:srgbClr val="FFFFFF">
                      <a:alpha val="81000"/>
                    </a:srgbClr>
                  </a:glow>
                </a:effectLst>
                <a:uLnTx/>
                <a:uFillTx/>
                <a:latin typeface="Trebuchet MS" panose="020B0603020202020204" pitchFamily="34" charset="0"/>
              </a:rPr>
              <a:t>6</a:t>
            </a:r>
          </a:p>
        </p:txBody>
      </p:sp>
      <p:sp>
        <p:nvSpPr>
          <p:cNvPr id="26" name="Rectangle 25"/>
          <p:cNvSpPr/>
          <p:nvPr/>
        </p:nvSpPr>
        <p:spPr>
          <a:xfrm>
            <a:off x="4272052" y="6014978"/>
            <a:ext cx="5699364" cy="707886"/>
          </a:xfrm>
          <a:prstGeom prst="rect">
            <a:avLst/>
          </a:prstGeom>
        </p:spPr>
        <p:txBody>
          <a:bodyPr wrap="square">
            <a:spAutoFit/>
          </a:bodyPr>
          <a:lstStyle/>
          <a:p>
            <a:pPr>
              <a:spcAft>
                <a:spcPts val="600"/>
              </a:spcAft>
              <a:defRPr/>
            </a:pPr>
            <a:r>
              <a:rPr lang="fr-CH" sz="2000" b="1" kern="0" dirty="0">
                <a:effectLst>
                  <a:glow rad="127000">
                    <a:schemeClr val="bg1"/>
                  </a:glow>
                </a:effectLst>
                <a:latin typeface="Trebuchet MS" panose="020B0603020202020204" pitchFamily="34" charset="0"/>
                <a:cs typeface="Arial"/>
              </a:rPr>
              <a:t>Joint meeting </a:t>
            </a:r>
            <a:r>
              <a:rPr lang="fr-CH" sz="2000" b="1" kern="0" dirty="0" err="1">
                <a:effectLst>
                  <a:glow rad="127000">
                    <a:schemeClr val="bg1"/>
                  </a:glow>
                </a:effectLst>
                <a:latin typeface="Trebuchet MS" panose="020B0603020202020204" pitchFamily="34" charset="0"/>
                <a:cs typeface="Arial"/>
              </a:rPr>
              <a:t>with</a:t>
            </a:r>
            <a:r>
              <a:rPr lang="fr-CH" sz="2000" b="1" kern="0" dirty="0">
                <a:effectLst>
                  <a:glow rad="127000">
                    <a:schemeClr val="bg1"/>
                  </a:glow>
                </a:effectLst>
                <a:latin typeface="Trebuchet MS" panose="020B0603020202020204" pitchFamily="34" charset="0"/>
                <a:cs typeface="Arial"/>
              </a:rPr>
              <a:t> WMO </a:t>
            </a:r>
            <a:r>
              <a:rPr lang="fr-CH" sz="2000" b="1" kern="0" dirty="0" err="1">
                <a:effectLst>
                  <a:glow rad="127000">
                    <a:schemeClr val="bg1"/>
                  </a:glow>
                </a:effectLst>
                <a:latin typeface="Trebuchet MS" panose="020B0603020202020204" pitchFamily="34" charset="0"/>
                <a:cs typeface="Arial"/>
              </a:rPr>
              <a:t>Climate</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Statement</a:t>
            </a:r>
            <a:r>
              <a:rPr lang="fr-CH" sz="2000" b="1" kern="0" dirty="0">
                <a:effectLst>
                  <a:glow rad="127000">
                    <a:schemeClr val="bg1"/>
                  </a:glow>
                </a:effectLst>
                <a:latin typeface="Trebuchet MS" panose="020B0603020202020204" pitchFamily="34" charset="0"/>
                <a:cs typeface="Arial"/>
              </a:rPr>
              <a:t> ET for </a:t>
            </a:r>
            <a:r>
              <a:rPr lang="fr-CH" sz="2000" b="1" kern="0" dirty="0" err="1">
                <a:effectLst>
                  <a:glow rad="127000">
                    <a:schemeClr val="bg1"/>
                  </a:glow>
                </a:effectLst>
                <a:latin typeface="Trebuchet MS" panose="020B0603020202020204" pitchFamily="34" charset="0"/>
                <a:cs typeface="Arial"/>
              </a:rPr>
              <a:t>further</a:t>
            </a:r>
            <a:r>
              <a:rPr lang="fr-CH" sz="2000" b="1" kern="0" dirty="0">
                <a:effectLst>
                  <a:glow rad="127000">
                    <a:schemeClr val="bg1"/>
                  </a:glow>
                </a:effectLst>
                <a:latin typeface="Trebuchet MS" panose="020B0603020202020204" pitchFamily="34" charset="0"/>
                <a:cs typeface="Arial"/>
              </a:rPr>
              <a:t> discussions on 19 </a:t>
            </a:r>
            <a:r>
              <a:rPr lang="fr-CH" sz="2000" b="1" kern="0" dirty="0" err="1">
                <a:effectLst>
                  <a:glow rad="127000">
                    <a:schemeClr val="bg1"/>
                  </a:glow>
                </a:effectLst>
                <a:latin typeface="Trebuchet MS" panose="020B0603020202020204" pitchFamily="34" charset="0"/>
                <a:cs typeface="Arial"/>
              </a:rPr>
              <a:t>Feb</a:t>
            </a:r>
            <a:r>
              <a:rPr lang="fr-CH" sz="2000" b="1" kern="0" dirty="0">
                <a:effectLst>
                  <a:glow rad="127000">
                    <a:schemeClr val="bg1"/>
                  </a:glow>
                </a:effectLst>
                <a:latin typeface="Trebuchet MS" panose="020B0603020202020204" pitchFamily="34" charset="0"/>
                <a:cs typeface="Arial"/>
              </a:rPr>
              <a:t> 2018</a:t>
            </a:r>
          </a:p>
        </p:txBody>
      </p:sp>
      <p:sp>
        <p:nvSpPr>
          <p:cNvPr id="27" name="Oval 26"/>
          <p:cNvSpPr/>
          <p:nvPr/>
        </p:nvSpPr>
        <p:spPr>
          <a:xfrm>
            <a:off x="5608115" y="4940819"/>
            <a:ext cx="738864" cy="660930"/>
          </a:xfrm>
          <a:prstGeom prst="ellipse">
            <a:avLst/>
          </a:prstGeom>
          <a:no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effectLst>
                  <a:glow rad="139700">
                    <a:srgbClr val="FFFFFF">
                      <a:alpha val="81000"/>
                    </a:srgbClr>
                  </a:glow>
                </a:effectLst>
                <a:uLnTx/>
                <a:uFillTx/>
                <a:latin typeface="Trebuchet MS" panose="020B0603020202020204" pitchFamily="34" charset="0"/>
              </a:rPr>
              <a:t>5</a:t>
            </a:r>
          </a:p>
        </p:txBody>
      </p:sp>
      <p:sp>
        <p:nvSpPr>
          <p:cNvPr id="28" name="Rectangle 27"/>
          <p:cNvSpPr/>
          <p:nvPr/>
        </p:nvSpPr>
        <p:spPr>
          <a:xfrm>
            <a:off x="6418047" y="3428608"/>
            <a:ext cx="4704711" cy="707886"/>
          </a:xfrm>
          <a:prstGeom prst="rect">
            <a:avLst/>
          </a:prstGeom>
        </p:spPr>
        <p:txBody>
          <a:bodyPr wrap="square">
            <a:spAutoFit/>
          </a:bodyPr>
          <a:lstStyle/>
          <a:p>
            <a:pPr>
              <a:spcAft>
                <a:spcPts val="600"/>
              </a:spcAft>
              <a:defRPr/>
            </a:pPr>
            <a:r>
              <a:rPr lang="fr-CH" sz="2000" b="1" kern="0" dirty="0" err="1">
                <a:effectLst>
                  <a:glow rad="127000">
                    <a:schemeClr val="bg1"/>
                  </a:glow>
                </a:effectLst>
                <a:latin typeface="Trebuchet MS" panose="020B0603020202020204" pitchFamily="34" charset="0"/>
                <a:cs typeface="Arial"/>
              </a:rPr>
              <a:t>Climate</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indicators</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discussed</a:t>
            </a:r>
            <a:r>
              <a:rPr lang="fr-CH" sz="2000" b="1" kern="0" dirty="0">
                <a:effectLst>
                  <a:glow rad="127000">
                    <a:schemeClr val="bg1"/>
                  </a:glow>
                </a:effectLst>
                <a:latin typeface="Trebuchet MS" panose="020B0603020202020204" pitchFamily="34" charset="0"/>
                <a:cs typeface="Arial"/>
              </a:rPr>
              <a:t> and </a:t>
            </a:r>
            <a:r>
              <a:rPr lang="fr-CH" sz="2000" b="1" kern="0" dirty="0" err="1">
                <a:effectLst>
                  <a:glow rad="127000">
                    <a:schemeClr val="bg1"/>
                  </a:glow>
                </a:effectLst>
                <a:latin typeface="Trebuchet MS" panose="020B0603020202020204" pitchFamily="34" charset="0"/>
                <a:cs typeface="Arial"/>
              </a:rPr>
              <a:t>refined</a:t>
            </a:r>
            <a:r>
              <a:rPr lang="fr-CH" sz="2000" b="1" kern="0" dirty="0">
                <a:effectLst>
                  <a:glow rad="127000">
                    <a:schemeClr val="bg1"/>
                  </a:glow>
                </a:effectLst>
                <a:latin typeface="Trebuchet MS" panose="020B0603020202020204" pitchFamily="34" charset="0"/>
                <a:cs typeface="Arial"/>
              </a:rPr>
              <a:t> in science panels 2017 </a:t>
            </a:r>
          </a:p>
        </p:txBody>
      </p:sp>
      <p:sp>
        <p:nvSpPr>
          <p:cNvPr id="29" name="Rectangle 28"/>
          <p:cNvSpPr/>
          <p:nvPr/>
        </p:nvSpPr>
        <p:spPr>
          <a:xfrm>
            <a:off x="634057" y="4442291"/>
            <a:ext cx="4704711" cy="1015663"/>
          </a:xfrm>
          <a:prstGeom prst="rect">
            <a:avLst/>
          </a:prstGeom>
        </p:spPr>
        <p:txBody>
          <a:bodyPr wrap="square">
            <a:spAutoFit/>
          </a:bodyPr>
          <a:lstStyle/>
          <a:p>
            <a:pPr>
              <a:spcAft>
                <a:spcPts val="600"/>
              </a:spcAft>
              <a:defRPr/>
            </a:pPr>
            <a:r>
              <a:rPr lang="fr-CH" sz="2000" b="1" kern="0" dirty="0">
                <a:effectLst>
                  <a:glow rad="127000">
                    <a:schemeClr val="bg1"/>
                  </a:glow>
                </a:effectLst>
                <a:latin typeface="Trebuchet MS" panose="020B0603020202020204" pitchFamily="34" charset="0"/>
                <a:cs typeface="Arial"/>
              </a:rPr>
              <a:t>First set of </a:t>
            </a:r>
            <a:r>
              <a:rPr lang="fr-CH" sz="2000" b="1" kern="0" dirty="0" err="1">
                <a:effectLst>
                  <a:glow rad="127000">
                    <a:schemeClr val="bg1"/>
                  </a:glow>
                </a:effectLst>
                <a:latin typeface="Trebuchet MS" panose="020B0603020202020204" pitchFamily="34" charset="0"/>
                <a:cs typeface="Arial"/>
              </a:rPr>
              <a:t>indicators</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agreed</a:t>
            </a:r>
            <a:r>
              <a:rPr lang="fr-CH" sz="2000" b="1" kern="0" dirty="0">
                <a:effectLst>
                  <a:glow rad="127000">
                    <a:schemeClr val="bg1"/>
                  </a:glow>
                </a:effectLst>
                <a:latin typeface="Trebuchet MS" panose="020B0603020202020204" pitchFamily="34" charset="0"/>
                <a:cs typeface="Arial"/>
              </a:rPr>
              <a:t> by GCOS </a:t>
            </a:r>
            <a:r>
              <a:rPr lang="fr-CH" sz="2000" b="1" kern="0" dirty="0" err="1">
                <a:effectLst>
                  <a:glow rad="127000">
                    <a:schemeClr val="bg1"/>
                  </a:glow>
                </a:effectLst>
                <a:latin typeface="Trebuchet MS" panose="020B0603020202020204" pitchFamily="34" charset="0"/>
                <a:cs typeface="Arial"/>
              </a:rPr>
              <a:t>Steering</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Committee</a:t>
            </a:r>
            <a:r>
              <a:rPr lang="fr-CH" sz="2000" b="1" kern="0" dirty="0">
                <a:effectLst>
                  <a:glow rad="127000">
                    <a:schemeClr val="bg1"/>
                  </a:glow>
                </a:effectLst>
                <a:latin typeface="Trebuchet MS" panose="020B0603020202020204" pitchFamily="34" charset="0"/>
                <a:cs typeface="Arial"/>
              </a:rPr>
              <a:t> 2017  and </a:t>
            </a:r>
            <a:r>
              <a:rPr lang="fr-CH" sz="2000" b="1" kern="0" dirty="0" err="1">
                <a:effectLst>
                  <a:glow rad="127000">
                    <a:schemeClr val="bg1"/>
                  </a:glow>
                </a:effectLst>
                <a:latin typeface="Trebuchet MS" panose="020B0603020202020204" pitchFamily="34" charset="0"/>
                <a:cs typeface="Arial"/>
              </a:rPr>
              <a:t>recommended</a:t>
            </a:r>
            <a:r>
              <a:rPr lang="fr-CH" sz="2000" b="1" kern="0" dirty="0">
                <a:effectLst>
                  <a:glow rad="127000">
                    <a:schemeClr val="bg1"/>
                  </a:glow>
                </a:effectLst>
                <a:latin typeface="Trebuchet MS" panose="020B0603020202020204" pitchFamily="34" charset="0"/>
                <a:cs typeface="Arial"/>
              </a:rPr>
              <a:t> to WMO</a:t>
            </a:r>
          </a:p>
        </p:txBody>
      </p:sp>
      <p:sp>
        <p:nvSpPr>
          <p:cNvPr id="30" name="Rectangle 29"/>
          <p:cNvSpPr/>
          <p:nvPr/>
        </p:nvSpPr>
        <p:spPr>
          <a:xfrm>
            <a:off x="6570446" y="4640106"/>
            <a:ext cx="4704711" cy="707886"/>
          </a:xfrm>
          <a:prstGeom prst="rect">
            <a:avLst/>
          </a:prstGeom>
        </p:spPr>
        <p:txBody>
          <a:bodyPr wrap="square">
            <a:spAutoFit/>
          </a:bodyPr>
          <a:lstStyle/>
          <a:p>
            <a:pPr>
              <a:spcAft>
                <a:spcPts val="600"/>
              </a:spcAft>
              <a:defRPr/>
            </a:pPr>
            <a:r>
              <a:rPr lang="fr-CH" sz="2000" b="1" kern="0" dirty="0" err="1">
                <a:effectLst>
                  <a:glow rad="127000">
                    <a:schemeClr val="bg1"/>
                  </a:glow>
                </a:effectLst>
                <a:latin typeface="Trebuchet MS" panose="020B0603020202020204" pitchFamily="34" charset="0"/>
                <a:cs typeface="Arial"/>
              </a:rPr>
              <a:t>Copernicus</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agreed</a:t>
            </a:r>
            <a:r>
              <a:rPr lang="fr-CH" sz="2000" b="1" kern="0" dirty="0">
                <a:effectLst>
                  <a:glow rad="127000">
                    <a:schemeClr val="bg1"/>
                  </a:glow>
                </a:effectLst>
                <a:latin typeface="Trebuchet MS" panose="020B0603020202020204" pitchFamily="34" charset="0"/>
                <a:cs typeface="Arial"/>
              </a:rPr>
              <a:t> to </a:t>
            </a:r>
            <a:r>
              <a:rPr lang="fr-CH" sz="2000" b="1" kern="0" dirty="0" err="1">
                <a:effectLst>
                  <a:glow rad="127000">
                    <a:schemeClr val="bg1"/>
                  </a:glow>
                </a:effectLst>
                <a:latin typeface="Trebuchet MS" panose="020B0603020202020204" pitchFamily="34" charset="0"/>
                <a:cs typeface="Arial"/>
              </a:rPr>
              <a:t>provide</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products</a:t>
            </a:r>
            <a:r>
              <a:rPr lang="fr-CH" sz="2000" b="1" kern="0" dirty="0">
                <a:effectLst>
                  <a:glow rad="127000">
                    <a:schemeClr val="bg1"/>
                  </a:glow>
                </a:effectLst>
                <a:latin typeface="Trebuchet MS" panose="020B0603020202020204" pitchFamily="34" charset="0"/>
                <a:cs typeface="Arial"/>
              </a:rPr>
              <a:t> for </a:t>
            </a:r>
            <a:r>
              <a:rPr lang="fr-CH" sz="2000" b="1" kern="0" dirty="0" err="1">
                <a:effectLst>
                  <a:glow rad="127000">
                    <a:schemeClr val="bg1"/>
                  </a:glow>
                </a:effectLst>
                <a:latin typeface="Trebuchet MS" panose="020B0603020202020204" pitchFamily="34" charset="0"/>
                <a:cs typeface="Arial"/>
              </a:rPr>
              <a:t>indicators</a:t>
            </a:r>
            <a:r>
              <a:rPr lang="fr-CH" sz="2000" b="1" kern="0" dirty="0">
                <a:effectLst>
                  <a:glow rad="127000">
                    <a:schemeClr val="bg1"/>
                  </a:glow>
                </a:effectLst>
                <a:latin typeface="Trebuchet MS" panose="020B0603020202020204" pitchFamily="34" charset="0"/>
                <a:cs typeface="Arial"/>
              </a:rPr>
              <a:t>  </a:t>
            </a:r>
          </a:p>
        </p:txBody>
      </p:sp>
    </p:spTree>
    <p:extLst>
      <p:ext uri="{BB962C8B-B14F-4D97-AF65-F5344CB8AC3E}">
        <p14:creationId xmlns:p14="http://schemas.microsoft.com/office/powerpoint/2010/main" val="3188265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a:latin typeface="Trebuchet MS" panose="020B0603020202020204" pitchFamily="34" charset="0"/>
              </a:rPr>
              <a:t>Criteria for physical indicators</a:t>
            </a:r>
          </a:p>
        </p:txBody>
      </p:sp>
      <p:sp>
        <p:nvSpPr>
          <p:cNvPr id="2" name="Rectangle 1"/>
          <p:cNvSpPr/>
          <p:nvPr/>
        </p:nvSpPr>
        <p:spPr>
          <a:xfrm>
            <a:off x="862941" y="948070"/>
            <a:ext cx="11036134" cy="5909310"/>
          </a:xfrm>
          <a:prstGeom prst="rect">
            <a:avLst/>
          </a:prstGeom>
        </p:spPr>
        <p:txBody>
          <a:bodyPr wrap="square">
            <a:spAutoFit/>
          </a:bodyPr>
          <a:lstStyle/>
          <a:p>
            <a:r>
              <a:rPr lang="en-GB" sz="5400" b="1" i="1" dirty="0">
                <a:solidFill>
                  <a:srgbClr val="FFC000"/>
                </a:solidFill>
                <a:latin typeface="Trebuchet MS" panose="020B0603020202020204" pitchFamily="34" charset="0"/>
              </a:rPr>
              <a:t>Relevance</a:t>
            </a:r>
            <a:r>
              <a:rPr lang="en-GB" sz="5400" dirty="0">
                <a:solidFill>
                  <a:srgbClr val="FFC000"/>
                </a:solidFill>
                <a:latin typeface="Trebuchet MS" panose="020B0603020202020204" pitchFamily="34" charset="0"/>
              </a:rPr>
              <a:t>: </a:t>
            </a:r>
            <a:r>
              <a:rPr lang="en-GB" b="1" dirty="0">
                <a:latin typeface="Trebuchet MS" panose="020B0603020202020204" pitchFamily="34" charset="0"/>
              </a:rPr>
              <a:t>Each should be a clear, understandable indicator of global climate change, which has broad impact for a range of audiences. Some indicators will also have national and regional values.</a:t>
            </a:r>
            <a:endParaRPr lang="en-US" b="1" dirty="0">
              <a:latin typeface="Trebuchet MS" panose="020B0603020202020204" pitchFamily="34" charset="0"/>
            </a:endParaRPr>
          </a:p>
          <a:p>
            <a:r>
              <a:rPr lang="en-GB" sz="5400" b="1" i="1" dirty="0">
                <a:solidFill>
                  <a:srgbClr val="FFC000"/>
                </a:solidFill>
                <a:latin typeface="Trebuchet MS" panose="020B0603020202020204" pitchFamily="34" charset="0"/>
              </a:rPr>
              <a:t>Representativeness</a:t>
            </a:r>
            <a:r>
              <a:rPr lang="en-GB" sz="2000" dirty="0">
                <a:solidFill>
                  <a:srgbClr val="FFC000"/>
                </a:solidFill>
                <a:latin typeface="Trebuchet MS" panose="020B0603020202020204" pitchFamily="34" charset="0"/>
              </a:rPr>
              <a:t>: </a:t>
            </a:r>
            <a:r>
              <a:rPr lang="en-GB" b="1" dirty="0">
                <a:latin typeface="Trebuchet MS" panose="020B0603020202020204" pitchFamily="34" charset="0"/>
              </a:rPr>
              <a:t>Indicators as a package should provide a representative picture of changes to the earth system related to climate change.</a:t>
            </a:r>
            <a:endParaRPr lang="en-US" b="1" dirty="0">
              <a:latin typeface="Trebuchet MS" panose="020B0603020202020204" pitchFamily="34" charset="0"/>
            </a:endParaRPr>
          </a:p>
          <a:p>
            <a:r>
              <a:rPr lang="en-GB" sz="5400" b="1" i="1" dirty="0">
                <a:solidFill>
                  <a:srgbClr val="FFC000"/>
                </a:solidFill>
                <a:latin typeface="Trebuchet MS" panose="020B0603020202020204" pitchFamily="34" charset="0"/>
              </a:rPr>
              <a:t>Traceability</a:t>
            </a:r>
            <a:r>
              <a:rPr lang="en-GB" sz="5400" dirty="0">
                <a:solidFill>
                  <a:srgbClr val="FFC000"/>
                </a:solidFill>
                <a:latin typeface="Trebuchet MS" panose="020B0603020202020204" pitchFamily="34" charset="0"/>
              </a:rPr>
              <a:t>: </a:t>
            </a:r>
            <a:r>
              <a:rPr lang="en-GB" b="1" dirty="0">
                <a:latin typeface="Trebuchet MS" panose="020B0603020202020204" pitchFamily="34" charset="0"/>
              </a:rPr>
              <a:t>The Indicators should be calculated using an internationally agreed (and published) method.</a:t>
            </a:r>
            <a:endParaRPr lang="en-US" b="1" dirty="0">
              <a:latin typeface="Trebuchet MS" panose="020B0603020202020204" pitchFamily="34" charset="0"/>
            </a:endParaRPr>
          </a:p>
          <a:p>
            <a:r>
              <a:rPr lang="en-GB" sz="5400" b="1" i="1" dirty="0">
                <a:solidFill>
                  <a:srgbClr val="FFC000"/>
                </a:solidFill>
                <a:latin typeface="Trebuchet MS" panose="020B0603020202020204" pitchFamily="34" charset="0"/>
              </a:rPr>
              <a:t>Timeliness</a:t>
            </a:r>
            <a:r>
              <a:rPr lang="en-GB" sz="5400" dirty="0">
                <a:solidFill>
                  <a:srgbClr val="FFC000"/>
                </a:solidFill>
                <a:latin typeface="Trebuchet MS" panose="020B0603020202020204" pitchFamily="34" charset="0"/>
              </a:rPr>
              <a:t>: </a:t>
            </a:r>
            <a:r>
              <a:rPr lang="en-GB" b="1" dirty="0">
                <a:latin typeface="Trebuchet MS" panose="020B0603020202020204" pitchFamily="34" charset="0"/>
              </a:rPr>
              <a:t>Should be calculated regularly (at least annually) with a short lag between the end of the period and publishing the data.</a:t>
            </a:r>
            <a:endParaRPr lang="en-US" b="1" dirty="0">
              <a:latin typeface="Trebuchet MS" panose="020B0603020202020204" pitchFamily="34" charset="0"/>
            </a:endParaRPr>
          </a:p>
          <a:p>
            <a:r>
              <a:rPr lang="en-GB" sz="5400" b="1" i="1" dirty="0">
                <a:solidFill>
                  <a:srgbClr val="FFC000"/>
                </a:solidFill>
                <a:latin typeface="Trebuchet MS" panose="020B0603020202020204" pitchFamily="34" charset="0"/>
              </a:rPr>
              <a:t>Limited number</a:t>
            </a:r>
            <a:r>
              <a:rPr lang="en-GB" sz="5400" dirty="0">
                <a:solidFill>
                  <a:srgbClr val="FFC000"/>
                </a:solidFill>
                <a:latin typeface="Trebuchet MS" panose="020B0603020202020204" pitchFamily="34" charset="0"/>
              </a:rPr>
              <a:t>: </a:t>
            </a:r>
            <a:r>
              <a:rPr lang="en-GB" b="1" dirty="0">
                <a:latin typeface="Trebuchet MS" panose="020B0603020202020204" pitchFamily="34" charset="0"/>
              </a:rPr>
              <a:t>To allow clear, concise, communication the number of indicators should be limited to less than 10.</a:t>
            </a:r>
            <a:endParaRPr lang="en-US" b="1" dirty="0">
              <a:latin typeface="Trebuchet MS" panose="020B0603020202020204" pitchFamily="34" charset="0"/>
            </a:endParaRPr>
          </a:p>
        </p:txBody>
      </p:sp>
    </p:spTree>
    <p:extLst>
      <p:ext uri="{BB962C8B-B14F-4D97-AF65-F5344CB8AC3E}">
        <p14:creationId xmlns:p14="http://schemas.microsoft.com/office/powerpoint/2010/main" val="3400630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a:latin typeface="Trebuchet MS" panose="020B0603020202020204" pitchFamily="34" charset="0"/>
              </a:rPr>
              <a:t>Global Climate Indicators</a:t>
            </a:r>
          </a:p>
        </p:txBody>
      </p:sp>
      <p:grpSp>
        <p:nvGrpSpPr>
          <p:cNvPr id="11" name="Group 10"/>
          <p:cNvGrpSpPr/>
          <p:nvPr/>
        </p:nvGrpSpPr>
        <p:grpSpPr>
          <a:xfrm>
            <a:off x="1730733" y="1069857"/>
            <a:ext cx="8683928" cy="4326564"/>
            <a:chOff x="540689" y="0"/>
            <a:chExt cx="5422789" cy="2676479"/>
          </a:xfrm>
        </p:grpSpPr>
        <p:sp>
          <p:nvSpPr>
            <p:cNvPr id="14" name="Rounded Rectangle 13"/>
            <p:cNvSpPr/>
            <p:nvPr/>
          </p:nvSpPr>
          <p:spPr>
            <a:xfrm>
              <a:off x="540689" y="7952"/>
              <a:ext cx="1200150" cy="484505"/>
            </a:xfrm>
            <a:prstGeom prst="roundRect">
              <a:avLst/>
            </a:prstGeom>
            <a:ln w="28575"/>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err="1">
                  <a:effectLst/>
                  <a:latin typeface="Trebuchet MS" panose="020B0603020202020204" pitchFamily="34" charset="0"/>
                  <a:ea typeface="SimSun"/>
                  <a:cs typeface="Times New Roman"/>
                </a:rPr>
                <a:t>Temperature</a:t>
              </a:r>
              <a:r>
                <a:rPr lang="fr-CH" sz="1600" b="1" dirty="0">
                  <a:effectLst/>
                  <a:latin typeface="Trebuchet MS" panose="020B0603020202020204" pitchFamily="34" charset="0"/>
                  <a:ea typeface="SimSun"/>
                  <a:cs typeface="Times New Roman"/>
                </a:rPr>
                <a:t> and </a:t>
              </a:r>
              <a:r>
                <a:rPr lang="fr-CH" sz="1600" b="1" dirty="0" err="1">
                  <a:effectLst/>
                  <a:latin typeface="Trebuchet MS" panose="020B0603020202020204" pitchFamily="34" charset="0"/>
                  <a:ea typeface="SimSun"/>
                  <a:cs typeface="Times New Roman"/>
                </a:rPr>
                <a:t>Energy</a:t>
              </a:r>
              <a:endParaRPr lang="en-US" sz="1400" dirty="0">
                <a:effectLst/>
                <a:latin typeface="Trebuchet MS" panose="020B0603020202020204" pitchFamily="34" charset="0"/>
                <a:ea typeface="SimSun"/>
                <a:cs typeface="Times New Roman"/>
              </a:endParaRPr>
            </a:p>
          </p:txBody>
        </p:sp>
        <p:sp>
          <p:nvSpPr>
            <p:cNvPr id="15" name="Rounded Rectangle 14"/>
            <p:cNvSpPr/>
            <p:nvPr/>
          </p:nvSpPr>
          <p:spPr>
            <a:xfrm>
              <a:off x="1948070" y="0"/>
              <a:ext cx="1200150" cy="484505"/>
            </a:xfrm>
            <a:prstGeom prst="roundRect">
              <a:avLst/>
            </a:prstGeom>
            <a:ln w="28575"/>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Atmospheric Composition</a:t>
              </a:r>
              <a:endParaRPr lang="en-US" sz="1400">
                <a:effectLst/>
                <a:latin typeface="Trebuchet MS" panose="020B0603020202020204" pitchFamily="34" charset="0"/>
                <a:ea typeface="SimSun"/>
                <a:cs typeface="Times New Roman"/>
              </a:endParaRPr>
            </a:p>
          </p:txBody>
        </p:sp>
        <p:sp>
          <p:nvSpPr>
            <p:cNvPr id="16" name="Rounded Rectangle 15"/>
            <p:cNvSpPr/>
            <p:nvPr/>
          </p:nvSpPr>
          <p:spPr>
            <a:xfrm>
              <a:off x="3355451" y="7952"/>
              <a:ext cx="1200647" cy="484505"/>
            </a:xfrm>
            <a:prstGeom prst="roundRect">
              <a:avLst/>
            </a:prstGeom>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Ocean and Water</a:t>
              </a:r>
              <a:endParaRPr lang="en-US" sz="1400">
                <a:effectLst/>
                <a:latin typeface="Trebuchet MS" panose="020B0603020202020204" pitchFamily="34" charset="0"/>
                <a:ea typeface="SimSun"/>
                <a:cs typeface="Times New Roman"/>
              </a:endParaRPr>
            </a:p>
          </p:txBody>
        </p:sp>
        <p:sp>
          <p:nvSpPr>
            <p:cNvPr id="17" name="Rounded Rectangle 16"/>
            <p:cNvSpPr/>
            <p:nvPr/>
          </p:nvSpPr>
          <p:spPr>
            <a:xfrm>
              <a:off x="4762831" y="0"/>
              <a:ext cx="1200647" cy="484505"/>
            </a:xfrm>
            <a:prstGeom prst="roundRect">
              <a:avLst/>
            </a:prstGeom>
            <a:ln w="28575"/>
          </p:spPr>
          <p:style>
            <a:lnRef idx="2">
              <a:schemeClr val="accent5"/>
            </a:lnRef>
            <a:fillRef idx="1">
              <a:schemeClr val="lt1"/>
            </a:fillRef>
            <a:effectRef idx="0">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Cryosphere</a:t>
              </a:r>
              <a:endParaRPr lang="en-US" sz="1400">
                <a:effectLst/>
                <a:latin typeface="Trebuchet MS" panose="020B0603020202020204" pitchFamily="34" charset="0"/>
                <a:ea typeface="SimSun"/>
                <a:cs typeface="Times New Roman"/>
              </a:endParaRPr>
            </a:p>
          </p:txBody>
        </p:sp>
        <p:sp>
          <p:nvSpPr>
            <p:cNvPr id="18" name="Rounded Rectangle 17"/>
            <p:cNvSpPr/>
            <p:nvPr/>
          </p:nvSpPr>
          <p:spPr>
            <a:xfrm>
              <a:off x="540689" y="530152"/>
              <a:ext cx="1200150" cy="1033145"/>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a:effectLst/>
                  <a:latin typeface="Trebuchet MS" panose="020B0603020202020204" pitchFamily="34" charset="0"/>
                  <a:ea typeface="SimSun"/>
                  <a:cs typeface="Times New Roman"/>
                </a:rPr>
                <a:t>Surface </a:t>
              </a:r>
              <a:r>
                <a:rPr lang="fr-CH" sz="1600" b="1" dirty="0" err="1">
                  <a:effectLst/>
                  <a:latin typeface="Trebuchet MS" panose="020B0603020202020204" pitchFamily="34" charset="0"/>
                  <a:ea typeface="SimSun"/>
                  <a:cs typeface="Times New Roman"/>
                </a:rPr>
                <a:t>Temperature</a:t>
              </a:r>
              <a:endParaRPr lang="en-US" sz="1400" dirty="0">
                <a:effectLst/>
                <a:latin typeface="Trebuchet MS" panose="020B0603020202020204" pitchFamily="34" charset="0"/>
                <a:ea typeface="SimSun"/>
                <a:cs typeface="Times New Roman"/>
              </a:endParaRPr>
            </a:p>
          </p:txBody>
        </p:sp>
        <p:sp>
          <p:nvSpPr>
            <p:cNvPr id="19" name="Rounded Rectangle 18"/>
            <p:cNvSpPr/>
            <p:nvPr/>
          </p:nvSpPr>
          <p:spPr>
            <a:xfrm>
              <a:off x="540689" y="1635383"/>
              <a:ext cx="1200150" cy="1033145"/>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en-US" sz="1600" b="1">
                  <a:effectLst/>
                  <a:latin typeface="Trebuchet MS" panose="020B0603020202020204" pitchFamily="34" charset="0"/>
                  <a:ea typeface="SimSun"/>
                  <a:cs typeface="Times New Roman"/>
                </a:rPr>
                <a:t>Ocean Heat</a:t>
              </a:r>
              <a:endParaRPr lang="en-US" sz="1400">
                <a:effectLst/>
                <a:latin typeface="Trebuchet MS" panose="020B0603020202020204" pitchFamily="34" charset="0"/>
                <a:ea typeface="SimSun"/>
                <a:cs typeface="Times New Roman"/>
              </a:endParaRPr>
            </a:p>
          </p:txBody>
        </p:sp>
        <p:sp>
          <p:nvSpPr>
            <p:cNvPr id="20" name="Rounded Rectangle 19"/>
            <p:cNvSpPr/>
            <p:nvPr/>
          </p:nvSpPr>
          <p:spPr>
            <a:xfrm>
              <a:off x="1948070" y="538103"/>
              <a:ext cx="1200150" cy="1033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err="1">
                  <a:effectLst/>
                  <a:latin typeface="Trebuchet MS" panose="020B0603020202020204" pitchFamily="34" charset="0"/>
                  <a:ea typeface="SimSun"/>
                  <a:cs typeface="Times New Roman"/>
                </a:rPr>
                <a:t>Atmospheric</a:t>
              </a:r>
              <a:r>
                <a:rPr lang="fr-CH" sz="1600" b="1" dirty="0">
                  <a:effectLst/>
                  <a:latin typeface="Trebuchet MS" panose="020B0603020202020204" pitchFamily="34" charset="0"/>
                  <a:ea typeface="SimSun"/>
                  <a:cs typeface="Times New Roman"/>
                </a:rPr>
                <a:t> CO</a:t>
              </a:r>
              <a:r>
                <a:rPr lang="fr-CH" sz="1600" b="1" baseline="-25000" dirty="0">
                  <a:effectLst/>
                  <a:latin typeface="Trebuchet MS" panose="020B0603020202020204" pitchFamily="34" charset="0"/>
                  <a:ea typeface="SimSun"/>
                  <a:cs typeface="Times New Roman"/>
                </a:rPr>
                <a:t>2</a:t>
              </a:r>
              <a:endParaRPr lang="en-US" sz="1400" dirty="0">
                <a:effectLst/>
                <a:latin typeface="Trebuchet MS" panose="020B0603020202020204" pitchFamily="34" charset="0"/>
                <a:ea typeface="SimSun"/>
                <a:cs typeface="Times New Roman"/>
              </a:endParaRPr>
            </a:p>
          </p:txBody>
        </p:sp>
        <p:sp>
          <p:nvSpPr>
            <p:cNvPr id="21" name="Rounded Rectangle 20"/>
            <p:cNvSpPr/>
            <p:nvPr/>
          </p:nvSpPr>
          <p:spPr>
            <a:xfrm>
              <a:off x="3355451" y="538103"/>
              <a:ext cx="1200150" cy="1033145"/>
            </a:xfrm>
            <a:prstGeom prst="roundRect">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Ocean Acidification</a:t>
              </a:r>
              <a:endParaRPr lang="en-US" sz="1400">
                <a:effectLst/>
                <a:latin typeface="Trebuchet MS" panose="020B0603020202020204" pitchFamily="34" charset="0"/>
                <a:ea typeface="SimSun"/>
                <a:cs typeface="Times New Roman"/>
              </a:endParaRPr>
            </a:p>
          </p:txBody>
        </p:sp>
        <p:sp>
          <p:nvSpPr>
            <p:cNvPr id="22" name="Rounded Rectangle 21"/>
            <p:cNvSpPr/>
            <p:nvPr/>
          </p:nvSpPr>
          <p:spPr>
            <a:xfrm>
              <a:off x="3355451" y="1643334"/>
              <a:ext cx="1200150" cy="1033145"/>
            </a:xfrm>
            <a:prstGeom prst="roundRect">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Sea Level</a:t>
              </a:r>
              <a:endParaRPr lang="en-US" sz="1400">
                <a:effectLst/>
                <a:latin typeface="Trebuchet MS" panose="020B0603020202020204" pitchFamily="34" charset="0"/>
                <a:ea typeface="SimSun"/>
                <a:cs typeface="Times New Roman"/>
              </a:endParaRPr>
            </a:p>
          </p:txBody>
        </p:sp>
        <p:sp>
          <p:nvSpPr>
            <p:cNvPr id="23" name="Rounded Rectangle 22"/>
            <p:cNvSpPr/>
            <p:nvPr/>
          </p:nvSpPr>
          <p:spPr>
            <a:xfrm>
              <a:off x="4762831" y="546054"/>
              <a:ext cx="1200150" cy="10331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Glacier Mass Balance</a:t>
              </a:r>
              <a:endParaRPr lang="en-US" sz="1400">
                <a:effectLst/>
                <a:latin typeface="Trebuchet MS" panose="020B0603020202020204" pitchFamily="34" charset="0"/>
                <a:ea typeface="SimSun"/>
                <a:cs typeface="Times New Roman"/>
              </a:endParaRPr>
            </a:p>
          </p:txBody>
        </p:sp>
        <p:sp>
          <p:nvSpPr>
            <p:cNvPr id="24" name="Rounded Rectangle 23"/>
            <p:cNvSpPr/>
            <p:nvPr/>
          </p:nvSpPr>
          <p:spPr>
            <a:xfrm>
              <a:off x="4762831" y="1643334"/>
              <a:ext cx="1200150" cy="10331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en-US" sz="1600" b="1">
                  <a:effectLst/>
                  <a:latin typeface="Trebuchet MS" panose="020B0603020202020204" pitchFamily="34" charset="0"/>
                  <a:ea typeface="SimSun"/>
                  <a:cs typeface="Times New Roman"/>
                </a:rPr>
                <a:t>Arctic and Antarctic Sea Ice Extent</a:t>
              </a:r>
              <a:endParaRPr lang="en-US" sz="1400">
                <a:effectLst/>
                <a:latin typeface="Trebuchet MS" panose="020B0603020202020204" pitchFamily="34" charset="0"/>
                <a:ea typeface="SimSun"/>
                <a:cs typeface="Times New Roman"/>
              </a:endParaRPr>
            </a:p>
          </p:txBody>
        </p:sp>
      </p:grpSp>
      <p:sp>
        <p:nvSpPr>
          <p:cNvPr id="2" name="Rectangle 1"/>
          <p:cNvSpPr/>
          <p:nvPr/>
        </p:nvSpPr>
        <p:spPr>
          <a:xfrm>
            <a:off x="722450" y="5503296"/>
            <a:ext cx="11469550" cy="1200329"/>
          </a:xfrm>
          <a:prstGeom prst="rect">
            <a:avLst/>
          </a:prstGeom>
        </p:spPr>
        <p:txBody>
          <a:bodyPr wrap="square">
            <a:spAutoFit/>
          </a:bodyPr>
          <a:lstStyle/>
          <a:p>
            <a:pPr marL="285750" indent="-285750">
              <a:buFont typeface="Arial" panose="020B0604020202020204" pitchFamily="34" charset="0"/>
              <a:buChar char="•"/>
            </a:pPr>
            <a:r>
              <a:rPr lang="en-US" sz="2400" dirty="0"/>
              <a:t>The Indicators are meant be used to tell stories about climate change in a way that can be understood by non-experts</a:t>
            </a:r>
          </a:p>
          <a:p>
            <a:pPr marL="285750" indent="-285750">
              <a:buFont typeface="Arial" panose="020B0604020202020204" pitchFamily="34" charset="0"/>
              <a:buChar char="•"/>
            </a:pPr>
            <a:r>
              <a:rPr lang="en-US" sz="2400" dirty="0"/>
              <a:t>The Indicators are not limited to specific datasets or certain storylines</a:t>
            </a:r>
          </a:p>
        </p:txBody>
      </p:sp>
    </p:spTree>
    <p:extLst>
      <p:ext uri="{BB962C8B-B14F-4D97-AF65-F5344CB8AC3E}">
        <p14:creationId xmlns:p14="http://schemas.microsoft.com/office/powerpoint/2010/main" val="3426917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anose="020B0603020202020204" pitchFamily="34" charset="0"/>
              </a:endParaRPr>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anose="020B0603020202020204" pitchFamily="34" charset="0"/>
              </a:endParaRPr>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anose="020B0603020202020204" pitchFamily="34" charset="0"/>
              </a:endParaRPr>
            </a:p>
          </p:txBody>
        </p:sp>
      </p:grpSp>
      <p:sp>
        <p:nvSpPr>
          <p:cNvPr id="6"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a:latin typeface="Trebuchet MS" panose="020B0603020202020204" pitchFamily="34" charset="0"/>
              </a:rPr>
              <a:t>Subsidiary Indicators</a:t>
            </a:r>
          </a:p>
        </p:txBody>
      </p:sp>
      <p:grpSp>
        <p:nvGrpSpPr>
          <p:cNvPr id="11" name="Group 10"/>
          <p:cNvGrpSpPr/>
          <p:nvPr/>
        </p:nvGrpSpPr>
        <p:grpSpPr>
          <a:xfrm>
            <a:off x="1783844" y="2428088"/>
            <a:ext cx="9556220" cy="4110253"/>
            <a:chOff x="540689" y="677531"/>
            <a:chExt cx="5422292" cy="2138680"/>
          </a:xfrm>
        </p:grpSpPr>
        <p:sp>
          <p:nvSpPr>
            <p:cNvPr id="25" name="Rounded Rectangle 24"/>
            <p:cNvSpPr/>
            <p:nvPr/>
          </p:nvSpPr>
          <p:spPr>
            <a:xfrm>
              <a:off x="540689" y="677531"/>
              <a:ext cx="1200150" cy="1033145"/>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a:solidFill>
                    <a:schemeClr val="tx1"/>
                  </a:solidFill>
                  <a:effectLst/>
                  <a:latin typeface="Trebuchet MS" panose="020B0603020202020204" pitchFamily="34" charset="0"/>
                  <a:ea typeface="SimSun"/>
                  <a:cs typeface="Times New Roman"/>
                </a:rPr>
                <a:t>Top-of-</a:t>
              </a:r>
              <a:r>
                <a:rPr lang="fr-CH" sz="1600" b="1" dirty="0" err="1">
                  <a:solidFill>
                    <a:schemeClr val="tx1"/>
                  </a:solidFill>
                  <a:effectLst/>
                  <a:latin typeface="Trebuchet MS" panose="020B0603020202020204" pitchFamily="34" charset="0"/>
                  <a:ea typeface="SimSun"/>
                  <a:cs typeface="Times New Roman"/>
                </a:rPr>
                <a:t>Atmosphere</a:t>
              </a:r>
              <a:r>
                <a:rPr lang="fr-CH" sz="1600" b="1" dirty="0">
                  <a:solidFill>
                    <a:schemeClr val="tx1"/>
                  </a:solidFill>
                  <a:effectLst/>
                  <a:latin typeface="Trebuchet MS" panose="020B0603020202020204" pitchFamily="34" charset="0"/>
                  <a:ea typeface="SimSun"/>
                  <a:cs typeface="Times New Roman"/>
                </a:rPr>
                <a:t> </a:t>
              </a:r>
              <a:r>
                <a:rPr lang="fr-CH" sz="1600" b="1" dirty="0" err="1">
                  <a:solidFill>
                    <a:schemeClr val="tx1"/>
                  </a:solidFill>
                  <a:effectLst/>
                  <a:latin typeface="Trebuchet MS" panose="020B0603020202020204" pitchFamily="34" charset="0"/>
                  <a:ea typeface="SimSun"/>
                  <a:cs typeface="Times New Roman"/>
                </a:rPr>
                <a:t>Energy</a:t>
              </a:r>
              <a:r>
                <a:rPr lang="fr-CH" sz="1600" b="1" dirty="0">
                  <a:solidFill>
                    <a:schemeClr val="tx1"/>
                  </a:solidFill>
                  <a:effectLst/>
                  <a:latin typeface="Trebuchet MS" panose="020B0603020202020204" pitchFamily="34" charset="0"/>
                  <a:ea typeface="SimSun"/>
                  <a:cs typeface="Times New Roman"/>
                </a:rPr>
                <a:t> Balance</a:t>
              </a:r>
              <a:endParaRPr lang="en-US" sz="1600" dirty="0">
                <a:solidFill>
                  <a:schemeClr val="tx1"/>
                </a:solidFill>
                <a:effectLst/>
                <a:latin typeface="Trebuchet MS" panose="020B0603020202020204" pitchFamily="34" charset="0"/>
                <a:ea typeface="SimSun"/>
                <a:cs typeface="Times New Roman"/>
              </a:endParaRPr>
            </a:p>
          </p:txBody>
        </p:sp>
        <p:sp>
          <p:nvSpPr>
            <p:cNvPr id="26" name="Rounded Rectangle 25"/>
            <p:cNvSpPr/>
            <p:nvPr/>
          </p:nvSpPr>
          <p:spPr>
            <a:xfrm>
              <a:off x="1948070" y="677532"/>
              <a:ext cx="1200150" cy="6756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solidFill>
                    <a:schemeClr val="tx1"/>
                  </a:solidFill>
                  <a:effectLst/>
                  <a:latin typeface="Trebuchet MS" panose="020B0603020202020204" pitchFamily="34" charset="0"/>
                  <a:ea typeface="SimSun"/>
                  <a:cs typeface="Times New Roman"/>
                </a:rPr>
                <a:t>Methane</a:t>
              </a:r>
              <a:endParaRPr lang="en-US" sz="1600">
                <a:solidFill>
                  <a:schemeClr val="tx1"/>
                </a:solidFill>
                <a:effectLst/>
                <a:latin typeface="Trebuchet MS" panose="020B0603020202020204" pitchFamily="34" charset="0"/>
                <a:ea typeface="SimSun"/>
                <a:cs typeface="Times New Roman"/>
              </a:endParaRPr>
            </a:p>
          </p:txBody>
        </p:sp>
        <p:sp>
          <p:nvSpPr>
            <p:cNvPr id="27" name="Rounded Rectangle 26"/>
            <p:cNvSpPr/>
            <p:nvPr/>
          </p:nvSpPr>
          <p:spPr>
            <a:xfrm>
              <a:off x="1948070" y="1409053"/>
              <a:ext cx="1200150" cy="6756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solidFill>
                    <a:schemeClr val="tx1"/>
                  </a:solidFill>
                  <a:effectLst/>
                  <a:latin typeface="Trebuchet MS" panose="020B0603020202020204" pitchFamily="34" charset="0"/>
                  <a:ea typeface="SimSun"/>
                  <a:cs typeface="Times New Roman"/>
                </a:rPr>
                <a:t>N</a:t>
              </a:r>
              <a:r>
                <a:rPr lang="fr-CH" sz="1600" b="1" baseline="-25000">
                  <a:solidFill>
                    <a:schemeClr val="tx1"/>
                  </a:solidFill>
                  <a:effectLst/>
                  <a:latin typeface="Trebuchet MS" panose="020B0603020202020204" pitchFamily="34" charset="0"/>
                  <a:ea typeface="SimSun"/>
                  <a:cs typeface="Times New Roman"/>
                </a:rPr>
                <a:t>2</a:t>
              </a:r>
              <a:r>
                <a:rPr lang="fr-CH" sz="1600" b="1">
                  <a:solidFill>
                    <a:schemeClr val="tx1"/>
                  </a:solidFill>
                  <a:effectLst/>
                  <a:latin typeface="Trebuchet MS" panose="020B0603020202020204" pitchFamily="34" charset="0"/>
                  <a:ea typeface="SimSun"/>
                  <a:cs typeface="Times New Roman"/>
                </a:rPr>
                <a:t>O</a:t>
              </a:r>
              <a:endParaRPr lang="en-US" sz="1600">
                <a:solidFill>
                  <a:schemeClr val="tx1"/>
                </a:solidFill>
                <a:effectLst/>
                <a:latin typeface="Trebuchet MS" panose="020B0603020202020204" pitchFamily="34" charset="0"/>
                <a:ea typeface="SimSun"/>
                <a:cs typeface="Times New Roman"/>
              </a:endParaRPr>
            </a:p>
          </p:txBody>
        </p:sp>
        <p:sp>
          <p:nvSpPr>
            <p:cNvPr id="28" name="Rounded Rectangle 27"/>
            <p:cNvSpPr/>
            <p:nvPr/>
          </p:nvSpPr>
          <p:spPr>
            <a:xfrm>
              <a:off x="1948070" y="2140571"/>
              <a:ext cx="1200150" cy="6756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err="1">
                  <a:solidFill>
                    <a:schemeClr val="tx1"/>
                  </a:solidFill>
                  <a:effectLst/>
                  <a:latin typeface="Trebuchet MS" panose="020B0603020202020204" pitchFamily="34" charset="0"/>
                  <a:ea typeface="SimSun"/>
                  <a:cs typeface="Times New Roman"/>
                </a:rPr>
                <a:t>Fluorinated</a:t>
              </a:r>
              <a:r>
                <a:rPr lang="fr-CH" sz="1600" b="1" dirty="0">
                  <a:solidFill>
                    <a:schemeClr val="tx1"/>
                  </a:solidFill>
                  <a:effectLst/>
                  <a:latin typeface="Trebuchet MS" panose="020B0603020202020204" pitchFamily="34" charset="0"/>
                  <a:ea typeface="SimSun"/>
                  <a:cs typeface="Times New Roman"/>
                </a:rPr>
                <a:t> GHG</a:t>
              </a:r>
              <a:endParaRPr lang="en-US" sz="1600" dirty="0">
                <a:solidFill>
                  <a:schemeClr val="tx1"/>
                </a:solidFill>
                <a:effectLst/>
                <a:latin typeface="Trebuchet MS" panose="020B0603020202020204" pitchFamily="34" charset="0"/>
                <a:ea typeface="SimSun"/>
                <a:cs typeface="Times New Roman"/>
              </a:endParaRPr>
            </a:p>
          </p:txBody>
        </p:sp>
        <p:sp>
          <p:nvSpPr>
            <p:cNvPr id="29" name="Rounded Rectangle 28"/>
            <p:cNvSpPr/>
            <p:nvPr/>
          </p:nvSpPr>
          <p:spPr>
            <a:xfrm>
              <a:off x="4762831" y="693740"/>
              <a:ext cx="1200150" cy="1033145"/>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a:solidFill>
                    <a:schemeClr val="tx1"/>
                  </a:solidFill>
                  <a:effectLst/>
                  <a:latin typeface="Trebuchet MS" panose="020B0603020202020204" pitchFamily="34" charset="0"/>
                  <a:ea typeface="SimSun"/>
                  <a:cs typeface="Times New Roman"/>
                </a:rPr>
                <a:t>Snow </a:t>
              </a:r>
              <a:r>
                <a:rPr lang="fr-CH" sz="1600" b="1" dirty="0" err="1">
                  <a:solidFill>
                    <a:schemeClr val="tx1"/>
                  </a:solidFill>
                  <a:effectLst/>
                  <a:latin typeface="Trebuchet MS" panose="020B0603020202020204" pitchFamily="34" charset="0"/>
                  <a:ea typeface="SimSun"/>
                  <a:cs typeface="Times New Roman"/>
                </a:rPr>
                <a:t>Extent</a:t>
              </a:r>
              <a:endParaRPr lang="en-US" sz="1600" dirty="0">
                <a:solidFill>
                  <a:schemeClr val="tx1"/>
                </a:solidFill>
                <a:effectLst/>
                <a:latin typeface="Trebuchet MS" panose="020B0603020202020204" pitchFamily="34" charset="0"/>
                <a:ea typeface="SimSun"/>
                <a:cs typeface="Times New Roman"/>
              </a:endParaRPr>
            </a:p>
          </p:txBody>
        </p:sp>
        <p:sp>
          <p:nvSpPr>
            <p:cNvPr id="30" name="Rounded Rectangle 29"/>
            <p:cNvSpPr/>
            <p:nvPr/>
          </p:nvSpPr>
          <p:spPr>
            <a:xfrm>
              <a:off x="3355451" y="685788"/>
              <a:ext cx="1200150" cy="1033145"/>
            </a:xfrm>
            <a:prstGeom prst="roundRect">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a:solidFill>
                    <a:schemeClr val="tx1"/>
                  </a:solidFill>
                  <a:effectLst/>
                  <a:latin typeface="Trebuchet MS" panose="020B0603020202020204" pitchFamily="34" charset="0"/>
                  <a:ea typeface="SimSun"/>
                  <a:cs typeface="Times New Roman"/>
                </a:rPr>
                <a:t>Heavy </a:t>
              </a:r>
              <a:r>
                <a:rPr lang="fr-CH" sz="1600" b="1" dirty="0" err="1">
                  <a:solidFill>
                    <a:schemeClr val="tx1"/>
                  </a:solidFill>
                  <a:effectLst/>
                  <a:latin typeface="Trebuchet MS" panose="020B0603020202020204" pitchFamily="34" charset="0"/>
                  <a:ea typeface="SimSun"/>
                  <a:cs typeface="Times New Roman"/>
                </a:rPr>
                <a:t>Precipitation</a:t>
              </a:r>
              <a:endParaRPr lang="en-US" sz="1600" dirty="0">
                <a:solidFill>
                  <a:schemeClr val="tx1"/>
                </a:solidFill>
                <a:effectLst/>
                <a:latin typeface="Trebuchet MS" panose="020B0603020202020204" pitchFamily="34" charset="0"/>
                <a:ea typeface="SimSun"/>
                <a:cs typeface="Times New Roman"/>
              </a:endParaRPr>
            </a:p>
          </p:txBody>
        </p:sp>
        <p:sp>
          <p:nvSpPr>
            <p:cNvPr id="31" name="Rounded Rectangle 30"/>
            <p:cNvSpPr/>
            <p:nvPr/>
          </p:nvSpPr>
          <p:spPr>
            <a:xfrm>
              <a:off x="3355451" y="1783066"/>
              <a:ext cx="1200150" cy="1033145"/>
            </a:xfrm>
            <a:prstGeom prst="roundRect">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err="1">
                  <a:solidFill>
                    <a:schemeClr val="tx1"/>
                  </a:solidFill>
                  <a:effectLst/>
                  <a:latin typeface="Trebuchet MS" panose="020B0603020202020204" pitchFamily="34" charset="0"/>
                  <a:ea typeface="SimSun"/>
                  <a:cs typeface="Times New Roman"/>
                </a:rPr>
                <a:t>Droughts</a:t>
              </a:r>
              <a:endParaRPr lang="en-US" sz="1600" dirty="0">
                <a:solidFill>
                  <a:schemeClr val="tx1"/>
                </a:solidFill>
                <a:effectLst/>
                <a:latin typeface="Trebuchet MS" panose="020B0603020202020204" pitchFamily="34" charset="0"/>
                <a:ea typeface="SimSun"/>
                <a:cs typeface="Times New Roman"/>
              </a:endParaRPr>
            </a:p>
          </p:txBody>
        </p:sp>
        <p:sp>
          <p:nvSpPr>
            <p:cNvPr id="32" name="Rounded Rectangle 31"/>
            <p:cNvSpPr/>
            <p:nvPr/>
          </p:nvSpPr>
          <p:spPr>
            <a:xfrm>
              <a:off x="540689" y="1766859"/>
              <a:ext cx="1200150" cy="1033145"/>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err="1">
                  <a:solidFill>
                    <a:schemeClr val="tx1"/>
                  </a:solidFill>
                  <a:effectLst/>
                  <a:latin typeface="Trebuchet MS" panose="020B0603020202020204" pitchFamily="34" charset="0"/>
                  <a:ea typeface="SimSun"/>
                  <a:cs typeface="Times New Roman"/>
                </a:rPr>
                <a:t>Heat</a:t>
              </a:r>
              <a:r>
                <a:rPr lang="fr-CH" sz="1600" b="1" dirty="0">
                  <a:solidFill>
                    <a:schemeClr val="tx1"/>
                  </a:solidFill>
                  <a:effectLst/>
                  <a:latin typeface="Trebuchet MS" panose="020B0603020202020204" pitchFamily="34" charset="0"/>
                  <a:ea typeface="SimSun"/>
                  <a:cs typeface="Times New Roman"/>
                </a:rPr>
                <a:t> </a:t>
              </a:r>
              <a:r>
                <a:rPr lang="fr-CH" sz="1600" b="1" dirty="0" err="1">
                  <a:solidFill>
                    <a:schemeClr val="tx1"/>
                  </a:solidFill>
                  <a:effectLst/>
                  <a:latin typeface="Trebuchet MS" panose="020B0603020202020204" pitchFamily="34" charset="0"/>
                  <a:ea typeface="SimSun"/>
                  <a:cs typeface="Times New Roman"/>
                </a:rPr>
                <a:t>Waves</a:t>
              </a:r>
              <a:endParaRPr lang="en-US" sz="1600" dirty="0">
                <a:solidFill>
                  <a:schemeClr val="tx1"/>
                </a:solidFill>
                <a:effectLst/>
                <a:latin typeface="Trebuchet MS" panose="020B0603020202020204" pitchFamily="34" charset="0"/>
                <a:ea typeface="SimSun"/>
                <a:cs typeface="Times New Roman"/>
              </a:endParaRPr>
            </a:p>
          </p:txBody>
        </p:sp>
      </p:grpSp>
      <p:sp>
        <p:nvSpPr>
          <p:cNvPr id="33" name="Rounded Rectangle 32"/>
          <p:cNvSpPr/>
          <p:nvPr/>
        </p:nvSpPr>
        <p:spPr>
          <a:xfrm>
            <a:off x="1778232" y="1084561"/>
            <a:ext cx="2099093" cy="895881"/>
          </a:xfrm>
          <a:prstGeom prst="roundRect">
            <a:avLst/>
          </a:prstGeom>
          <a:ln w="28575"/>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err="1">
                <a:effectLst/>
                <a:latin typeface="Trebuchet MS" panose="020B0603020202020204" pitchFamily="34" charset="0"/>
                <a:ea typeface="SimSun"/>
                <a:cs typeface="Times New Roman"/>
              </a:rPr>
              <a:t>Temperature</a:t>
            </a:r>
            <a:r>
              <a:rPr lang="fr-CH" sz="1600" b="1" dirty="0">
                <a:effectLst/>
                <a:latin typeface="Trebuchet MS" panose="020B0603020202020204" pitchFamily="34" charset="0"/>
                <a:ea typeface="SimSun"/>
                <a:cs typeface="Times New Roman"/>
              </a:rPr>
              <a:t> and </a:t>
            </a:r>
            <a:r>
              <a:rPr lang="fr-CH" sz="1600" b="1" dirty="0" err="1">
                <a:effectLst/>
                <a:latin typeface="Trebuchet MS" panose="020B0603020202020204" pitchFamily="34" charset="0"/>
                <a:ea typeface="SimSun"/>
                <a:cs typeface="Times New Roman"/>
              </a:rPr>
              <a:t>Energy</a:t>
            </a:r>
            <a:endParaRPr lang="en-US" sz="1400" dirty="0">
              <a:effectLst/>
              <a:latin typeface="Trebuchet MS" panose="020B0603020202020204" pitchFamily="34" charset="0"/>
              <a:ea typeface="SimSun"/>
              <a:cs typeface="Times New Roman"/>
            </a:endParaRPr>
          </a:p>
        </p:txBody>
      </p:sp>
      <p:sp>
        <p:nvSpPr>
          <p:cNvPr id="34" name="Rounded Rectangle 33"/>
          <p:cNvSpPr/>
          <p:nvPr/>
        </p:nvSpPr>
        <p:spPr>
          <a:xfrm>
            <a:off x="4239777" y="1069857"/>
            <a:ext cx="2099093" cy="895881"/>
          </a:xfrm>
          <a:prstGeom prst="roundRect">
            <a:avLst/>
          </a:prstGeom>
          <a:ln w="28575"/>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Atmospheric Composition</a:t>
            </a:r>
            <a:endParaRPr lang="en-US" sz="1400">
              <a:effectLst/>
              <a:latin typeface="Trebuchet MS" panose="020B0603020202020204" pitchFamily="34" charset="0"/>
              <a:ea typeface="SimSun"/>
              <a:cs typeface="Times New Roman"/>
            </a:endParaRPr>
          </a:p>
        </p:txBody>
      </p:sp>
      <p:sp>
        <p:nvSpPr>
          <p:cNvPr id="35" name="Rounded Rectangle 34"/>
          <p:cNvSpPr/>
          <p:nvPr/>
        </p:nvSpPr>
        <p:spPr>
          <a:xfrm>
            <a:off x="6701323" y="1084561"/>
            <a:ext cx="2099962" cy="895881"/>
          </a:xfrm>
          <a:prstGeom prst="roundRect">
            <a:avLst/>
          </a:prstGeom>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Ocean and Water</a:t>
            </a:r>
            <a:endParaRPr lang="en-US" sz="1400">
              <a:effectLst/>
              <a:latin typeface="Trebuchet MS" panose="020B0603020202020204" pitchFamily="34" charset="0"/>
              <a:ea typeface="SimSun"/>
              <a:cs typeface="Times New Roman"/>
            </a:endParaRPr>
          </a:p>
        </p:txBody>
      </p:sp>
      <p:sp>
        <p:nvSpPr>
          <p:cNvPr id="36" name="Rounded Rectangle 35"/>
          <p:cNvSpPr/>
          <p:nvPr/>
        </p:nvSpPr>
        <p:spPr>
          <a:xfrm>
            <a:off x="9162867" y="1069857"/>
            <a:ext cx="2099962" cy="895881"/>
          </a:xfrm>
          <a:prstGeom prst="roundRect">
            <a:avLst/>
          </a:prstGeom>
          <a:ln w="28575"/>
        </p:spPr>
        <p:style>
          <a:lnRef idx="2">
            <a:schemeClr val="accent5"/>
          </a:lnRef>
          <a:fillRef idx="1">
            <a:schemeClr val="lt1"/>
          </a:fillRef>
          <a:effectRef idx="0">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Cryosphere</a:t>
            </a:r>
            <a:endParaRPr lang="en-US" sz="1400">
              <a:effectLst/>
              <a:latin typeface="Trebuchet MS" panose="020B0603020202020204" pitchFamily="34" charset="0"/>
              <a:ea typeface="SimSun"/>
              <a:cs typeface="Times New Roman"/>
            </a:endParaRPr>
          </a:p>
        </p:txBody>
      </p:sp>
    </p:spTree>
    <p:extLst>
      <p:ext uri="{BB962C8B-B14F-4D97-AF65-F5344CB8AC3E}">
        <p14:creationId xmlns:p14="http://schemas.microsoft.com/office/powerpoint/2010/main" val="918979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anose="020B0603020202020204" pitchFamily="34" charset="0"/>
              </a:endParaRPr>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anose="020B0603020202020204" pitchFamily="34" charset="0"/>
              </a:endParaRPr>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anose="020B0603020202020204" pitchFamily="34" charset="0"/>
              </a:endParaRPr>
            </a:p>
          </p:txBody>
        </p:sp>
      </p:grpSp>
      <p:sp>
        <p:nvSpPr>
          <p:cNvPr id="6"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a:latin typeface="Trebuchet MS" panose="020B0603020202020204" pitchFamily="34" charset="0"/>
              </a:rPr>
              <a:t>Next steps</a:t>
            </a:r>
          </a:p>
        </p:txBody>
      </p:sp>
      <p:sp>
        <p:nvSpPr>
          <p:cNvPr id="2" name="Rectangle 1"/>
          <p:cNvSpPr/>
          <p:nvPr/>
        </p:nvSpPr>
        <p:spPr>
          <a:xfrm>
            <a:off x="1076696" y="1065145"/>
            <a:ext cx="10822379" cy="5693866"/>
          </a:xfrm>
          <a:prstGeom prst="rect">
            <a:avLst/>
          </a:prstGeom>
        </p:spPr>
        <p:txBody>
          <a:bodyPr wrap="square">
            <a:spAutoFit/>
          </a:bodyPr>
          <a:lstStyle/>
          <a:p>
            <a:pPr marL="457200" indent="-457200">
              <a:spcAft>
                <a:spcPts val="600"/>
              </a:spcAft>
              <a:buClr>
                <a:prstClr val="black"/>
              </a:buClr>
              <a:buFont typeface="Arial" panose="020B0604020202020204" pitchFamily="34" charset="0"/>
              <a:buChar char="•"/>
              <a:defRPr/>
            </a:pPr>
            <a:r>
              <a:rPr lang="en-US" sz="2800" kern="0" dirty="0">
                <a:solidFill>
                  <a:srgbClr val="F49234"/>
                </a:solidFill>
                <a:latin typeface="Trebuchet MS" panose="020B0603020202020204" pitchFamily="34" charset="0"/>
                <a:cs typeface="Arial"/>
              </a:rPr>
              <a:t>TOPC to discuss indicator </a:t>
            </a:r>
            <a:r>
              <a:rPr lang="en-US" sz="2800" kern="0" dirty="0" smtClean="0">
                <a:solidFill>
                  <a:srgbClr val="F49234"/>
                </a:solidFill>
                <a:latin typeface="Trebuchet MS" panose="020B0603020202020204" pitchFamily="34" charset="0"/>
                <a:cs typeface="Arial"/>
              </a:rPr>
              <a:t>for “Vegetation”, </a:t>
            </a:r>
            <a:r>
              <a:rPr lang="en-US" sz="2800" kern="0" dirty="0">
                <a:solidFill>
                  <a:srgbClr val="F49234"/>
                </a:solidFill>
                <a:latin typeface="Trebuchet MS" panose="020B0603020202020204" pitchFamily="34" charset="0"/>
                <a:cs typeface="Arial"/>
              </a:rPr>
              <a:t>probably on phenology and greenness </a:t>
            </a:r>
          </a:p>
          <a:p>
            <a:pPr marL="457200" indent="-457200">
              <a:spcAft>
                <a:spcPts val="600"/>
              </a:spcAft>
              <a:buClr>
                <a:prstClr val="black"/>
              </a:buClr>
              <a:buFont typeface="Arial" panose="020B0604020202020204" pitchFamily="34" charset="0"/>
              <a:buChar char="•"/>
              <a:defRPr/>
            </a:pPr>
            <a:r>
              <a:rPr lang="en-US" sz="2800" kern="0" dirty="0">
                <a:solidFill>
                  <a:srgbClr val="F49234"/>
                </a:solidFill>
                <a:latin typeface="Trebuchet MS" panose="020B0603020202020204" pitchFamily="34" charset="0"/>
                <a:cs typeface="Arial"/>
              </a:rPr>
              <a:t>AOPC to discuss if </a:t>
            </a:r>
            <a:r>
              <a:rPr lang="en-US" sz="2800" kern="0" dirty="0" smtClean="0">
                <a:solidFill>
                  <a:srgbClr val="F49234"/>
                </a:solidFill>
                <a:latin typeface="Trebuchet MS" panose="020B0603020202020204" pitchFamily="34" charset="0"/>
                <a:cs typeface="Arial"/>
              </a:rPr>
              <a:t>“Extremes” </a:t>
            </a:r>
            <a:r>
              <a:rPr lang="en-US" sz="2800" kern="0" dirty="0">
                <a:solidFill>
                  <a:srgbClr val="F49234"/>
                </a:solidFill>
                <a:latin typeface="Trebuchet MS" panose="020B0603020202020204" pitchFamily="34" charset="0"/>
                <a:cs typeface="Arial"/>
              </a:rPr>
              <a:t>should be an indicator</a:t>
            </a:r>
          </a:p>
          <a:p>
            <a:pPr marL="457200" indent="-457200">
              <a:spcAft>
                <a:spcPts val="600"/>
              </a:spcAft>
              <a:buClr>
                <a:prstClr val="black"/>
              </a:buClr>
              <a:buFont typeface="Arial" panose="020B0604020202020204" pitchFamily="34" charset="0"/>
              <a:buChar char="•"/>
              <a:defRPr/>
            </a:pPr>
            <a:r>
              <a:rPr lang="en-US" sz="2800" kern="0" dirty="0">
                <a:solidFill>
                  <a:srgbClr val="F49234"/>
                </a:solidFill>
                <a:latin typeface="Trebuchet MS" panose="020B0603020202020204" pitchFamily="34" charset="0"/>
                <a:cs typeface="Arial"/>
              </a:rPr>
              <a:t>Copernicus will publish the European State of Climate for 2017 (</a:t>
            </a:r>
            <a:r>
              <a:rPr lang="en-US" sz="2800" kern="0" dirty="0" err="1">
                <a:solidFill>
                  <a:srgbClr val="F49234"/>
                </a:solidFill>
                <a:latin typeface="Trebuchet MS" panose="020B0603020202020204" pitchFamily="34" charset="0"/>
                <a:cs typeface="Arial"/>
              </a:rPr>
              <a:t>ESoC</a:t>
            </a:r>
            <a:r>
              <a:rPr lang="en-US" sz="2800" kern="0" dirty="0">
                <a:solidFill>
                  <a:srgbClr val="F49234"/>
                </a:solidFill>
                <a:latin typeface="Trebuchet MS" panose="020B0603020202020204" pitchFamily="34" charset="0"/>
                <a:cs typeface="Arial"/>
              </a:rPr>
              <a:t>) in April 2018, including </a:t>
            </a:r>
          </a:p>
          <a:p>
            <a:pPr marL="2286000" lvl="4" indent="-457200">
              <a:spcAft>
                <a:spcPts val="600"/>
              </a:spcAft>
              <a:buClr>
                <a:prstClr val="black"/>
              </a:buClr>
              <a:buFont typeface="Arial" panose="020B0604020202020204" pitchFamily="34" charset="0"/>
              <a:buChar char="•"/>
              <a:defRPr/>
            </a:pPr>
            <a:r>
              <a:rPr lang="en-US" b="1" kern="0" dirty="0">
                <a:solidFill>
                  <a:srgbClr val="F49234"/>
                </a:solidFill>
                <a:latin typeface="Trebuchet MS" panose="020B0603020202020204" pitchFamily="34" charset="0"/>
                <a:cs typeface="Arial"/>
              </a:rPr>
              <a:t>Temperature</a:t>
            </a:r>
          </a:p>
          <a:p>
            <a:pPr marL="2286000" lvl="4" indent="-457200">
              <a:spcAft>
                <a:spcPts val="600"/>
              </a:spcAft>
              <a:buClr>
                <a:prstClr val="black"/>
              </a:buClr>
              <a:buFont typeface="Arial" panose="020B0604020202020204" pitchFamily="34" charset="0"/>
              <a:buChar char="•"/>
              <a:defRPr/>
            </a:pPr>
            <a:r>
              <a:rPr lang="en-US" b="1" kern="0" dirty="0">
                <a:solidFill>
                  <a:srgbClr val="F49234"/>
                </a:solidFill>
                <a:latin typeface="Trebuchet MS" panose="020B0603020202020204" pitchFamily="34" charset="0"/>
                <a:cs typeface="Arial"/>
              </a:rPr>
              <a:t>Sea Ice</a:t>
            </a:r>
          </a:p>
          <a:p>
            <a:pPr marL="2286000" lvl="4" indent="-457200">
              <a:spcAft>
                <a:spcPts val="600"/>
              </a:spcAft>
              <a:buClr>
                <a:prstClr val="black"/>
              </a:buClr>
              <a:buFont typeface="Arial" panose="020B0604020202020204" pitchFamily="34" charset="0"/>
              <a:buChar char="•"/>
              <a:defRPr/>
            </a:pPr>
            <a:r>
              <a:rPr lang="en-US" b="1" kern="0" dirty="0">
                <a:solidFill>
                  <a:srgbClr val="F49234"/>
                </a:solidFill>
                <a:latin typeface="Trebuchet MS" panose="020B0603020202020204" pitchFamily="34" charset="0"/>
                <a:cs typeface="Arial"/>
              </a:rPr>
              <a:t>Sea level</a:t>
            </a:r>
          </a:p>
          <a:p>
            <a:pPr marL="2286000" lvl="4" indent="-457200">
              <a:spcAft>
                <a:spcPts val="600"/>
              </a:spcAft>
              <a:buClr>
                <a:prstClr val="black"/>
              </a:buClr>
              <a:buFont typeface="Arial" panose="020B0604020202020204" pitchFamily="34" charset="0"/>
              <a:buChar char="•"/>
              <a:defRPr/>
            </a:pPr>
            <a:r>
              <a:rPr lang="en-US" b="1" kern="0" dirty="0">
                <a:solidFill>
                  <a:srgbClr val="F49234"/>
                </a:solidFill>
                <a:latin typeface="Trebuchet MS" panose="020B0603020202020204" pitchFamily="34" charset="0"/>
                <a:cs typeface="Arial"/>
              </a:rPr>
              <a:t>Glaciers</a:t>
            </a:r>
          </a:p>
          <a:p>
            <a:pPr marL="450850" lvl="4" indent="-450850">
              <a:spcAft>
                <a:spcPts val="600"/>
              </a:spcAft>
              <a:buClr>
                <a:prstClr val="black"/>
              </a:buClr>
              <a:buFont typeface="Arial" panose="020B0604020202020204" pitchFamily="34" charset="0"/>
              <a:buChar char="•"/>
              <a:defRPr/>
            </a:pPr>
            <a:r>
              <a:rPr lang="en-US" sz="2800" kern="0" dirty="0" smtClean="0">
                <a:solidFill>
                  <a:srgbClr val="F49234"/>
                </a:solidFill>
                <a:latin typeface="Trebuchet MS" panose="020B0603020202020204" pitchFamily="34" charset="0"/>
                <a:cs typeface="Arial"/>
              </a:rPr>
              <a:t>Copernicus will implement missing indicators in </a:t>
            </a:r>
            <a:r>
              <a:rPr lang="en-US" sz="2800" kern="0" dirty="0">
                <a:solidFill>
                  <a:srgbClr val="F49234"/>
                </a:solidFill>
                <a:latin typeface="Trebuchet MS" panose="020B0603020202020204" pitchFamily="34" charset="0"/>
                <a:cs typeface="Arial"/>
              </a:rPr>
              <a:t>2018</a:t>
            </a:r>
          </a:p>
          <a:p>
            <a:pPr marL="450850" lvl="4" indent="-450850">
              <a:spcAft>
                <a:spcPts val="600"/>
              </a:spcAft>
              <a:buClr>
                <a:prstClr val="black"/>
              </a:buClr>
              <a:buFont typeface="Arial" panose="020B0604020202020204" pitchFamily="34" charset="0"/>
              <a:buChar char="•"/>
              <a:defRPr/>
            </a:pPr>
            <a:r>
              <a:rPr lang="en-US" sz="2800" kern="0" dirty="0">
                <a:solidFill>
                  <a:srgbClr val="F49234"/>
                </a:solidFill>
                <a:latin typeface="Trebuchet MS" panose="020B0603020202020204" pitchFamily="34" charset="0"/>
                <a:cs typeface="Arial"/>
              </a:rPr>
              <a:t>Situation for ocean acidification not clear, most likely solution in partnership with the  the Global Ocean Acidification Observing Network (GOA-ON)</a:t>
            </a:r>
          </a:p>
        </p:txBody>
      </p:sp>
    </p:spTree>
    <p:extLst>
      <p:ext uri="{BB962C8B-B14F-4D97-AF65-F5344CB8AC3E}">
        <p14:creationId xmlns:p14="http://schemas.microsoft.com/office/powerpoint/2010/main" val="3863490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3879</TotalTime>
  <Words>2208</Words>
  <Application>Microsoft Office PowerPoint</Application>
  <PresentationFormat>Custom</PresentationFormat>
  <Paragraphs>337</Paragraphs>
  <Slides>27</Slides>
  <Notes>25</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Claude Cardot</dc:creator>
  <cp:lastModifiedBy>Carolin Richter</cp:lastModifiedBy>
  <cp:revision>334</cp:revision>
  <cp:lastPrinted>2018-02-27T13:48:19Z</cp:lastPrinted>
  <dcterms:created xsi:type="dcterms:W3CDTF">2016-11-01T07:33:17Z</dcterms:created>
  <dcterms:modified xsi:type="dcterms:W3CDTF">2018-03-16T12:23:29Z</dcterms:modified>
</cp:coreProperties>
</file>