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0" r:id="rId2"/>
    <p:sldId id="291" r:id="rId3"/>
    <p:sldId id="292" r:id="rId4"/>
    <p:sldId id="293" r:id="rId5"/>
    <p:sldId id="294" r:id="rId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9234"/>
    <a:srgbClr val="0A8F9D"/>
    <a:srgbClr val="273374"/>
    <a:srgbClr val="0CADEA"/>
    <a:srgbClr val="FAFAFA"/>
    <a:srgbClr val="E2F2EC"/>
    <a:srgbClr val="0684C8"/>
    <a:srgbClr val="2733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3" autoAdjust="0"/>
    <p:restoredTop sz="79510" autoAdjust="0"/>
  </p:normalViewPr>
  <p:slideViewPr>
    <p:cSldViewPr snapToGrid="0">
      <p:cViewPr>
        <p:scale>
          <a:sx n="60" d="100"/>
          <a:sy n="60" d="100"/>
        </p:scale>
        <p:origin x="-1128"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56" d="100"/>
        <a:sy n="5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409F4D2-30A9-4CF6-965D-9FFD1AC99B17}" type="datetimeFigureOut">
              <a:rPr lang="en-US" smtClean="0"/>
              <a:t>02/03/2018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54E7BAD-A572-4B2F-B8E3-BC3F786E478F}" type="slidenum">
              <a:rPr lang="en-US" smtClean="0"/>
              <a:t>‹#›</a:t>
            </a:fld>
            <a:endParaRPr lang="en-US"/>
          </a:p>
        </p:txBody>
      </p:sp>
    </p:spTree>
    <p:extLst>
      <p:ext uri="{BB962C8B-B14F-4D97-AF65-F5344CB8AC3E}">
        <p14:creationId xmlns:p14="http://schemas.microsoft.com/office/powerpoint/2010/main" val="941164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4E7BAD-A572-4B2F-B8E3-BC3F786E478F}" type="slidenum">
              <a:rPr lang="en-US" smtClean="0"/>
              <a:t>1</a:t>
            </a:fld>
            <a:endParaRPr lang="en-US"/>
          </a:p>
        </p:txBody>
      </p:sp>
    </p:spTree>
    <p:extLst>
      <p:ext uri="{BB962C8B-B14F-4D97-AF65-F5344CB8AC3E}">
        <p14:creationId xmlns:p14="http://schemas.microsoft.com/office/powerpoint/2010/main" val="469433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7CA850-B011-4401-92D3-28535CD655E4}" type="datetimeFigureOut">
              <a:rPr lang="en-US" smtClean="0"/>
              <a:t>02/03/2018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1942063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7CA850-B011-4401-92D3-28535CD655E4}" type="datetimeFigureOut">
              <a:rPr lang="en-US" smtClean="0"/>
              <a:t>02/03/2018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3366965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7CA850-B011-4401-92D3-28535CD655E4}" type="datetimeFigureOut">
              <a:rPr lang="en-US" smtClean="0"/>
              <a:t>02/03/2018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1464274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11734800" cy="1003300"/>
          </a:xfrm>
          <a:solidFill>
            <a:srgbClr val="0A8F9D"/>
          </a:solidFill>
        </p:spPr>
        <p:txBody>
          <a:bodyPr/>
          <a:lstStyle>
            <a:lvl1pPr algn="r">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7CA850-B011-4401-92D3-28535CD655E4}" type="datetimeFigureOut">
              <a:rPr lang="en-US" smtClean="0"/>
              <a:t>02/03/2018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3576958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7CA850-B011-4401-92D3-28535CD655E4}" type="datetimeFigureOut">
              <a:rPr lang="en-US" smtClean="0"/>
              <a:t>02/03/2018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3859293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7CA850-B011-4401-92D3-28535CD655E4}" type="datetimeFigureOut">
              <a:rPr lang="en-US" smtClean="0"/>
              <a:t>02/03/2018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2024583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7CA850-B011-4401-92D3-28535CD655E4}" type="datetimeFigureOut">
              <a:rPr lang="en-US" smtClean="0"/>
              <a:t>02/03/2018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2197678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7CA850-B011-4401-92D3-28535CD655E4}" type="datetimeFigureOut">
              <a:rPr lang="en-US" smtClean="0"/>
              <a:t>02/03/2018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1708874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7CA850-B011-4401-92D3-28535CD655E4}" type="datetimeFigureOut">
              <a:rPr lang="en-US" smtClean="0"/>
              <a:t>02/03/2018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2588778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7CA850-B011-4401-92D3-28535CD655E4}" type="datetimeFigureOut">
              <a:rPr lang="en-US" smtClean="0"/>
              <a:t>02/03/2018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1926065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7CA850-B011-4401-92D3-28535CD655E4}" type="datetimeFigureOut">
              <a:rPr lang="en-US" smtClean="0"/>
              <a:t>02/03/2018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3603066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7CA850-B011-4401-92D3-28535CD655E4}" type="datetimeFigureOut">
              <a:rPr lang="en-US" smtClean="0"/>
              <a:t>02/03/2018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3691CE-051C-4B7E-A23B-B2E80E9D0906}" type="slidenum">
              <a:rPr lang="en-US" smtClean="0"/>
              <a:t>‹#›</a:t>
            </a:fld>
            <a:endParaRPr lang="en-US"/>
          </a:p>
        </p:txBody>
      </p:sp>
      <p:grpSp>
        <p:nvGrpSpPr>
          <p:cNvPr id="7" name="Group 6"/>
          <p:cNvGrpSpPr/>
          <p:nvPr userDrawn="1"/>
        </p:nvGrpSpPr>
        <p:grpSpPr>
          <a:xfrm rot="16200000">
            <a:off x="-3108444" y="3111408"/>
            <a:ext cx="6858004" cy="641115"/>
            <a:chOff x="508738" y="3792312"/>
            <a:chExt cx="12192004" cy="641115"/>
          </a:xfrm>
        </p:grpSpPr>
        <p:sp>
          <p:nvSpPr>
            <p:cNvPr id="8" name="Rectangle 7"/>
            <p:cNvSpPr/>
            <p:nvPr/>
          </p:nvSpPr>
          <p:spPr>
            <a:xfrm>
              <a:off x="508741" y="3792312"/>
              <a:ext cx="12192000" cy="212996"/>
            </a:xfrm>
            <a:prstGeom prst="rect">
              <a:avLst/>
            </a:prstGeom>
            <a:solidFill>
              <a:srgbClr val="F492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08743" y="4007006"/>
              <a:ext cx="12191999" cy="212996"/>
            </a:xfrm>
            <a:prstGeom prst="rect">
              <a:avLst/>
            </a:prstGeom>
            <a:solidFill>
              <a:srgbClr val="0CAD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08738" y="4220431"/>
              <a:ext cx="12191999" cy="212996"/>
            </a:xfrm>
            <a:prstGeom prst="rect">
              <a:avLst/>
            </a:prstGeom>
            <a:solidFill>
              <a:srgbClr val="0A8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08071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21565" y="980661"/>
            <a:ext cx="184731" cy="369332"/>
          </a:xfrm>
          <a:prstGeom prst="rect">
            <a:avLst/>
          </a:prstGeom>
          <a:noFill/>
        </p:spPr>
        <p:txBody>
          <a:bodyPr wrap="none" rtlCol="0">
            <a:spAutoFit/>
          </a:bodyPr>
          <a:lstStyle/>
          <a:p>
            <a:endParaRPr lang="en-US" dirty="0"/>
          </a:p>
        </p:txBody>
      </p:sp>
      <p:sp>
        <p:nvSpPr>
          <p:cNvPr id="6" name="TextBox 5"/>
          <p:cNvSpPr txBox="1"/>
          <p:nvPr/>
        </p:nvSpPr>
        <p:spPr>
          <a:xfrm>
            <a:off x="2106296" y="477078"/>
            <a:ext cx="2659574" cy="523220"/>
          </a:xfrm>
          <a:prstGeom prst="rect">
            <a:avLst/>
          </a:prstGeom>
          <a:noFill/>
        </p:spPr>
        <p:txBody>
          <a:bodyPr wrap="none" rtlCol="0">
            <a:spAutoFit/>
          </a:bodyPr>
          <a:lstStyle/>
          <a:p>
            <a:r>
              <a:rPr lang="en-US" sz="2800" b="1" dirty="0" smtClean="0"/>
              <a:t>AOPC 22 Actions</a:t>
            </a:r>
            <a:endParaRPr lang="en-US" sz="2800" b="1" dirty="0"/>
          </a:p>
        </p:txBody>
      </p:sp>
      <p:sp>
        <p:nvSpPr>
          <p:cNvPr id="7" name="TextBox 6"/>
          <p:cNvSpPr txBox="1"/>
          <p:nvPr/>
        </p:nvSpPr>
        <p:spPr>
          <a:xfrm>
            <a:off x="874643" y="1497496"/>
            <a:ext cx="10972799" cy="4524315"/>
          </a:xfrm>
          <a:prstGeom prst="rect">
            <a:avLst/>
          </a:prstGeom>
          <a:noFill/>
        </p:spPr>
        <p:txBody>
          <a:bodyPr wrap="square" rtlCol="0">
            <a:spAutoFit/>
          </a:bodyPr>
          <a:lstStyle/>
          <a:p>
            <a:pPr marL="342900" indent="-342900">
              <a:buFont typeface="Wingdings" panose="05000000000000000000" pitchFamily="2" charset="2"/>
              <a:buChar char="q"/>
            </a:pPr>
            <a:r>
              <a:rPr lang="en-US" sz="2400" dirty="0" smtClean="0"/>
              <a:t>3 teleconferences during the year where progress on actions was discussed.</a:t>
            </a:r>
          </a:p>
          <a:p>
            <a:pPr marL="342900" indent="-342900">
              <a:buFont typeface="Wingdings" panose="05000000000000000000" pitchFamily="2" charset="2"/>
              <a:buChar char="q"/>
            </a:pPr>
            <a:endParaRPr lang="en-US" sz="2400" dirty="0" smtClean="0"/>
          </a:p>
          <a:p>
            <a:pPr marL="342900" indent="-342900">
              <a:buFont typeface="Wingdings" panose="05000000000000000000" pitchFamily="2" charset="2"/>
              <a:buChar char="q"/>
            </a:pPr>
            <a:r>
              <a:rPr lang="en-US" sz="2400" dirty="0" smtClean="0"/>
              <a:t>23 actions from AOPC 22</a:t>
            </a:r>
          </a:p>
          <a:p>
            <a:pPr marL="342900" indent="-342900">
              <a:buFont typeface="Wingdings" panose="05000000000000000000" pitchFamily="2" charset="2"/>
              <a:buChar char="q"/>
            </a:pPr>
            <a:endParaRPr lang="en-US" sz="2400" dirty="0"/>
          </a:p>
          <a:p>
            <a:pPr marL="800100" lvl="1" indent="-342900">
              <a:buFont typeface="Wingdings" panose="05000000000000000000" pitchFamily="2" charset="2"/>
              <a:buChar char="q"/>
            </a:pPr>
            <a:r>
              <a:rPr lang="en-US" sz="2400" dirty="0" smtClean="0"/>
              <a:t>13 </a:t>
            </a:r>
            <a:r>
              <a:rPr lang="en-US" sz="2400" dirty="0" smtClean="0"/>
              <a:t>actions closed</a:t>
            </a:r>
          </a:p>
          <a:p>
            <a:pPr marL="1257300" lvl="2" indent="-342900">
              <a:buFont typeface="Wingdings" panose="05000000000000000000" pitchFamily="2" charset="2"/>
              <a:buChar char="§"/>
            </a:pPr>
            <a:r>
              <a:rPr lang="en-US" sz="2400" dirty="0"/>
              <a:t>T</a:t>
            </a:r>
            <a:r>
              <a:rPr lang="en-US" sz="2400" dirty="0" smtClean="0"/>
              <a:t>ask </a:t>
            </a:r>
            <a:r>
              <a:rPr lang="en-US" sz="2400" dirty="0"/>
              <a:t>teams (</a:t>
            </a:r>
            <a:r>
              <a:rPr lang="en-US" sz="2400" dirty="0" err="1" smtClean="0"/>
              <a:t>GUAN,GSRN,Radar,Lightning</a:t>
            </a:r>
            <a:r>
              <a:rPr lang="en-US" sz="2400" dirty="0" smtClean="0"/>
              <a:t>)</a:t>
            </a:r>
            <a:endParaRPr lang="en-US" sz="2400" dirty="0"/>
          </a:p>
          <a:p>
            <a:pPr marL="1257300" lvl="2" indent="-342900">
              <a:buFont typeface="Wingdings" panose="05000000000000000000" pitchFamily="2" charset="2"/>
              <a:buChar char="§"/>
            </a:pPr>
            <a:r>
              <a:rPr lang="en-US" sz="2400" dirty="0"/>
              <a:t>Work with WMO on  RRR and </a:t>
            </a:r>
            <a:r>
              <a:rPr lang="en-US" sz="2400" dirty="0" smtClean="0"/>
              <a:t>OSCAR and on metadata</a:t>
            </a:r>
            <a:endParaRPr lang="en-US" sz="2400" dirty="0"/>
          </a:p>
          <a:p>
            <a:pPr marL="1257300" lvl="2" indent="-342900">
              <a:buFont typeface="Wingdings" panose="05000000000000000000" pitchFamily="2" charset="2"/>
              <a:buChar char="§"/>
            </a:pPr>
            <a:r>
              <a:rPr lang="en-US" sz="2400" dirty="0"/>
              <a:t>Work with </a:t>
            </a:r>
            <a:r>
              <a:rPr lang="en-US" sz="2400" dirty="0" smtClean="0"/>
              <a:t>Copernicus</a:t>
            </a:r>
          </a:p>
          <a:p>
            <a:pPr marL="1257300" lvl="2" indent="-342900">
              <a:buFont typeface="Wingdings" panose="05000000000000000000" pitchFamily="2" charset="2"/>
              <a:buChar char="§"/>
            </a:pPr>
            <a:r>
              <a:rPr lang="en-US" sz="2400" dirty="0" smtClean="0"/>
              <a:t>Work on ECV requirements</a:t>
            </a:r>
            <a:endParaRPr lang="en-US" sz="2400" dirty="0"/>
          </a:p>
          <a:p>
            <a:pPr lvl="1"/>
            <a:endParaRPr lang="en-US" sz="2400" dirty="0" smtClean="0"/>
          </a:p>
          <a:p>
            <a:pPr marL="800100" lvl="1" indent="-342900">
              <a:buFont typeface="Wingdings" panose="05000000000000000000" pitchFamily="2" charset="2"/>
              <a:buChar char="q"/>
            </a:pPr>
            <a:r>
              <a:rPr lang="en-US" sz="2400" dirty="0"/>
              <a:t>9</a:t>
            </a:r>
            <a:r>
              <a:rPr lang="en-US" sz="2400" dirty="0" smtClean="0"/>
              <a:t> </a:t>
            </a:r>
            <a:r>
              <a:rPr lang="en-US" sz="2400" dirty="0" smtClean="0"/>
              <a:t>in progress – 5 are going to be addressed at this </a:t>
            </a:r>
            <a:r>
              <a:rPr lang="en-US" sz="2400" dirty="0" smtClean="0"/>
              <a:t>meeting </a:t>
            </a:r>
            <a:endParaRPr lang="en-US" sz="2400" dirty="0" smtClean="0"/>
          </a:p>
          <a:p>
            <a:pPr marL="800100" lvl="1" indent="-342900">
              <a:buFont typeface="Wingdings" panose="05000000000000000000" pitchFamily="2" charset="2"/>
              <a:buChar char="q"/>
            </a:pPr>
            <a:r>
              <a:rPr lang="en-US" sz="2400" dirty="0" smtClean="0"/>
              <a:t>1 no progress</a:t>
            </a:r>
          </a:p>
        </p:txBody>
      </p:sp>
    </p:spTree>
    <p:extLst>
      <p:ext uri="{BB962C8B-B14F-4D97-AF65-F5344CB8AC3E}">
        <p14:creationId xmlns:p14="http://schemas.microsoft.com/office/powerpoint/2010/main" val="6670720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9291077"/>
              </p:ext>
            </p:extLst>
          </p:nvPr>
        </p:nvGraphicFramePr>
        <p:xfrm>
          <a:off x="882870" y="472966"/>
          <a:ext cx="11146222" cy="2834640"/>
        </p:xfrm>
        <a:graphic>
          <a:graphicData uri="http://schemas.openxmlformats.org/drawingml/2006/table">
            <a:tbl>
              <a:tblPr firstRow="1" bandRow="1">
                <a:tableStyleId>{5C22544A-7EE6-4342-B048-85BDC9FD1C3A}</a:tableStyleId>
              </a:tblPr>
              <a:tblGrid>
                <a:gridCol w="965680"/>
                <a:gridCol w="3404425"/>
                <a:gridCol w="1587641"/>
                <a:gridCol w="1145720"/>
                <a:gridCol w="4042756"/>
              </a:tblGrid>
              <a:tr h="370840">
                <a:tc>
                  <a:txBody>
                    <a:bodyPr/>
                    <a:lstStyle/>
                    <a:p>
                      <a:r>
                        <a:rPr lang="en-US" dirty="0" smtClean="0"/>
                        <a:t>22/2</a:t>
                      </a:r>
                      <a:endParaRPr lang="en-US" dirty="0"/>
                    </a:p>
                  </a:txBody>
                  <a:tcPr/>
                </a:tc>
                <a:tc>
                  <a:txBody>
                    <a:bodyPr/>
                    <a:lstStyle/>
                    <a:p>
                      <a:r>
                        <a:rPr lang="en-US" dirty="0" smtClean="0"/>
                        <a:t>Open data policy: Copernicus to request support from GCOS on national data availability and associated metadata. Involve WIGOS.</a:t>
                      </a:r>
                    </a:p>
                    <a:p>
                      <a:endParaRPr lang="en-US" dirty="0"/>
                    </a:p>
                  </a:txBody>
                  <a:tcPr/>
                </a:tc>
                <a:tc>
                  <a:txBody>
                    <a:bodyPr/>
                    <a:lstStyle/>
                    <a:p>
                      <a:r>
                        <a:rPr lang="en-US" dirty="0" smtClean="0"/>
                        <a:t>Peter Thorne</a:t>
                      </a:r>
                      <a:endParaRPr lang="en-US" dirty="0"/>
                    </a:p>
                  </a:txBody>
                  <a:tcPr/>
                </a:tc>
                <a:tc>
                  <a:txBody>
                    <a:bodyPr/>
                    <a:lstStyle/>
                    <a:p>
                      <a:r>
                        <a:rPr lang="en-US" dirty="0" smtClean="0"/>
                        <a:t>October 2017</a:t>
                      </a:r>
                      <a:endParaRPr lang="en-US" dirty="0"/>
                    </a:p>
                  </a:txBody>
                  <a:tcPr/>
                </a:tc>
                <a:tc>
                  <a:txBody>
                    <a:bodyPr/>
                    <a:lstStyle/>
                    <a:p>
                      <a:r>
                        <a:rPr lang="en-US" dirty="0" smtClean="0"/>
                        <a:t>Still open. We would still like secretariat to engage national focal points to enquire around data availability and get those willing to submit to the NCEI and Copernicus archival effort. What is required is that we draft a letter that gets transmitted to FPs (not PRs!) asking for consideration of submission of national holdings of surface met </a:t>
                      </a:r>
                      <a:r>
                        <a:rPr lang="en-US" dirty="0" err="1" smtClean="0"/>
                        <a:t>obs</a:t>
                      </a:r>
                      <a:r>
                        <a:rPr lang="en-US" dirty="0" smtClean="0"/>
                        <a:t> and metadata to the effort.</a:t>
                      </a:r>
                      <a:endParaRPr lang="en-US" dirty="0"/>
                    </a:p>
                  </a:txBody>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825303138"/>
              </p:ext>
            </p:extLst>
          </p:nvPr>
        </p:nvGraphicFramePr>
        <p:xfrm>
          <a:off x="877611" y="3422751"/>
          <a:ext cx="11167244" cy="914400"/>
        </p:xfrm>
        <a:graphic>
          <a:graphicData uri="http://schemas.openxmlformats.org/drawingml/2006/table">
            <a:tbl>
              <a:tblPr firstRow="1" bandRow="1">
                <a:tableStyleId>{5C22544A-7EE6-4342-B048-85BDC9FD1C3A}</a:tableStyleId>
              </a:tblPr>
              <a:tblGrid>
                <a:gridCol w="967501"/>
                <a:gridCol w="3410847"/>
                <a:gridCol w="1590634"/>
                <a:gridCol w="1147882"/>
                <a:gridCol w="4050380"/>
              </a:tblGrid>
              <a:tr h="0">
                <a:tc>
                  <a:txBody>
                    <a:bodyPr/>
                    <a:lstStyle/>
                    <a:p>
                      <a:r>
                        <a:rPr lang="en-US" dirty="0" smtClean="0"/>
                        <a:t>22/4</a:t>
                      </a:r>
                      <a:endParaRPr lang="en-US" dirty="0"/>
                    </a:p>
                  </a:txBody>
                  <a:tcPr/>
                </a:tc>
                <a:tc>
                  <a:txBody>
                    <a:bodyPr/>
                    <a:lstStyle/>
                    <a:p>
                      <a:r>
                        <a:rPr lang="en-US" dirty="0" smtClean="0"/>
                        <a:t>IP</a:t>
                      </a:r>
                      <a:r>
                        <a:rPr lang="en-US" baseline="0" dirty="0" smtClean="0"/>
                        <a:t> actions: Identify experts on the way forward for IP actions postponed for future</a:t>
                      </a:r>
                      <a:endParaRPr lang="en-US" dirty="0"/>
                    </a:p>
                  </a:txBody>
                  <a:tcPr/>
                </a:tc>
                <a:tc>
                  <a:txBody>
                    <a:bodyPr/>
                    <a:lstStyle/>
                    <a:p>
                      <a:r>
                        <a:rPr lang="en-US" dirty="0" smtClean="0"/>
                        <a:t>AOPC</a:t>
                      </a:r>
                      <a:endParaRPr lang="en-US" dirty="0"/>
                    </a:p>
                  </a:txBody>
                  <a:tcPr/>
                </a:tc>
                <a:tc>
                  <a:txBody>
                    <a:bodyPr/>
                    <a:lstStyle/>
                    <a:p>
                      <a:r>
                        <a:rPr lang="en-US" dirty="0" smtClean="0"/>
                        <a:t>January 2018</a:t>
                      </a:r>
                      <a:endParaRPr lang="en-US" dirty="0"/>
                    </a:p>
                  </a:txBody>
                  <a:tcPr/>
                </a:tc>
                <a:tc>
                  <a:txBody>
                    <a:bodyPr/>
                    <a:lstStyle/>
                    <a:p>
                      <a:r>
                        <a:rPr lang="en-US" dirty="0" smtClean="0"/>
                        <a:t>At next AOPC identify other experts </a:t>
                      </a:r>
                      <a:r>
                        <a:rPr lang="en-US" dirty="0" smtClean="0">
                          <a:solidFill>
                            <a:srgbClr val="FFFF00"/>
                          </a:solidFill>
                        </a:rPr>
                        <a:t>(included on agenda)</a:t>
                      </a:r>
                      <a:endParaRPr lang="en-US" dirty="0">
                        <a:solidFill>
                          <a:srgbClr val="FFFF00"/>
                        </a:solidFill>
                      </a:endParaRPr>
                    </a:p>
                  </a:txBody>
                  <a:tcPr/>
                </a:tc>
              </a:tr>
            </a:tbl>
          </a:graphicData>
        </a:graphic>
      </p:graphicFrame>
      <p:sp>
        <p:nvSpPr>
          <p:cNvPr id="5" name="TextBox 4"/>
          <p:cNvSpPr txBox="1"/>
          <p:nvPr/>
        </p:nvSpPr>
        <p:spPr>
          <a:xfrm>
            <a:off x="3673366" y="11301"/>
            <a:ext cx="3899914" cy="461665"/>
          </a:xfrm>
          <a:prstGeom prst="rect">
            <a:avLst/>
          </a:prstGeom>
          <a:noFill/>
        </p:spPr>
        <p:txBody>
          <a:bodyPr wrap="none" rtlCol="0">
            <a:spAutoFit/>
          </a:bodyPr>
          <a:lstStyle/>
          <a:p>
            <a:r>
              <a:rPr lang="en-US" sz="2400" b="1" dirty="0" smtClean="0">
                <a:solidFill>
                  <a:srgbClr val="FF0000"/>
                </a:solidFill>
              </a:rPr>
              <a:t>OPEN ACTIONS from AOPC22</a:t>
            </a:r>
            <a:endParaRPr lang="en-US" sz="2400" b="1" dirty="0">
              <a:solidFill>
                <a:srgbClr val="FF0000"/>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639508718"/>
              </p:ext>
            </p:extLst>
          </p:nvPr>
        </p:nvGraphicFramePr>
        <p:xfrm>
          <a:off x="898635" y="4440328"/>
          <a:ext cx="11146220" cy="2011680"/>
        </p:xfrm>
        <a:graphic>
          <a:graphicData uri="http://schemas.openxmlformats.org/drawingml/2006/table">
            <a:tbl>
              <a:tblPr firstRow="1" bandRow="1">
                <a:tableStyleId>{5C22544A-7EE6-4342-B048-85BDC9FD1C3A}</a:tableStyleId>
              </a:tblPr>
              <a:tblGrid>
                <a:gridCol w="965680"/>
                <a:gridCol w="3404425"/>
                <a:gridCol w="1587640"/>
                <a:gridCol w="1145720"/>
                <a:gridCol w="4042755"/>
              </a:tblGrid>
              <a:tr h="370840">
                <a:tc>
                  <a:txBody>
                    <a:bodyPr/>
                    <a:lstStyle/>
                    <a:p>
                      <a:r>
                        <a:rPr lang="en-US" dirty="0" smtClean="0"/>
                        <a:t>22/8</a:t>
                      </a:r>
                      <a:endParaRPr lang="en-US" dirty="0"/>
                    </a:p>
                  </a:txBody>
                  <a:tcPr/>
                </a:tc>
                <a:tc>
                  <a:txBody>
                    <a:bodyPr/>
                    <a:lstStyle/>
                    <a:p>
                      <a:r>
                        <a:rPr lang="en-US" dirty="0" smtClean="0"/>
                        <a:t>Cloud and water </a:t>
                      </a:r>
                      <a:r>
                        <a:rPr lang="en-US" dirty="0" err="1" smtClean="0"/>
                        <a:t>vapour</a:t>
                      </a:r>
                      <a:r>
                        <a:rPr lang="en-US" dirty="0" smtClean="0"/>
                        <a:t>: Ken </a:t>
                      </a:r>
                      <a:r>
                        <a:rPr lang="en-US" dirty="0" err="1" smtClean="0"/>
                        <a:t>Holmlund</a:t>
                      </a:r>
                      <a:r>
                        <a:rPr lang="en-US" dirty="0" smtClean="0"/>
                        <a:t> to discuss with </a:t>
                      </a:r>
                      <a:r>
                        <a:rPr lang="en-US" dirty="0" err="1" smtClean="0"/>
                        <a:t>Carolin</a:t>
                      </a:r>
                      <a:r>
                        <a:rPr lang="en-US" dirty="0" smtClean="0"/>
                        <a:t> Richter and Stephen Briggs how to best bring up to the space agencies the requirement for  </a:t>
                      </a:r>
                      <a:r>
                        <a:rPr lang="en-US" dirty="0" err="1" smtClean="0"/>
                        <a:t>lidar</a:t>
                      </a:r>
                      <a:r>
                        <a:rPr lang="en-US" dirty="0" smtClean="0"/>
                        <a:t> type of mission . Possibly produce an AOPC position paper.</a:t>
                      </a:r>
                      <a:endParaRPr lang="en-US" dirty="0"/>
                    </a:p>
                  </a:txBody>
                  <a:tcPr/>
                </a:tc>
                <a:tc>
                  <a:txBody>
                    <a:bodyPr/>
                    <a:lstStyle/>
                    <a:p>
                      <a:r>
                        <a:rPr lang="en-US" dirty="0" smtClean="0"/>
                        <a:t>Ken </a:t>
                      </a:r>
                      <a:r>
                        <a:rPr lang="en-US" dirty="0" err="1" smtClean="0"/>
                        <a:t>Holmlund</a:t>
                      </a:r>
                      <a:endParaRPr lang="en-US" dirty="0"/>
                    </a:p>
                  </a:txBody>
                  <a:tcPr/>
                </a:tc>
                <a:tc>
                  <a:txBody>
                    <a:bodyPr/>
                    <a:lstStyle/>
                    <a:p>
                      <a:r>
                        <a:rPr lang="en-US" dirty="0" smtClean="0"/>
                        <a:t>June</a:t>
                      </a:r>
                      <a:r>
                        <a:rPr lang="en-US" baseline="0" dirty="0" smtClean="0"/>
                        <a:t> </a:t>
                      </a:r>
                      <a:r>
                        <a:rPr lang="en-US" dirty="0" smtClean="0"/>
                        <a:t>2017</a:t>
                      </a:r>
                      <a:endParaRPr lang="en-US" dirty="0"/>
                    </a:p>
                  </a:txBody>
                  <a:tcPr/>
                </a:tc>
                <a:tc>
                  <a:txBody>
                    <a:bodyPr/>
                    <a:lstStyle/>
                    <a:p>
                      <a:r>
                        <a:rPr lang="en-US" dirty="0" smtClean="0"/>
                        <a:t>Ken has asked for an amendment for WIGOS2040 to better capture this requirement. </a:t>
                      </a:r>
                    </a:p>
                    <a:p>
                      <a:r>
                        <a:rPr lang="en-US" dirty="0" smtClean="0"/>
                        <a:t>Discuss whether a position paper is needed</a:t>
                      </a:r>
                    </a:p>
                    <a:p>
                      <a:endParaRPr lang="en-US" dirty="0"/>
                    </a:p>
                  </a:txBody>
                  <a:tcPr/>
                </a:tc>
              </a:tr>
            </a:tbl>
          </a:graphicData>
        </a:graphic>
      </p:graphicFrame>
    </p:spTree>
    <p:extLst>
      <p:ext uri="{BB962C8B-B14F-4D97-AF65-F5344CB8AC3E}">
        <p14:creationId xmlns:p14="http://schemas.microsoft.com/office/powerpoint/2010/main" val="1594352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07940978"/>
              </p:ext>
            </p:extLst>
          </p:nvPr>
        </p:nvGraphicFramePr>
        <p:xfrm>
          <a:off x="930164" y="309762"/>
          <a:ext cx="11146221" cy="1188720"/>
        </p:xfrm>
        <a:graphic>
          <a:graphicData uri="http://schemas.openxmlformats.org/drawingml/2006/table">
            <a:tbl>
              <a:tblPr firstRow="1" bandRow="1">
                <a:tableStyleId>{5C22544A-7EE6-4342-B048-85BDC9FD1C3A}</a:tableStyleId>
              </a:tblPr>
              <a:tblGrid>
                <a:gridCol w="965680"/>
                <a:gridCol w="3404426"/>
                <a:gridCol w="1587640"/>
                <a:gridCol w="1145720"/>
                <a:gridCol w="4042755"/>
              </a:tblGrid>
              <a:tr h="370840">
                <a:tc>
                  <a:txBody>
                    <a:bodyPr/>
                    <a:lstStyle/>
                    <a:p>
                      <a:r>
                        <a:rPr lang="en-US" dirty="0" smtClean="0"/>
                        <a:t>22/11</a:t>
                      </a:r>
                      <a:endParaRPr lang="en-US" dirty="0"/>
                    </a:p>
                  </a:txBody>
                  <a:tcPr/>
                </a:tc>
                <a:tc>
                  <a:txBody>
                    <a:bodyPr/>
                    <a:lstStyle/>
                    <a:p>
                      <a:r>
                        <a:rPr lang="en-US" dirty="0" smtClean="0"/>
                        <a:t>IP requirements for GHG: Unify the IP requirements for GHG. Jim Butler to start working at the GGMT in August</a:t>
                      </a:r>
                      <a:endParaRPr lang="en-US" dirty="0"/>
                    </a:p>
                  </a:txBody>
                  <a:tcPr/>
                </a:tc>
                <a:tc>
                  <a:txBody>
                    <a:bodyPr/>
                    <a:lstStyle/>
                    <a:p>
                      <a:r>
                        <a:rPr lang="en-US" dirty="0" smtClean="0"/>
                        <a:t>James Butler, Greg Carmichael</a:t>
                      </a:r>
                      <a:endParaRPr lang="en-US" dirty="0"/>
                    </a:p>
                  </a:txBody>
                  <a:tcPr/>
                </a:tc>
                <a:tc>
                  <a:txBody>
                    <a:bodyPr/>
                    <a:lstStyle/>
                    <a:p>
                      <a:r>
                        <a:rPr lang="en-US" dirty="0" smtClean="0"/>
                        <a:t>AOPC23</a:t>
                      </a:r>
                      <a:endParaRPr lang="en-US" dirty="0"/>
                    </a:p>
                  </a:txBody>
                  <a:tcPr/>
                </a:tc>
                <a:tc>
                  <a:txBody>
                    <a:bodyPr/>
                    <a:lstStyle/>
                    <a:p>
                      <a:r>
                        <a:rPr lang="en-US" dirty="0" smtClean="0"/>
                        <a:t>Discuss Jim’s update at AOPC during session on ECV requirements</a:t>
                      </a:r>
                    </a:p>
                    <a:p>
                      <a:r>
                        <a:rPr lang="en-US" dirty="0" smtClean="0">
                          <a:solidFill>
                            <a:srgbClr val="FFFF00"/>
                          </a:solidFill>
                        </a:rPr>
                        <a:t>(included</a:t>
                      </a:r>
                      <a:r>
                        <a:rPr lang="en-US" baseline="0" dirty="0" smtClean="0">
                          <a:solidFill>
                            <a:srgbClr val="FFFF00"/>
                          </a:solidFill>
                        </a:rPr>
                        <a:t> </a:t>
                      </a:r>
                      <a:r>
                        <a:rPr lang="en-US" dirty="0" smtClean="0">
                          <a:solidFill>
                            <a:srgbClr val="FFFF00"/>
                          </a:solidFill>
                        </a:rPr>
                        <a:t>on agenda)</a:t>
                      </a:r>
                      <a:endParaRPr lang="en-US" dirty="0">
                        <a:solidFill>
                          <a:srgbClr val="FFFF00"/>
                        </a:solidFill>
                      </a:endParaRPr>
                    </a:p>
                  </a:txBody>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043861704"/>
              </p:ext>
            </p:extLst>
          </p:nvPr>
        </p:nvGraphicFramePr>
        <p:xfrm>
          <a:off x="909142" y="1691872"/>
          <a:ext cx="11119946" cy="2011680"/>
        </p:xfrm>
        <a:graphic>
          <a:graphicData uri="http://schemas.openxmlformats.org/drawingml/2006/table">
            <a:tbl>
              <a:tblPr firstRow="1" bandRow="1">
                <a:tableStyleId>{5C22544A-7EE6-4342-B048-85BDC9FD1C3A}</a:tableStyleId>
              </a:tblPr>
              <a:tblGrid>
                <a:gridCol w="963403"/>
                <a:gridCol w="3396400"/>
                <a:gridCol w="1583898"/>
                <a:gridCol w="1143019"/>
                <a:gridCol w="4033226"/>
              </a:tblGrid>
              <a:tr h="370840">
                <a:tc>
                  <a:txBody>
                    <a:bodyPr/>
                    <a:lstStyle/>
                    <a:p>
                      <a:r>
                        <a:rPr lang="en-US" dirty="0" smtClean="0"/>
                        <a:t>22/12</a:t>
                      </a:r>
                      <a:endParaRPr lang="en-US" dirty="0"/>
                    </a:p>
                  </a:txBody>
                  <a:tcPr/>
                </a:tc>
                <a:tc>
                  <a:txBody>
                    <a:bodyPr/>
                    <a:lstStyle/>
                    <a:p>
                      <a:r>
                        <a:rPr lang="en-US" dirty="0" smtClean="0"/>
                        <a:t>Metadata standards: Facilitate contact with regard to the potential for the Copernicus service to use OSCAR (WIGOS). OSCAR only uses pub 9 as id, but Copernicus needs a larger set of station ids.</a:t>
                      </a:r>
                      <a:endParaRPr lang="en-US" dirty="0"/>
                    </a:p>
                  </a:txBody>
                  <a:tcPr/>
                </a:tc>
                <a:tc>
                  <a:txBody>
                    <a:bodyPr/>
                    <a:lstStyle/>
                    <a:p>
                      <a:r>
                        <a:rPr lang="en-US" dirty="0" smtClean="0"/>
                        <a:t>GCOS Secretariat and Peter</a:t>
                      </a:r>
                      <a:r>
                        <a:rPr lang="en-US" baseline="0" dirty="0" smtClean="0"/>
                        <a:t> Thorne</a:t>
                      </a:r>
                      <a:endParaRPr lang="en-US" dirty="0"/>
                    </a:p>
                  </a:txBody>
                  <a:tcPr/>
                </a:tc>
                <a:tc>
                  <a:txBody>
                    <a:bodyPr/>
                    <a:lstStyle/>
                    <a:p>
                      <a:r>
                        <a:rPr lang="en-US" dirty="0" smtClean="0"/>
                        <a:t>June</a:t>
                      </a:r>
                      <a:r>
                        <a:rPr lang="en-US" baseline="0" dirty="0" smtClean="0"/>
                        <a:t> </a:t>
                      </a:r>
                      <a:r>
                        <a:rPr lang="en-US" dirty="0" smtClean="0"/>
                        <a:t>2017</a:t>
                      </a:r>
                      <a:endParaRPr lang="en-US" dirty="0"/>
                    </a:p>
                  </a:txBody>
                  <a:tcPr/>
                </a:tc>
                <a:tc>
                  <a:txBody>
                    <a:bodyPr/>
                    <a:lstStyle/>
                    <a:p>
                      <a:r>
                        <a:rPr lang="en-US" dirty="0" smtClean="0"/>
                        <a:t>We have a discussion document that now needs transmission to Copernicus. Peter</a:t>
                      </a:r>
                      <a:r>
                        <a:rPr lang="en-US" baseline="0" dirty="0" smtClean="0"/>
                        <a:t> is </a:t>
                      </a:r>
                      <a:r>
                        <a:rPr lang="en-US" dirty="0" smtClean="0"/>
                        <a:t>awaiting sign off from WIGOS colleagues. Caterina needs to  get Steve or Maxx to approve and the he  can move this into C3S</a:t>
                      </a:r>
                      <a:endParaRPr lang="en-US"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81913"/>
              </p:ext>
            </p:extLst>
          </p:nvPr>
        </p:nvGraphicFramePr>
        <p:xfrm>
          <a:off x="951183" y="3925321"/>
          <a:ext cx="11119946" cy="2560320"/>
        </p:xfrm>
        <a:graphic>
          <a:graphicData uri="http://schemas.openxmlformats.org/drawingml/2006/table">
            <a:tbl>
              <a:tblPr firstRow="1" bandRow="1">
                <a:tableStyleId>{5C22544A-7EE6-4342-B048-85BDC9FD1C3A}</a:tableStyleId>
              </a:tblPr>
              <a:tblGrid>
                <a:gridCol w="963403"/>
                <a:gridCol w="3396400"/>
                <a:gridCol w="1583898"/>
                <a:gridCol w="1143019"/>
                <a:gridCol w="4033226"/>
              </a:tblGrid>
              <a:tr h="370840">
                <a:tc>
                  <a:txBody>
                    <a:bodyPr/>
                    <a:lstStyle/>
                    <a:p>
                      <a:r>
                        <a:rPr lang="en-US" dirty="0" smtClean="0"/>
                        <a:t>22/13</a:t>
                      </a:r>
                      <a:endParaRPr lang="en-US" dirty="0"/>
                    </a:p>
                  </a:txBody>
                  <a:tcPr/>
                </a:tc>
                <a:tc>
                  <a:txBody>
                    <a:bodyPr/>
                    <a:lstStyle/>
                    <a:p>
                      <a:r>
                        <a:rPr lang="en-US" dirty="0" smtClean="0"/>
                        <a:t>Metadata standards:</a:t>
                      </a:r>
                      <a:r>
                        <a:rPr lang="en-US" baseline="0" dirty="0" smtClean="0"/>
                        <a:t> AOPC to communicate to the other panels the decision to use WIGOS metadata standards and follow up. Set up a joint group to consider an extension for climate records standards that can build up on work already done by the climate CEOS CGMS JWG.</a:t>
                      </a:r>
                      <a:endParaRPr lang="en-US" dirty="0"/>
                    </a:p>
                  </a:txBody>
                  <a:tcPr/>
                </a:tc>
                <a:tc>
                  <a:txBody>
                    <a:bodyPr/>
                    <a:lstStyle/>
                    <a:p>
                      <a:r>
                        <a:rPr lang="en-US" dirty="0" smtClean="0"/>
                        <a:t>GCOS Secretariat</a:t>
                      </a:r>
                      <a:endParaRPr lang="en-US" dirty="0"/>
                    </a:p>
                  </a:txBody>
                  <a:tcPr/>
                </a:tc>
                <a:tc>
                  <a:txBody>
                    <a:bodyPr/>
                    <a:lstStyle/>
                    <a:p>
                      <a:r>
                        <a:rPr lang="en-US" dirty="0" smtClean="0"/>
                        <a:t>GCOS</a:t>
                      </a:r>
                      <a:r>
                        <a:rPr lang="en-US" baseline="0" dirty="0" smtClean="0"/>
                        <a:t> SC</a:t>
                      </a:r>
                      <a:endParaRPr lang="en-US" dirty="0"/>
                    </a:p>
                  </a:txBody>
                  <a:tcPr/>
                </a:tc>
                <a:tc>
                  <a:txBody>
                    <a:bodyPr/>
                    <a:lstStyle/>
                    <a:p>
                      <a:r>
                        <a:rPr lang="en-US" dirty="0" smtClean="0"/>
                        <a:t>For the atmosphere use the WIGOS metadata standards. However, in order to guarantee a consistent approach across the panels, each panel is invited to appoint a member and form a joint working group on metadata standards.</a:t>
                      </a:r>
                    </a:p>
                    <a:p>
                      <a:r>
                        <a:rPr lang="en-US" dirty="0" smtClean="0"/>
                        <a:t>(Action SC 25/16)</a:t>
                      </a:r>
                    </a:p>
                    <a:p>
                      <a:endParaRPr lang="en-US" dirty="0"/>
                    </a:p>
                  </a:txBody>
                  <a:tcPr/>
                </a:tc>
              </a:tr>
            </a:tbl>
          </a:graphicData>
        </a:graphic>
      </p:graphicFrame>
    </p:spTree>
    <p:extLst>
      <p:ext uri="{BB962C8B-B14F-4D97-AF65-F5344CB8AC3E}">
        <p14:creationId xmlns:p14="http://schemas.microsoft.com/office/powerpoint/2010/main" val="3574619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070987093"/>
              </p:ext>
            </p:extLst>
          </p:nvPr>
        </p:nvGraphicFramePr>
        <p:xfrm>
          <a:off x="856590" y="173128"/>
          <a:ext cx="11119946" cy="3931920"/>
        </p:xfrm>
        <a:graphic>
          <a:graphicData uri="http://schemas.openxmlformats.org/drawingml/2006/table">
            <a:tbl>
              <a:tblPr firstRow="1" bandRow="1">
                <a:tableStyleId>{5C22544A-7EE6-4342-B048-85BDC9FD1C3A}</a:tableStyleId>
              </a:tblPr>
              <a:tblGrid>
                <a:gridCol w="963403"/>
                <a:gridCol w="3396400"/>
                <a:gridCol w="1583898"/>
                <a:gridCol w="1143019"/>
                <a:gridCol w="4033226"/>
              </a:tblGrid>
              <a:tr h="370840">
                <a:tc>
                  <a:txBody>
                    <a:bodyPr/>
                    <a:lstStyle/>
                    <a:p>
                      <a:r>
                        <a:rPr lang="en-US" dirty="0" smtClean="0"/>
                        <a:t>22/14</a:t>
                      </a:r>
                      <a:endParaRPr lang="en-US" dirty="0"/>
                    </a:p>
                  </a:txBody>
                  <a:tcPr/>
                </a:tc>
                <a:tc>
                  <a:txBody>
                    <a:bodyPr/>
                    <a:lstStyle/>
                    <a:p>
                      <a:r>
                        <a:rPr lang="en-US" dirty="0" smtClean="0"/>
                        <a:t>Review of ECV Observation Networks: Contact Dick Dee in September to ask who was awarded the EQC contract and initiate a discussion, which includes details on how the work will move forward</a:t>
                      </a:r>
                      <a:endParaRPr lang="en-US" dirty="0"/>
                    </a:p>
                  </a:txBody>
                  <a:tcPr/>
                </a:tc>
                <a:tc>
                  <a:txBody>
                    <a:bodyPr/>
                    <a:lstStyle/>
                    <a:p>
                      <a:r>
                        <a:rPr lang="en-US" dirty="0" smtClean="0"/>
                        <a:t>GCOS Secretariat</a:t>
                      </a:r>
                      <a:endParaRPr lang="en-US" dirty="0"/>
                    </a:p>
                  </a:txBody>
                  <a:tcPr/>
                </a:tc>
                <a:tc>
                  <a:txBody>
                    <a:bodyPr/>
                    <a:lstStyle/>
                    <a:p>
                      <a:r>
                        <a:rPr lang="en-US" dirty="0" smtClean="0"/>
                        <a:t>Sept</a:t>
                      </a:r>
                      <a:endParaRPr lang="en-US" dirty="0"/>
                    </a:p>
                  </a:txBody>
                  <a:tcPr/>
                </a:tc>
                <a:tc>
                  <a:txBody>
                    <a:bodyPr/>
                    <a:lstStyle/>
                    <a:p>
                      <a:r>
                        <a:rPr lang="en-US" dirty="0" smtClean="0"/>
                        <a:t>Contract started in Nov 2017. Peter is the WP lead for surface ECVs EQC. It shall consider adequacy against GCOS requirements, maturity (against the more sane CORE-CLIMX criteria), aspects of fitness for purpose and assessment of quality using a modified version of the </a:t>
                      </a:r>
                      <a:r>
                        <a:rPr lang="en-US" dirty="0" err="1" smtClean="0"/>
                        <a:t>ESMVal</a:t>
                      </a:r>
                      <a:r>
                        <a:rPr lang="en-US" dirty="0" smtClean="0"/>
                        <a:t> tool. Peter suggests inviting a talk on this at next AOPC (he could give the</a:t>
                      </a:r>
                      <a:r>
                        <a:rPr lang="en-US" baseline="0" dirty="0" smtClean="0"/>
                        <a:t> talk if </a:t>
                      </a:r>
                      <a:r>
                        <a:rPr lang="en-US" dirty="0" smtClean="0"/>
                        <a:t>GCOS is unable to cover invitation costs). At that point there will be an example of the output and thus be in a position to consider whether this partly or wholly meets GCOS needs</a:t>
                      </a:r>
                      <a:endParaRPr lang="en-US" dirty="0"/>
                    </a:p>
                  </a:txBody>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844055182"/>
              </p:ext>
            </p:extLst>
          </p:nvPr>
        </p:nvGraphicFramePr>
        <p:xfrm>
          <a:off x="867100" y="4203846"/>
          <a:ext cx="11119946" cy="1188720"/>
        </p:xfrm>
        <a:graphic>
          <a:graphicData uri="http://schemas.openxmlformats.org/drawingml/2006/table">
            <a:tbl>
              <a:tblPr firstRow="1" bandRow="1">
                <a:tableStyleId>{5C22544A-7EE6-4342-B048-85BDC9FD1C3A}</a:tableStyleId>
              </a:tblPr>
              <a:tblGrid>
                <a:gridCol w="963403"/>
                <a:gridCol w="3396400"/>
                <a:gridCol w="1583898"/>
                <a:gridCol w="1143019"/>
                <a:gridCol w="4033226"/>
              </a:tblGrid>
              <a:tr h="370840">
                <a:tc>
                  <a:txBody>
                    <a:bodyPr/>
                    <a:lstStyle/>
                    <a:p>
                      <a:r>
                        <a:rPr lang="en-US" dirty="0" smtClean="0"/>
                        <a:t>22/16</a:t>
                      </a:r>
                      <a:endParaRPr lang="en-US" dirty="0"/>
                    </a:p>
                  </a:txBody>
                  <a:tcPr/>
                </a:tc>
                <a:tc>
                  <a:txBody>
                    <a:bodyPr/>
                    <a:lstStyle/>
                    <a:p>
                      <a:r>
                        <a:rPr lang="en-US" dirty="0" smtClean="0"/>
                        <a:t>RRR and OSCAR: Assistance in updating content of OSCAR/requirements for AA Climate Monitoring.</a:t>
                      </a:r>
                      <a:endParaRPr lang="en-US" dirty="0"/>
                    </a:p>
                  </a:txBody>
                  <a:tcPr/>
                </a:tc>
                <a:tc>
                  <a:txBody>
                    <a:bodyPr/>
                    <a:lstStyle/>
                    <a:p>
                      <a:r>
                        <a:rPr lang="en-US" dirty="0" smtClean="0"/>
                        <a:t>GCOS Secretariat</a:t>
                      </a:r>
                      <a:endParaRPr lang="en-US" dirty="0"/>
                    </a:p>
                  </a:txBody>
                  <a:tcPr/>
                </a:tc>
                <a:tc>
                  <a:txBody>
                    <a:bodyPr/>
                    <a:lstStyle/>
                    <a:p>
                      <a:endParaRPr lang="en-US" dirty="0"/>
                    </a:p>
                  </a:txBody>
                  <a:tcPr/>
                </a:tc>
                <a:tc>
                  <a:txBody>
                    <a:bodyPr/>
                    <a:lstStyle/>
                    <a:p>
                      <a:r>
                        <a:rPr lang="en-US" dirty="0" smtClean="0">
                          <a:solidFill>
                            <a:srgbClr val="FFFF00"/>
                          </a:solidFill>
                        </a:rPr>
                        <a:t>Included</a:t>
                      </a:r>
                      <a:r>
                        <a:rPr lang="en-US" baseline="0" dirty="0" smtClean="0">
                          <a:solidFill>
                            <a:srgbClr val="FFFF00"/>
                          </a:solidFill>
                        </a:rPr>
                        <a:t> on </a:t>
                      </a:r>
                      <a:r>
                        <a:rPr lang="en-US" dirty="0" smtClean="0">
                          <a:solidFill>
                            <a:srgbClr val="FFFF00"/>
                          </a:solidFill>
                        </a:rPr>
                        <a:t>agenda</a:t>
                      </a:r>
                      <a:endParaRPr lang="en-US" dirty="0">
                        <a:solidFill>
                          <a:srgbClr val="FFFF00"/>
                        </a:solidFill>
                      </a:endParaRPr>
                    </a:p>
                  </a:txBody>
                  <a:tcPr/>
                </a:tc>
              </a:tr>
            </a:tbl>
          </a:graphicData>
        </a:graphic>
      </p:graphicFrame>
    </p:spTree>
    <p:extLst>
      <p:ext uri="{BB962C8B-B14F-4D97-AF65-F5344CB8AC3E}">
        <p14:creationId xmlns:p14="http://schemas.microsoft.com/office/powerpoint/2010/main" val="1188739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059757448"/>
              </p:ext>
            </p:extLst>
          </p:nvPr>
        </p:nvGraphicFramePr>
        <p:xfrm>
          <a:off x="861845" y="462163"/>
          <a:ext cx="11119946" cy="2286000"/>
        </p:xfrm>
        <a:graphic>
          <a:graphicData uri="http://schemas.openxmlformats.org/drawingml/2006/table">
            <a:tbl>
              <a:tblPr firstRow="1" bandRow="1">
                <a:tableStyleId>{5C22544A-7EE6-4342-B048-85BDC9FD1C3A}</a:tableStyleId>
              </a:tblPr>
              <a:tblGrid>
                <a:gridCol w="963403"/>
                <a:gridCol w="3396400"/>
                <a:gridCol w="1583898"/>
                <a:gridCol w="1143019"/>
                <a:gridCol w="4033226"/>
              </a:tblGrid>
              <a:tr h="370840">
                <a:tc>
                  <a:txBody>
                    <a:bodyPr/>
                    <a:lstStyle/>
                    <a:p>
                      <a:r>
                        <a:rPr lang="en-US" dirty="0" smtClean="0"/>
                        <a:t>22/23</a:t>
                      </a:r>
                      <a:endParaRPr lang="en-US" dirty="0"/>
                    </a:p>
                  </a:txBody>
                  <a:tcPr/>
                </a:tc>
                <a:tc>
                  <a:txBody>
                    <a:bodyPr/>
                    <a:lstStyle/>
                    <a:p>
                      <a:r>
                        <a:rPr lang="en-US" dirty="0" smtClean="0"/>
                        <a:t>CATCOS: Report back to AOPC on performance of 5 CATCOS stations and use of support funds.</a:t>
                      </a:r>
                      <a:endParaRPr lang="en-US" dirty="0"/>
                    </a:p>
                  </a:txBody>
                  <a:tcPr/>
                </a:tc>
                <a:tc>
                  <a:txBody>
                    <a:bodyPr/>
                    <a:lstStyle/>
                    <a:p>
                      <a:r>
                        <a:rPr lang="en-US" dirty="0" smtClean="0"/>
                        <a:t>GCOS Network manager</a:t>
                      </a:r>
                      <a:endParaRPr lang="en-US" dirty="0"/>
                    </a:p>
                  </a:txBody>
                  <a:tcPr/>
                </a:tc>
                <a:tc>
                  <a:txBody>
                    <a:bodyPr/>
                    <a:lstStyle/>
                    <a:p>
                      <a:endParaRPr lang="en-US" dirty="0"/>
                    </a:p>
                  </a:txBody>
                  <a:tcPr/>
                </a:tc>
                <a:tc>
                  <a:txBody>
                    <a:bodyPr/>
                    <a:lstStyle/>
                    <a:p>
                      <a:r>
                        <a:rPr lang="en-US" dirty="0" smtClean="0"/>
                        <a:t>Draft agreement between WMO and the Swiss institutes who manage CATCOS has been agreed, and is in the process of being signed. Thus the support from GCOS will cover the period 2018 to 2020. Tim to report back to the next AOPC  on the performance of the CATCOS stations.</a:t>
                      </a:r>
                      <a:endParaRPr lang="en-US" dirty="0"/>
                    </a:p>
                  </a:txBody>
                  <a:tcPr/>
                </a:tc>
              </a:tr>
            </a:tbl>
          </a:graphicData>
        </a:graphic>
      </p:graphicFrame>
      <p:sp>
        <p:nvSpPr>
          <p:cNvPr id="3" name="TextBox 2"/>
          <p:cNvSpPr txBox="1"/>
          <p:nvPr/>
        </p:nvSpPr>
        <p:spPr>
          <a:xfrm>
            <a:off x="1119352" y="3673366"/>
            <a:ext cx="1557158" cy="369332"/>
          </a:xfrm>
          <a:prstGeom prst="rect">
            <a:avLst/>
          </a:prstGeom>
          <a:noFill/>
        </p:spPr>
        <p:txBody>
          <a:bodyPr wrap="none" rtlCol="0">
            <a:spAutoFit/>
          </a:bodyPr>
          <a:lstStyle/>
          <a:p>
            <a:r>
              <a:rPr lang="en-US" b="1" dirty="0" smtClean="0">
                <a:solidFill>
                  <a:srgbClr val="FF0000"/>
                </a:solidFill>
              </a:rPr>
              <a:t>NO PROGRESS</a:t>
            </a:r>
            <a:endParaRPr lang="en-US" b="1" dirty="0">
              <a:solidFill>
                <a:srgbClr val="FF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164310710"/>
              </p:ext>
            </p:extLst>
          </p:nvPr>
        </p:nvGraphicFramePr>
        <p:xfrm>
          <a:off x="793527" y="4287929"/>
          <a:ext cx="11119946" cy="1737360"/>
        </p:xfrm>
        <a:graphic>
          <a:graphicData uri="http://schemas.openxmlformats.org/drawingml/2006/table">
            <a:tbl>
              <a:tblPr firstRow="1" bandRow="1">
                <a:tableStyleId>{5C22544A-7EE6-4342-B048-85BDC9FD1C3A}</a:tableStyleId>
              </a:tblPr>
              <a:tblGrid>
                <a:gridCol w="963403"/>
                <a:gridCol w="3396400"/>
                <a:gridCol w="1583898"/>
                <a:gridCol w="1143019"/>
                <a:gridCol w="4033226"/>
              </a:tblGrid>
              <a:tr h="370840">
                <a:tc>
                  <a:txBody>
                    <a:bodyPr/>
                    <a:lstStyle/>
                    <a:p>
                      <a:r>
                        <a:rPr lang="en-US" dirty="0" smtClean="0"/>
                        <a:t>22/20</a:t>
                      </a:r>
                      <a:endParaRPr lang="en-US" dirty="0"/>
                    </a:p>
                  </a:txBody>
                  <a:tcPr>
                    <a:solidFill>
                      <a:srgbClr val="FF0000"/>
                    </a:solidFill>
                  </a:tcPr>
                </a:tc>
                <a:tc>
                  <a:txBody>
                    <a:bodyPr/>
                    <a:lstStyle/>
                    <a:p>
                      <a:r>
                        <a:rPr lang="en-US" dirty="0" smtClean="0"/>
                        <a:t>Parallel observations collection and analysis effort: GCOS sec to discuss with the other panels requests 1. and 2. from text above (Section 11.5 of AOPC 22 report).</a:t>
                      </a:r>
                      <a:endParaRPr lang="en-US" dirty="0"/>
                    </a:p>
                  </a:txBody>
                  <a:tcPr>
                    <a:solidFill>
                      <a:srgbClr val="FF0000"/>
                    </a:solidFill>
                  </a:tcPr>
                </a:tc>
                <a:tc>
                  <a:txBody>
                    <a:bodyPr/>
                    <a:lstStyle/>
                    <a:p>
                      <a:r>
                        <a:rPr lang="en-US" dirty="0" smtClean="0"/>
                        <a:t>GCOS Secretariat</a:t>
                      </a:r>
                      <a:endParaRPr lang="en-US" dirty="0"/>
                    </a:p>
                  </a:txBody>
                  <a:tcPr>
                    <a:solidFill>
                      <a:srgbClr val="FF0000"/>
                    </a:solidFill>
                  </a:tcPr>
                </a:tc>
                <a:tc>
                  <a:txBody>
                    <a:bodyPr/>
                    <a:lstStyle/>
                    <a:p>
                      <a:r>
                        <a:rPr lang="en-US" dirty="0" smtClean="0"/>
                        <a:t>GCOS SC</a:t>
                      </a:r>
                      <a:endParaRPr lang="en-US" dirty="0"/>
                    </a:p>
                  </a:txBody>
                  <a:tcPr>
                    <a:solidFill>
                      <a:srgbClr val="FF0000"/>
                    </a:solidFill>
                  </a:tcPr>
                </a:tc>
                <a:tc>
                  <a:txBody>
                    <a:bodyPr/>
                    <a:lstStyle/>
                    <a:p>
                      <a:r>
                        <a:rPr lang="en-US" dirty="0" smtClean="0"/>
                        <a:t>No decision at the SC was reached about the systematic collection of parallel measurements.</a:t>
                      </a:r>
                      <a:endParaRPr lang="en-US" dirty="0"/>
                    </a:p>
                  </a:txBody>
                  <a:tcPr>
                    <a:solidFill>
                      <a:srgbClr val="FF0000"/>
                    </a:solidFill>
                  </a:tcPr>
                </a:tc>
              </a:tr>
            </a:tbl>
          </a:graphicData>
        </a:graphic>
      </p:graphicFrame>
    </p:spTree>
    <p:extLst>
      <p:ext uri="{BB962C8B-B14F-4D97-AF65-F5344CB8AC3E}">
        <p14:creationId xmlns:p14="http://schemas.microsoft.com/office/powerpoint/2010/main" val="2367125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1355</TotalTime>
  <Words>773</Words>
  <Application>Microsoft Office PowerPoint</Application>
  <PresentationFormat>Custom</PresentationFormat>
  <Paragraphs>67</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Claude Cardot</dc:creator>
  <cp:lastModifiedBy>Caterina Tassone</cp:lastModifiedBy>
  <cp:revision>317</cp:revision>
  <dcterms:created xsi:type="dcterms:W3CDTF">2016-11-01T07:33:17Z</dcterms:created>
  <dcterms:modified xsi:type="dcterms:W3CDTF">2018-03-02T12:46:54Z</dcterms:modified>
</cp:coreProperties>
</file>