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384" r:id="rId4"/>
    <p:sldId id="392" r:id="rId5"/>
    <p:sldId id="385" r:id="rId6"/>
    <p:sldId id="388" r:id="rId7"/>
    <p:sldId id="397" r:id="rId8"/>
    <p:sldId id="387" r:id="rId9"/>
    <p:sldId id="395" r:id="rId10"/>
    <p:sldId id="389" r:id="rId11"/>
    <p:sldId id="391" r:id="rId12"/>
    <p:sldId id="398" r:id="rId13"/>
    <p:sldId id="39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11E"/>
    <a:srgbClr val="0CADEA"/>
    <a:srgbClr val="9DC2EB"/>
    <a:srgbClr val="8BB8E9"/>
    <a:srgbClr val="5B9CD5"/>
    <a:srgbClr val="FFCC00"/>
    <a:srgbClr val="0A8F9D"/>
    <a:srgbClr val="000000"/>
    <a:srgbClr val="2832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9" autoAdjust="0"/>
    <p:restoredTop sz="86763" autoAdjust="0"/>
  </p:normalViewPr>
  <p:slideViewPr>
    <p:cSldViewPr snapToGrid="0">
      <p:cViewPr varScale="1">
        <p:scale>
          <a:sx n="62" d="100"/>
          <a:sy n="62" d="100"/>
        </p:scale>
        <p:origin x="-133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61749E-D54B-488E-A618-177CD49A9465}" type="datetimeFigureOut">
              <a:rPr lang="en-GB" smtClean="0"/>
              <a:pPr/>
              <a:t>02/03/2018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D9BD9-8DA5-46D5-94E1-7CFB4466EB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09F4D2-30A9-4CF6-965D-9FFD1AC99B17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4E7BAD-A572-4B2F-B8E3-BC3F786E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E7BAD-A572-4B2F-B8E3-BC3F786E47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6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7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30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8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99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7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8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4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18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A850-B011-4401-92D3-28535CD655E4}" type="datetimeFigureOut">
              <a:rPr lang="en-US" smtClean="0"/>
              <a:pPr/>
              <a:t>02/03/2018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91CE-051C-4B7E-A23B-B2E80E9D09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691" y="0"/>
            <a:ext cx="11764309" cy="888273"/>
          </a:xfrm>
          <a:prstGeom prst="rect">
            <a:avLst/>
          </a:prstGeom>
          <a:solidFill>
            <a:srgbClr val="0A8F9D"/>
          </a:solidFill>
          <a:ln>
            <a:solidFill>
              <a:srgbClr val="0A8F9D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62594"/>
            <a:ext cx="10515600" cy="501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A850-B011-4401-92D3-28535CD655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91CE-051C-4B7E-A23B-B2E80E9D09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"/>
            <a:ext cx="633023" cy="6858003"/>
            <a:chOff x="0" y="1"/>
            <a:chExt cx="633023" cy="6858003"/>
          </a:xfrm>
        </p:grpSpPr>
        <p:sp>
          <p:nvSpPr>
            <p:cNvPr id="8" name="Rectangle 7"/>
            <p:cNvSpPr/>
            <p:nvPr/>
          </p:nvSpPr>
          <p:spPr>
            <a:xfrm rot="16200000">
              <a:off x="-3322503" y="3322504"/>
              <a:ext cx="6858002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3115901" y="3322505"/>
              <a:ext cx="6858001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-2902476" y="3322506"/>
              <a:ext cx="6858001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tiff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 bwMode="auto">
          <a:xfrm>
            <a:off x="0" y="10886"/>
            <a:ext cx="12192000" cy="5832909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smtClean="0">
              <a:solidFill>
                <a:srgbClr val="FFFFFF"/>
              </a:solidFill>
              <a:latin typeface="Arial Bold" pitchFamily="1" charset="0"/>
              <a:cs typeface="+mn-cs"/>
              <a:sym typeface="Arial Bold" pitchFamily="1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017" y="427395"/>
            <a:ext cx="790598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Joint </a:t>
            </a:r>
            <a:r>
              <a:rPr lang="en-US" alt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GCOS </a:t>
            </a:r>
            <a:r>
              <a:rPr lang="mr-IN" alt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altLang="en-US" sz="4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WMO Integrated Global Observing System </a:t>
            </a:r>
            <a:r>
              <a:rPr lang="en-US" altLang="en-US" sz="4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Workshop for the Pacific Small Island Developing States (SIDS)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95130" y="4687950"/>
            <a:ext cx="5487756" cy="6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+mn-lt"/>
              </a:rPr>
              <a:t>GCOS Secretariat, WMO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6077" y="3607205"/>
            <a:ext cx="6805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9-12 October </a:t>
            </a:r>
            <a:r>
              <a:rPr lang="en-US" sz="32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2017, </a:t>
            </a:r>
            <a:r>
              <a:rPr lang="en-US" sz="3200" i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Nadi</a:t>
            </a:r>
            <a:r>
              <a:rPr lang="en-US" sz="3200" i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Fiji. </a:t>
            </a:r>
            <a:endParaRPr lang="en-US" sz="3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43322" y="5907282"/>
            <a:ext cx="6298618" cy="773714"/>
            <a:chOff x="5343322" y="5907282"/>
            <a:chExt cx="6298618" cy="7737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087" y="5976762"/>
              <a:ext cx="4955853" cy="7042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99059" y="6430617"/>
              <a:ext cx="874644" cy="25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322" y="5907282"/>
              <a:ext cx="1930382" cy="672422"/>
            </a:xfrm>
            <a:prstGeom prst="rect">
              <a:avLst/>
            </a:prstGeom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" y="0"/>
            <a:ext cx="3780893" cy="256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3025"/>
            <a:ext cx="3790979" cy="2460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524" y="4283408"/>
            <a:ext cx="3810503" cy="25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:\DCIM\100OLYMP\P32201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4799" y="2638677"/>
            <a:ext cx="2187200" cy="19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7" y="4"/>
            <a:ext cx="9669136" cy="888273"/>
          </a:xfrm>
          <a:solidFill>
            <a:srgbClr val="0CADEA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Considerations to be included in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68" y="1034775"/>
            <a:ext cx="8991600" cy="582322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 smtClean="0"/>
              <a:t>Sustainable funding for upper air measurements is needed, </a:t>
            </a:r>
            <a:r>
              <a:rPr lang="en-US" dirty="0" smtClean="0"/>
              <a:t>acknowledging this is beyond the capabilities of the individual countries in the region and will provide global benefits</a:t>
            </a:r>
            <a:endParaRPr lang="en-US" b="1" dirty="0" smtClean="0"/>
          </a:p>
          <a:p>
            <a:pPr lvl="0"/>
            <a:r>
              <a:rPr lang="en-US" b="1" dirty="0" smtClean="0"/>
              <a:t>Communications</a:t>
            </a:r>
            <a:r>
              <a:rPr lang="en-US" dirty="0"/>
              <a:t>. Many of the islands are remote and communications are not straightforward. </a:t>
            </a:r>
            <a:r>
              <a:rPr lang="en-US" dirty="0" smtClean="0"/>
              <a:t>“Chatty Beetles” </a:t>
            </a:r>
            <a:r>
              <a:rPr lang="en-US" dirty="0"/>
              <a:t>provide a suitable option and their use should be encouraged.</a:t>
            </a:r>
            <a:endParaRPr lang="en-GB" dirty="0"/>
          </a:p>
          <a:p>
            <a:pPr lvl="0"/>
            <a:r>
              <a:rPr lang="en-US" b="1" dirty="0"/>
              <a:t>Transport</a:t>
            </a:r>
            <a:r>
              <a:rPr lang="en-US" dirty="0"/>
              <a:t>. The distances involved and the need to use infrequent ships mean that </a:t>
            </a:r>
            <a:r>
              <a:rPr lang="en-US" dirty="0" smtClean="0"/>
              <a:t>repairs and maintenance </a:t>
            </a:r>
            <a:r>
              <a:rPr lang="en-US" dirty="0"/>
              <a:t>are often </a:t>
            </a:r>
            <a:r>
              <a:rPr lang="en-US" dirty="0" smtClean="0"/>
              <a:t>delayed and the distances lead to additional costs. </a:t>
            </a:r>
          </a:p>
          <a:p>
            <a:pPr lvl="0"/>
            <a:r>
              <a:rPr lang="en-US" b="1" dirty="0" smtClean="0"/>
              <a:t>Precipitation</a:t>
            </a:r>
            <a:r>
              <a:rPr lang="en-US" dirty="0" smtClean="0"/>
              <a:t> </a:t>
            </a:r>
            <a:r>
              <a:rPr lang="en-US" dirty="0"/>
              <a:t>is an important parameter both in mountainous islands where issues include flooding and drought, and atolls where drought and sea water intrusion are large concerns.</a:t>
            </a:r>
            <a:endParaRPr lang="en-GB" dirty="0"/>
          </a:p>
          <a:p>
            <a:r>
              <a:rPr lang="en-US" b="1" dirty="0"/>
              <a:t>National precipitation observations </a:t>
            </a:r>
            <a:r>
              <a:rPr lang="en-US" dirty="0"/>
              <a:t>and often insufficient and </a:t>
            </a:r>
            <a:r>
              <a:rPr lang="en-US" dirty="0" smtClean="0"/>
              <a:t>unrepresentative. Typical </a:t>
            </a:r>
            <a:r>
              <a:rPr lang="en-US" dirty="0"/>
              <a:t>metrological stations do not reflect the variable nature of precipitation on many islands and simpler, cheaper voluntary observing systems should be considered to address some of these needs.</a:t>
            </a:r>
            <a:endParaRPr lang="en-GB" dirty="0"/>
          </a:p>
          <a:p>
            <a:pPr lvl="0"/>
            <a:r>
              <a:rPr lang="en-US" b="1" dirty="0"/>
              <a:t>Assistance</a:t>
            </a:r>
            <a:r>
              <a:rPr lang="en-US" dirty="0"/>
              <a:t> in procurement to ensure cost-effective solutions are purchased that meet requirements specified by WMO is needed. A joint purchase of equipment and consumables for several countries is may be part of the solution.</a:t>
            </a:r>
            <a:endParaRPr lang="en-GB" dirty="0"/>
          </a:p>
          <a:p>
            <a:pPr lvl="0"/>
            <a:r>
              <a:rPr lang="en-US" b="1" dirty="0"/>
              <a:t>Training</a:t>
            </a:r>
            <a:r>
              <a:rPr lang="en-US" dirty="0"/>
              <a:t> is </a:t>
            </a:r>
            <a:r>
              <a:rPr lang="en-US" dirty="0" smtClean="0"/>
              <a:t>a vital part of ensuring sustainability. Suitable </a:t>
            </a:r>
            <a:r>
              <a:rPr lang="en-US" dirty="0"/>
              <a:t>facilities to do this are available in Samoa (</a:t>
            </a:r>
            <a:r>
              <a:rPr lang="en-US" dirty="0" smtClean="0"/>
              <a:t>SPREP) </a:t>
            </a:r>
            <a:r>
              <a:rPr lang="en-US" dirty="0"/>
              <a:t>and Fiji (the Metrological Office).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945"/>
          <a:stretch/>
        </p:blipFill>
        <p:spPr bwMode="auto">
          <a:xfrm>
            <a:off x="10004781" y="4"/>
            <a:ext cx="2187219" cy="296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4778" y="4620757"/>
            <a:ext cx="2187220" cy="22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88273"/>
          </a:xfrm>
          <a:solidFill>
            <a:srgbClr val="F5911E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594"/>
            <a:ext cx="11353800" cy="5014369"/>
          </a:xfrm>
        </p:spPr>
        <p:txBody>
          <a:bodyPr/>
          <a:lstStyle/>
          <a:p>
            <a:r>
              <a:rPr lang="en-US" dirty="0" smtClean="0"/>
              <a:t>Development of a plan to address these issues for COP 24 and for WMO.</a:t>
            </a:r>
          </a:p>
          <a:p>
            <a:pPr lvl="1"/>
            <a:r>
              <a:rPr lang="en-US" dirty="0" smtClean="0"/>
              <a:t>Highlight the global benefits of these observations and need for continuing support</a:t>
            </a:r>
          </a:p>
          <a:p>
            <a:pPr lvl="1"/>
            <a:r>
              <a:rPr lang="en-US" dirty="0" smtClean="0"/>
              <a:t>Identification of potential sources of funding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Next year the </a:t>
            </a:r>
            <a:r>
              <a:rPr lang="en-US" dirty="0" err="1" smtClean="0"/>
              <a:t>programme</a:t>
            </a:r>
            <a:r>
              <a:rPr lang="en-US" dirty="0" smtClean="0"/>
              <a:t> of regional workshops will continue in other regions</a:t>
            </a:r>
          </a:p>
          <a:p>
            <a:pPr lvl="1"/>
            <a:r>
              <a:rPr lang="en-US" dirty="0" smtClean="0"/>
              <a:t>We will look to collaborate with suitable partners globally and regionally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4" b="32226"/>
          <a:stretch/>
        </p:blipFill>
        <p:spPr>
          <a:xfrm>
            <a:off x="0" y="0"/>
            <a:ext cx="10247452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6200000">
            <a:off x="8095789" y="3042143"/>
            <a:ext cx="6298618" cy="773714"/>
            <a:chOff x="5343322" y="5907282"/>
            <a:chExt cx="6298618" cy="7737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087" y="5976762"/>
              <a:ext cx="4955853" cy="70423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399059" y="6430617"/>
              <a:ext cx="874644" cy="250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3322" y="5907282"/>
              <a:ext cx="1930382" cy="67242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-2100371" y="6001240"/>
            <a:ext cx="791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+mn-lt"/>
              </a:rPr>
              <a:t>gcos.wmo.int</a:t>
            </a:r>
            <a:endParaRPr lang="en-US" altLang="en-US" sz="4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289" y="5613117"/>
            <a:ext cx="3572145" cy="584775"/>
            <a:chOff x="7998815" y="1944706"/>
            <a:chExt cx="3572145" cy="5847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8815" y="2023139"/>
              <a:ext cx="506342" cy="506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  <p:sp>
          <p:nvSpPr>
            <p:cNvPr id="10" name="Rectangle 9"/>
            <p:cNvSpPr/>
            <p:nvPr/>
          </p:nvSpPr>
          <p:spPr>
            <a:xfrm>
              <a:off x="8450981" y="1944706"/>
              <a:ext cx="31199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3200" dirty="0">
                  <a:solidFill>
                    <a:schemeClr val="bg1"/>
                  </a:solidFill>
                </a:rPr>
                <a:t>@</a:t>
              </a:r>
              <a:r>
                <a:rPr lang="en-US" altLang="en-US" sz="3200" dirty="0" err="1">
                  <a:solidFill>
                    <a:schemeClr val="bg1"/>
                  </a:solidFill>
                </a:rPr>
                <a:t>gcos_un</a:t>
              </a:r>
              <a:endParaRPr lang="en-US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3764" y="6561025"/>
            <a:ext cx="10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SOURCE: ESA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UNFCCC considered the GCOS Implementation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1" algn="just">
              <a:spcBef>
                <a:spcPts val="1000"/>
              </a:spcBef>
            </a:pPr>
            <a:r>
              <a:rPr lang="en-US" sz="2800" dirty="0"/>
              <a:t>decision 19/CP.22</a:t>
            </a:r>
          </a:p>
          <a:p>
            <a:pPr lvl="1" algn="just"/>
            <a:r>
              <a:rPr lang="en-US" i="1" dirty="0" smtClean="0"/>
              <a:t>the </a:t>
            </a:r>
            <a:r>
              <a:rPr lang="en-US" i="1" dirty="0"/>
              <a:t>need to maintain, strengthen and build capacities for climate observations</a:t>
            </a:r>
            <a:r>
              <a:rPr lang="en-US" dirty="0" smtClean="0"/>
              <a:t>… </a:t>
            </a:r>
          </a:p>
          <a:p>
            <a:pPr lvl="1" algn="just"/>
            <a:r>
              <a:rPr lang="en-US" i="1" dirty="0"/>
              <a:t>Encourages </a:t>
            </a:r>
            <a:r>
              <a:rPr lang="en-US" b="1" i="1" dirty="0"/>
              <a:t>Parties to work towards the full implementation</a:t>
            </a:r>
            <a:r>
              <a:rPr lang="en-US" i="1" dirty="0"/>
              <a:t> of the </a:t>
            </a:r>
            <a:r>
              <a:rPr lang="en-US" i="1" dirty="0" smtClean="0"/>
              <a:t>[GCOS] implementation </a:t>
            </a:r>
            <a:r>
              <a:rPr lang="en-US" i="1" dirty="0"/>
              <a:t>plan </a:t>
            </a:r>
            <a:r>
              <a:rPr lang="mr-IN" i="1" dirty="0" smtClean="0"/>
              <a:t>…</a:t>
            </a:r>
            <a:endParaRPr lang="en-US" i="1" dirty="0"/>
          </a:p>
          <a:p>
            <a:pPr lvl="1" algn="just"/>
            <a:r>
              <a:rPr lang="en-US" i="1" dirty="0" smtClean="0"/>
              <a:t>Invites </a:t>
            </a:r>
            <a:r>
              <a:rPr lang="en-US" b="1" i="1" dirty="0"/>
              <a:t>United Nations agencies and international organizations to support the full implementation</a:t>
            </a:r>
            <a:r>
              <a:rPr lang="en-US" i="1" dirty="0"/>
              <a:t> of the </a:t>
            </a:r>
            <a:r>
              <a:rPr lang="en-US" i="1" dirty="0" smtClean="0"/>
              <a:t>[GCOS] implementation plan</a:t>
            </a:r>
            <a:r>
              <a:rPr lang="mr-IN" i="1" dirty="0" smtClean="0"/>
              <a:t>…</a:t>
            </a:r>
            <a:endParaRPr lang="en-US" i="1" dirty="0" smtClean="0"/>
          </a:p>
          <a:p>
            <a:pPr algn="just"/>
            <a:r>
              <a:rPr lang="en-US" dirty="0"/>
              <a:t>SBSTA 45 conclusions (FCCC/SBSTA/2016/4)</a:t>
            </a:r>
          </a:p>
          <a:p>
            <a:pPr lvl="1" algn="just"/>
            <a:r>
              <a:rPr lang="en-US" i="1" dirty="0" smtClean="0"/>
              <a:t>noted </a:t>
            </a:r>
            <a:r>
              <a:rPr lang="en-US" i="1" dirty="0"/>
              <a:t>the </a:t>
            </a:r>
            <a:r>
              <a:rPr lang="en-US" b="1" i="1" dirty="0"/>
              <a:t>need for regional workshops</a:t>
            </a:r>
            <a:r>
              <a:rPr lang="en-US" i="1" dirty="0"/>
              <a:t>, as identified by the GCOS 2016 implementation plan, […] and invited the GCOS to organize such workshops, taking into consideration the benefit of organizing these workshops in collaboration with relevant </a:t>
            </a:r>
            <a:r>
              <a:rPr lang="en-US" i="1" dirty="0" smtClean="0"/>
              <a:t>partners</a:t>
            </a:r>
            <a:endParaRPr lang="en-US" dirty="0" smtClean="0"/>
          </a:p>
          <a:p>
            <a:pPr lvl="1" algn="just"/>
            <a:r>
              <a:rPr lang="en-US" i="1" dirty="0" smtClean="0"/>
              <a:t>also </a:t>
            </a:r>
            <a:r>
              <a:rPr lang="en-US" i="1" dirty="0"/>
              <a:t>encouraged Parties and relevant organizations to strengthen and maintain observation networks and capabilities in all countries, especially in developing countries, including the LDCs and </a:t>
            </a:r>
            <a:r>
              <a:rPr lang="en-US" b="1" i="1" dirty="0"/>
              <a:t>small island developing </a:t>
            </a:r>
            <a:r>
              <a:rPr lang="en-US" b="1" i="1" dirty="0" smtClean="0"/>
              <a:t>States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08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3" y="0"/>
            <a:ext cx="11891058" cy="888273"/>
          </a:xfrm>
          <a:solidFill>
            <a:srgbClr val="0CADEA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757"/>
            <a:ext cx="5025887" cy="5014369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From  most islands nations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Held </a:t>
            </a:r>
            <a:r>
              <a:rPr lang="en-US" sz="2400" dirty="0"/>
              <a:t>jointly with the WMO Integrated Global Observing System (</a:t>
            </a:r>
            <a:r>
              <a:rPr lang="en-US" sz="2400" dirty="0" smtClean="0"/>
              <a:t>WIGOS</a:t>
            </a:r>
            <a:r>
              <a:rPr lang="en-US" sz="2400" dirty="0"/>
              <a:t>) 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Hosted </a:t>
            </a:r>
            <a:r>
              <a:rPr lang="en-US" sz="2400" dirty="0"/>
              <a:t>by the Fiji Meteorological </a:t>
            </a:r>
            <a:r>
              <a:rPr lang="en-US" sz="2400" dirty="0" smtClean="0"/>
              <a:t>Office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Supported </a:t>
            </a:r>
            <a:r>
              <a:rPr lang="en-US" sz="2400" dirty="0"/>
              <a:t>by The Secretariat of the Pacific Region Environment </a:t>
            </a:r>
            <a:r>
              <a:rPr lang="en-US" sz="2400" dirty="0" err="1"/>
              <a:t>Programme</a:t>
            </a:r>
            <a:r>
              <a:rPr lang="en-US" sz="2400" dirty="0"/>
              <a:t> (SPREP)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83" y="888273"/>
            <a:ext cx="6184817" cy="242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113" y="3313119"/>
            <a:ext cx="6168886" cy="35448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707" y="5867401"/>
            <a:ext cx="1817380" cy="9098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6576" y="5926238"/>
            <a:ext cx="3208508" cy="931763"/>
            <a:chOff x="136576" y="5926238"/>
            <a:chExt cx="3208508" cy="931763"/>
          </a:xfrm>
        </p:grpSpPr>
        <p:pic>
          <p:nvPicPr>
            <p:cNvPr id="7" name="Picture 6"/>
            <p:cNvPicPr/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09" t="-3961"/>
            <a:stretch/>
          </p:blipFill>
          <p:spPr bwMode="auto">
            <a:xfrm>
              <a:off x="136576" y="5926238"/>
              <a:ext cx="3058037" cy="8074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431"/>
            <a:stretch/>
          </p:blipFill>
          <p:spPr bwMode="auto">
            <a:xfrm>
              <a:off x="838199" y="5929345"/>
              <a:ext cx="2356413" cy="5092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838199" y="6426200"/>
              <a:ext cx="2506885" cy="431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7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3" y="0"/>
            <a:ext cx="12087828" cy="888273"/>
          </a:xfrm>
          <a:solidFill>
            <a:srgbClr val="F5911E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Meeting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Upper Air measurements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/>
              <a:t>Systematic upper air observations, lead to global benefits</a:t>
            </a:r>
            <a:r>
              <a:rPr lang="en-US" dirty="0"/>
              <a:t>, underpinning forecasting and climate </a:t>
            </a:r>
            <a:r>
              <a:rPr lang="en-US" dirty="0" err="1"/>
              <a:t>reanalyses</a:t>
            </a:r>
            <a:r>
              <a:rPr lang="en-US" dirty="0"/>
              <a:t> which form the basis of much of our understanding of climate and climate change; </a:t>
            </a:r>
            <a:endParaRPr lang="en-GB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These observations in the Pacific region have the </a:t>
            </a:r>
            <a:r>
              <a:rPr lang="en-US" b="1" dirty="0"/>
              <a:t>highest impact, of all ground-based measurements</a:t>
            </a:r>
            <a:r>
              <a:rPr lang="en-US" dirty="0"/>
              <a:t>, on the global quality of weather and climate analysis and prediction.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Both the spatial density and observing frequency currently fall short of GCOS and WMO requirements and a beyond the resources of SIDS. </a:t>
            </a:r>
            <a:endParaRPr lang="en-US" dirty="0" smtClean="0"/>
          </a:p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Changes in extreme events are significant impacts of climate change</a:t>
            </a:r>
          </a:p>
          <a:p>
            <a:pPr lvl="1"/>
            <a:r>
              <a:rPr lang="en-US" dirty="0" smtClean="0"/>
              <a:t>Water related issues are significant adaptation challenges in most countries (floods, droughts, storms, and in islands rising sea level and salt water intrusion)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91" y="891"/>
            <a:ext cx="11764309" cy="888273"/>
          </a:xfrm>
          <a:solidFill>
            <a:srgbClr val="F5911E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Pacific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115" y="6117965"/>
            <a:ext cx="34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Solomon Islands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866039"/>
            <a:ext cx="4271319" cy="283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681" y="3654511"/>
            <a:ext cx="4271319" cy="3203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35766" y="3064213"/>
            <a:ext cx="79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Tuvalu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6456" y="6328355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Cook Islands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6336"/>
              </p:ext>
            </p:extLst>
          </p:nvPr>
        </p:nvGraphicFramePr>
        <p:xfrm>
          <a:off x="-1" y="9661"/>
          <a:ext cx="7920681" cy="6839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105"/>
                <a:gridCol w="1023596"/>
                <a:gridCol w="914535"/>
                <a:gridCol w="1132657"/>
                <a:gridCol w="1053197"/>
                <a:gridCol w="902825"/>
                <a:gridCol w="1114766"/>
              </a:tblGrid>
              <a:tr h="1012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Land Area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Area of EEZ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Population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GDP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GDP per km</a:t>
                      </a:r>
                      <a:r>
                        <a:rPr lang="en-GB" sz="1600" baseline="30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Population Density including EEZ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586905">
                <a:tc>
                  <a:txBody>
                    <a:bodyPr/>
                    <a:lstStyle/>
                    <a:p>
                      <a:endParaRPr lang="en-GB" sz="2000">
                        <a:effectLst/>
                        <a:latin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km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million km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 including land area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thousands, UN Estimate for 2017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World Bank. 2016, US$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US$ per km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km</a:t>
                      </a:r>
                      <a:r>
                        <a:rPr lang="en-GB" sz="1200" baseline="30000" dirty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 per person</a:t>
                      </a:r>
                      <a:endParaRPr lang="en-GB" sz="16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Cook Islands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240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1.80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17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311</a:t>
                      </a:r>
                      <a:r>
                        <a:rPr lang="en-GB" sz="1600" baseline="30000">
                          <a:effectLst/>
                        </a:rPr>
                        <a:t> a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0.00017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0.01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506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Federated States of Micronesia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702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3.00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322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0.00011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0.04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Fiji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18,274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1.30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906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4632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0.00360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0.70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Kiribati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811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3.44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166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0.00005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0.03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Marshall Islands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181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1.99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53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183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0.00009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0.03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Nauru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0.31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102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0.00033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0.04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Niue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0.39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</a:t>
                      </a:r>
                      <a:r>
                        <a:rPr lang="en-GB" sz="1600" baseline="30000" dirty="0">
                          <a:effectLst/>
                        </a:rPr>
                        <a:t>b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0.00003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Palau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535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0.60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293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0.00048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0.04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Papua New Guinea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45,258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2.87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8,251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16929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0.00590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2.88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Samoa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283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0.13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196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786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0.00600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1.50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Solomon Islands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2,799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1.62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611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1202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0.00074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0.38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Tonga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72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0.66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108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395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0.00060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0.16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Tuvalu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0.75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0.00005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0.01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Vanuatu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12,300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0.68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276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774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0.00110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0.41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2695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Total above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81,486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20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10,687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26,139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0.00130 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0.55 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35336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/>
                </a:tc>
              </a:tr>
              <a:tr h="337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USA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9,525,067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11.35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325,958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18,569,100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1.60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28.72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</a:tr>
              <a:tr h="26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Japan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377,930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 4.48 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126,670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4,939,384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1.10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28.28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0610" marR="60610" marT="0" marB="0" anchor="ctr">
                    <a:solidFill>
                      <a:srgbClr val="F5911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6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91" y="0"/>
            <a:ext cx="11764309" cy="888273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808" y="3101546"/>
            <a:ext cx="96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Vanuatu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1" y="1162594"/>
            <a:ext cx="8673548" cy="50143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Upper air</a:t>
            </a:r>
          </a:p>
          <a:p>
            <a:pPr lvl="1"/>
            <a:r>
              <a:rPr lang="en-US" dirty="0" smtClean="0"/>
              <a:t>Some upper air observations have ceased (the radiosondes now operational apart from Fiji are those with external funding)</a:t>
            </a:r>
          </a:p>
          <a:p>
            <a:pPr lvl="1"/>
            <a:r>
              <a:rPr lang="en-US" dirty="0" smtClean="0"/>
              <a:t>Main reason for stopping is lack of resources for consumables and maintenance.</a:t>
            </a:r>
          </a:p>
          <a:p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Precipitation measurements may not be representative and more sites are needed to cover all islands to address drought and floods</a:t>
            </a:r>
          </a:p>
          <a:p>
            <a:r>
              <a:rPr lang="en-US" dirty="0" smtClean="0"/>
              <a:t>Remoteness of many islands increases costs, makes maintenance more difficult and exacerbates communication issues</a:t>
            </a:r>
          </a:p>
          <a:p>
            <a:r>
              <a:rPr lang="en-US" dirty="0" smtClean="0"/>
              <a:t>Procurement is a issue with lack of expertise, relatively small quantities and remote locations all increasing the costs</a:t>
            </a:r>
          </a:p>
          <a:p>
            <a:r>
              <a:rPr lang="en-US" dirty="0" smtClean="0"/>
              <a:t>Capacity building needs to be addressed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3365">
            <a:off x="9612754" y="3220278"/>
            <a:ext cx="2579246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1" y="0"/>
            <a:ext cx="7272759" cy="888273"/>
          </a:xfrm>
          <a:solidFill>
            <a:srgbClr val="0CADEA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Global importance of upper air observations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162594"/>
            <a:ext cx="6536635" cy="5014369"/>
          </a:xfrm>
        </p:spPr>
        <p:txBody>
          <a:bodyPr>
            <a:normAutofit/>
          </a:bodyPr>
          <a:lstStyle/>
          <a:p>
            <a:r>
              <a:rPr lang="en-GB" sz="2000" dirty="0"/>
              <a:t>The ECMWF Deputy Director of Forecasts noted in September 2017 regarding the potential value of rehabilitating the upper air network over Papua New Guinea</a:t>
            </a:r>
            <a:r>
              <a:rPr lang="en-GB" sz="2000" dirty="0" smtClean="0"/>
              <a:t>:</a:t>
            </a:r>
          </a:p>
          <a:p>
            <a:pPr marL="0" indent="0" algn="ctr">
              <a:buNone/>
            </a:pPr>
            <a:r>
              <a:rPr lang="en-GB" sz="2000" dirty="0" smtClean="0"/>
              <a:t> </a:t>
            </a:r>
            <a:r>
              <a:rPr lang="en-GB" sz="2000" i="1" dirty="0" smtClean="0"/>
              <a:t>“</a:t>
            </a:r>
            <a:r>
              <a:rPr lang="en-GB" sz="2000" i="1" dirty="0"/>
              <a:t>Radiosondes in PNG can </a:t>
            </a:r>
            <a:r>
              <a:rPr lang="mr-IN" sz="2000" i="1" dirty="0" smtClean="0"/>
              <a:t>…</a:t>
            </a:r>
            <a:r>
              <a:rPr lang="en-US" sz="2000" i="1" dirty="0" smtClean="0"/>
              <a:t> </a:t>
            </a:r>
            <a:r>
              <a:rPr lang="en-GB" sz="2000" i="1" dirty="0" smtClean="0"/>
              <a:t>help </a:t>
            </a:r>
            <a:r>
              <a:rPr lang="en-GB" sz="2000" i="1" dirty="0"/>
              <a:t>predict when </a:t>
            </a:r>
            <a:r>
              <a:rPr lang="en-GB" sz="2000" i="1" dirty="0" err="1"/>
              <a:t>Rossby</a:t>
            </a:r>
            <a:r>
              <a:rPr lang="en-GB" sz="2000" i="1" dirty="0"/>
              <a:t> wave trains may be triggered from that area, and then propagate across the Pacific to N. America, and where they influence the mid-latitude storms tracks and ultimately the weather in Europe”</a:t>
            </a:r>
          </a:p>
          <a:p>
            <a:pPr marL="0" indent="0" algn="ctr">
              <a:buNone/>
            </a:pPr>
            <a:r>
              <a:rPr lang="en-GB" sz="2000" i="1" dirty="0"/>
              <a:t>“Isolated radiosondes are individually much more valuable and bring much more benefit to forecast quality than observations in a dense network (benefit per station that is!)”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990575" indent="-38099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523962" indent="-304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2133547" indent="-304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743131" indent="-304792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A4C2C-0940-4B8A-912A-F9D254A8E84B}" type="slidenum">
              <a:rPr lang="en-US" sz="1200">
                <a:solidFill>
                  <a:schemeClr val="bg1"/>
                </a:solidFill>
              </a:rPr>
              <a:pPr eaLnBrk="1" hangingPunct="1"/>
              <a:t>8</a:t>
            </a:fld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67" name="Picture 2" descr="M:\AA1_Publications\BAMS_Lidar\gfs_ecmwf_uv300_20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83"/>
          <a:stretch>
            <a:fillRect/>
          </a:stretch>
        </p:blipFill>
        <p:spPr bwMode="auto">
          <a:xfrm>
            <a:off x="676527" y="239389"/>
            <a:ext cx="11515473" cy="61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79601" y="111882"/>
            <a:ext cx="9701920" cy="80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Root-Mean </a:t>
            </a:r>
            <a:r>
              <a:rPr lang="en-US" sz="2800" dirty="0"/>
              <a:t>Square of Analysis Differences: 300mb Wind </a:t>
            </a:r>
            <a:r>
              <a:rPr lang="en-US" sz="2800" dirty="0" smtClean="0"/>
              <a:t>Speed</a:t>
            </a:r>
          </a:p>
          <a:p>
            <a:pPr algn="ctr"/>
            <a:r>
              <a:rPr lang="en-US" altLang="ko-KR" dirty="0">
                <a:solidFill>
                  <a:srgbClr val="4D4D4D"/>
                </a:solidFill>
                <a:latin typeface="Helvetica" pitchFamily="34" charset="0"/>
                <a:ea typeface="굴림" pitchFamily="34" charset="-127"/>
              </a:rPr>
              <a:t>Jan </a:t>
            </a:r>
            <a:r>
              <a:rPr lang="mr-IN" altLang="ko-KR" dirty="0">
                <a:solidFill>
                  <a:srgbClr val="4D4D4D"/>
                </a:solidFill>
                <a:latin typeface="Helvetica" pitchFamily="34" charset="0"/>
                <a:ea typeface="굴림" pitchFamily="34" charset="-127"/>
              </a:rPr>
              <a:t>–</a:t>
            </a:r>
            <a:r>
              <a:rPr lang="en-US" altLang="ko-KR" dirty="0">
                <a:solidFill>
                  <a:srgbClr val="4D4D4D"/>
                </a:solidFill>
                <a:latin typeface="Helvetica" pitchFamily="34" charset="0"/>
                <a:ea typeface="굴림" pitchFamily="34" charset="-127"/>
              </a:rPr>
              <a:t> Dec 300mb Wind Speed  (2010)   GFS / </a:t>
            </a:r>
            <a:r>
              <a:rPr lang="en-US" altLang="ko-KR" dirty="0" smtClean="0">
                <a:solidFill>
                  <a:srgbClr val="4D4D4D"/>
                </a:solidFill>
                <a:latin typeface="Helvetica" pitchFamily="34" charset="0"/>
                <a:ea typeface="굴림" pitchFamily="34" charset="-127"/>
              </a:rPr>
              <a:t>ECMWF</a:t>
            </a:r>
            <a:endParaRPr lang="en-US" altLang="ko-KR" dirty="0">
              <a:solidFill>
                <a:srgbClr val="4D4D4D"/>
              </a:solidFill>
              <a:latin typeface="Helvetica" pitchFamily="34" charset="0"/>
              <a:ea typeface="굴림" pitchFamily="34" charset="-127"/>
            </a:endParaRP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310861" y="1768773"/>
            <a:ext cx="2641600" cy="533400"/>
          </a:xfrm>
          <a:prstGeom prst="roundRect">
            <a:avLst>
              <a:gd name="adj" fmla="val 16667"/>
            </a:avLst>
          </a:prstGeom>
          <a:noFill/>
          <a:ln w="4762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 rot="-1500000">
            <a:off x="4781832" y="2746465"/>
            <a:ext cx="1625600" cy="487363"/>
          </a:xfrm>
          <a:prstGeom prst="roundRect">
            <a:avLst>
              <a:gd name="adj" fmla="val 16667"/>
            </a:avLst>
          </a:prstGeom>
          <a:noFill/>
          <a:ln w="47625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25427" y="1318100"/>
            <a:ext cx="6755894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FFFF00"/>
                </a:solidFill>
              </a:rPr>
              <a:t>Note the very significant effect of in-situ wind observations:</a:t>
            </a:r>
          </a:p>
          <a:p>
            <a:pPr algn="ctr" eaLnBrk="1" hangingPunct="1"/>
            <a:r>
              <a:rPr lang="en-US" sz="1800" dirty="0" smtClean="0">
                <a:solidFill>
                  <a:srgbClr val="FFFF00"/>
                </a:solidFill>
              </a:rPr>
              <a:t>Radiosondes and Commercial Aircraft 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11274" name="TextBox 4"/>
          <p:cNvSpPr txBox="1">
            <a:spLocks noChangeArrowheads="1"/>
          </p:cNvSpPr>
          <p:nvPr/>
        </p:nvSpPr>
        <p:spPr bwMode="auto">
          <a:xfrm>
            <a:off x="11250268" y="6252885"/>
            <a:ext cx="666749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67" b="0" dirty="0"/>
              <a:t>ms</a:t>
            </a:r>
            <a:r>
              <a:rPr lang="en-US" sz="1467" b="0" baseline="30000" dirty="0"/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3975" y="6523852"/>
            <a:ext cx="800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u="sng" dirty="0" smtClean="0"/>
              <a:t>SOURCE: Langland </a:t>
            </a:r>
            <a:r>
              <a:rPr lang="en-US" sz="1600" i="1" u="sng" dirty="0"/>
              <a:t>et al.; from 5</a:t>
            </a:r>
            <a:r>
              <a:rPr lang="en-US" sz="1600" i="1" u="sng" baseline="30000" dirty="0"/>
              <a:t>th</a:t>
            </a:r>
            <a:r>
              <a:rPr lang="en-US" sz="1600" i="1" u="sng" dirty="0"/>
              <a:t> WMO Impact Workshop, Sedona 2012</a:t>
            </a:r>
          </a:p>
        </p:txBody>
      </p:sp>
    </p:spTree>
    <p:extLst>
      <p:ext uri="{BB962C8B-B14F-4D97-AF65-F5344CB8AC3E}">
        <p14:creationId xmlns:p14="http://schemas.microsoft.com/office/powerpoint/2010/main" val="110962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Outcomes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D367E6-E8BC-46D3-8762-BD9F92D9D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210" y="3739355"/>
            <a:ext cx="3452790" cy="314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9210" y="608388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3" descr="OFCBkgn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210" y="895813"/>
            <a:ext cx="3455424" cy="2836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44317" y="2980832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Kiribati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047" y="895813"/>
            <a:ext cx="78466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sz="2000" b="1" dirty="0" smtClean="0"/>
              <a:t>Systematic </a:t>
            </a:r>
            <a:r>
              <a:rPr lang="en-US" sz="2000" b="1" dirty="0"/>
              <a:t>upper air observations, </a:t>
            </a:r>
            <a:r>
              <a:rPr lang="en-US" sz="2000" b="1" dirty="0" smtClean="0"/>
              <a:t>lead </a:t>
            </a:r>
            <a:r>
              <a:rPr lang="en-US" sz="2000" b="1" dirty="0"/>
              <a:t>to global </a:t>
            </a:r>
            <a:r>
              <a:rPr lang="en-US" sz="2000" b="1" dirty="0" smtClean="0"/>
              <a:t>benefits</a:t>
            </a:r>
            <a:r>
              <a:rPr lang="en-US" sz="2000" dirty="0" smtClean="0"/>
              <a:t>, underpinning </a:t>
            </a:r>
            <a:r>
              <a:rPr lang="en-US" sz="2000" dirty="0"/>
              <a:t>forecasting and </a:t>
            </a:r>
            <a:r>
              <a:rPr lang="en-US" sz="2000" dirty="0" smtClean="0"/>
              <a:t>climate </a:t>
            </a:r>
            <a:r>
              <a:rPr lang="en-US" sz="2000" dirty="0" err="1"/>
              <a:t>reanalyses</a:t>
            </a:r>
            <a:r>
              <a:rPr lang="en-US" sz="2000" dirty="0"/>
              <a:t> which form the basis of much of our understanding of climate and climate change; </a:t>
            </a:r>
            <a:endParaRPr lang="en-GB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hese </a:t>
            </a:r>
            <a:r>
              <a:rPr lang="en-US" sz="2000" dirty="0"/>
              <a:t>observations in the Pacific </a:t>
            </a:r>
            <a:r>
              <a:rPr lang="en-US" sz="2000" dirty="0" smtClean="0"/>
              <a:t>region have </a:t>
            </a:r>
            <a:r>
              <a:rPr lang="en-US" sz="2000" dirty="0"/>
              <a:t>the </a:t>
            </a:r>
            <a:r>
              <a:rPr lang="en-US" sz="2000" b="1" dirty="0"/>
              <a:t>highest </a:t>
            </a:r>
            <a:r>
              <a:rPr lang="en-US" sz="2000" b="1" dirty="0" smtClean="0"/>
              <a:t>impact</a:t>
            </a:r>
            <a:r>
              <a:rPr lang="en-US" sz="2000" b="1" dirty="0"/>
              <a:t>, of all ground-based measurements</a:t>
            </a:r>
            <a:r>
              <a:rPr lang="en-US" sz="2000" dirty="0"/>
              <a:t>, on the </a:t>
            </a:r>
            <a:r>
              <a:rPr lang="en-US" sz="2000" dirty="0" smtClean="0"/>
              <a:t>global quality of </a:t>
            </a:r>
            <a:r>
              <a:rPr lang="en-US" sz="2000" dirty="0"/>
              <a:t>weather and climate analysis and </a:t>
            </a:r>
            <a:r>
              <a:rPr lang="en-US" sz="2000" dirty="0" smtClean="0"/>
              <a:t>prediction.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Both </a:t>
            </a:r>
            <a:r>
              <a:rPr lang="en-US" sz="2000" dirty="0"/>
              <a:t>the spatial density and observing frequency </a:t>
            </a:r>
            <a:r>
              <a:rPr lang="en-US" sz="2000" dirty="0" smtClean="0"/>
              <a:t>currently </a:t>
            </a:r>
            <a:r>
              <a:rPr lang="en-US" sz="2000" dirty="0"/>
              <a:t>fall short of GCOS and WMO </a:t>
            </a:r>
            <a:r>
              <a:rPr lang="en-US" sz="2000" dirty="0" smtClean="0"/>
              <a:t>requirements and a beyond the resources of SIDS. 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b="1" dirty="0" smtClean="0"/>
              <a:t>These observations are a global good and therefore the  </a:t>
            </a:r>
            <a:r>
              <a:rPr lang="en-US" sz="2000" b="1" dirty="0"/>
              <a:t>upper air network over the South Pacific therefore needs sustained international </a:t>
            </a:r>
            <a:r>
              <a:rPr lang="en-US" sz="2000" b="1" dirty="0" smtClean="0"/>
              <a:t>support.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Support should </a:t>
            </a:r>
            <a:r>
              <a:rPr lang="en-US" sz="2000" dirty="0"/>
              <a:t>be based on </a:t>
            </a:r>
            <a:r>
              <a:rPr lang="en-US" sz="2000" b="1" dirty="0"/>
              <a:t>transparent processes </a:t>
            </a:r>
            <a:r>
              <a:rPr lang="en-US" sz="2000" dirty="0"/>
              <a:t>and a commitment to </a:t>
            </a:r>
            <a:r>
              <a:rPr lang="en-US" sz="2000" b="1" dirty="0"/>
              <a:t>free and open data sharing </a:t>
            </a:r>
            <a:r>
              <a:rPr lang="en-US" sz="2000" dirty="0"/>
              <a:t>in accordance with WMO Resolutions 40 and 60 and the GCOS Monitoring Principles. </a:t>
            </a:r>
            <a:endParaRPr lang="en-US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Ensuring </a:t>
            </a:r>
            <a:r>
              <a:rPr lang="en-US" sz="2000" b="1" dirty="0"/>
              <a:t>sustainability is of paramount </a:t>
            </a:r>
            <a:r>
              <a:rPr lang="en-US" sz="2000" b="1" dirty="0" smtClean="0"/>
              <a:t>importance</a:t>
            </a:r>
            <a:r>
              <a:rPr lang="en-US" sz="2000" dirty="0" smtClean="0"/>
              <a:t>.</a:t>
            </a:r>
            <a:endParaRPr lang="en-GB" sz="2000" dirty="0"/>
          </a:p>
          <a:p>
            <a:pPr marL="285750" lvl="0" indent="-285750">
              <a:buFont typeface="Arial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draft plan will be developed by GCOS and WMO in collaboration with Secretariat of the Pacific Regional Environmental </a:t>
            </a:r>
            <a:r>
              <a:rPr lang="en-US" sz="2000" dirty="0" err="1"/>
              <a:t>Programme</a:t>
            </a:r>
            <a:r>
              <a:rPr lang="en-US" sz="2000" dirty="0"/>
              <a:t> (SPREP), the Pacific Islands Communication and Infrastructure Panel (PICI), and Pacific Meteorological Council, and submitted to COP 24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5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1286</Words>
  <Application>Microsoft Office PowerPoint</Application>
  <PresentationFormat>Custom</PresentationFormat>
  <Paragraphs>219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PowerPoint Presentation</vt:lpstr>
      <vt:lpstr>2016 UNFCCC considered the GCOS Implementation Plan</vt:lpstr>
      <vt:lpstr>Participation</vt:lpstr>
      <vt:lpstr>Meeting Focus</vt:lpstr>
      <vt:lpstr>Pacific Islands</vt:lpstr>
      <vt:lpstr>Findings</vt:lpstr>
      <vt:lpstr>Global importance of upper air observations</vt:lpstr>
      <vt:lpstr>PowerPoint Presentation</vt:lpstr>
      <vt:lpstr>Key Outcomes</vt:lpstr>
      <vt:lpstr>Considerations to be included in the plan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Cardot</dc:creator>
  <cp:lastModifiedBy>Caterina Tassone</cp:lastModifiedBy>
  <cp:revision>409</cp:revision>
  <cp:lastPrinted>2017-10-04T13:27:52Z</cp:lastPrinted>
  <dcterms:created xsi:type="dcterms:W3CDTF">2016-11-01T07:33:17Z</dcterms:created>
  <dcterms:modified xsi:type="dcterms:W3CDTF">2018-03-02T14:23:00Z</dcterms:modified>
</cp:coreProperties>
</file>