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1" r:id="rId2"/>
    <p:sldId id="272" r:id="rId3"/>
    <p:sldId id="264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3374"/>
    <a:srgbClr val="0A8F9D"/>
    <a:srgbClr val="F49234"/>
    <a:srgbClr val="0CADEA"/>
    <a:srgbClr val="E2F2EC"/>
    <a:srgbClr val="FAFAFA"/>
    <a:srgbClr val="0684C8"/>
    <a:srgbClr val="2733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3" autoAdjust="0"/>
    <p:restoredTop sz="81758" autoAdjust="0"/>
  </p:normalViewPr>
  <p:slideViewPr>
    <p:cSldViewPr snapToGrid="0">
      <p:cViewPr>
        <p:scale>
          <a:sx n="80" d="100"/>
          <a:sy n="80" d="100"/>
        </p:scale>
        <p:origin x="-660" y="-2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9F4D2-30A9-4CF6-965D-9FFD1AC99B17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E7BAD-A572-4B2F-B8E3-BC3F786E4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64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E7BAD-A572-4B2F-B8E3-BC3F786E47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56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E7BAD-A572-4B2F-B8E3-BC3F786E47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56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E7BAD-A572-4B2F-B8E3-BC3F786E47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56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E7BAD-A572-4B2F-B8E3-BC3F786E47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56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E7BAD-A572-4B2F-B8E3-BC3F786E47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56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E7BAD-A572-4B2F-B8E3-BC3F786E47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56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E7BAD-A572-4B2F-B8E3-BC3F786E47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56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E7BAD-A572-4B2F-B8E3-BC3F786E47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56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63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6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74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58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9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8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78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7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7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6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A850-B011-4401-92D3-28535CD655E4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066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CA850-B011-4401-92D3-28535CD655E4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691CE-051C-4B7E-A23B-B2E80E9D0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71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 rot="16200000">
            <a:off x="-3111974" y="3111349"/>
            <a:ext cx="6858003" cy="634057"/>
            <a:chOff x="508738" y="3792312"/>
            <a:chExt cx="12192003" cy="634057"/>
          </a:xfrm>
        </p:grpSpPr>
        <p:sp>
          <p:nvSpPr>
            <p:cNvPr id="8" name="Rectangle 7"/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08742" y="3999948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8738" y="4213373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1"/>
          <p:cNvSpPr txBox="1">
            <a:spLocks/>
          </p:cNvSpPr>
          <p:nvPr/>
        </p:nvSpPr>
        <p:spPr>
          <a:xfrm>
            <a:off x="420632" y="0"/>
            <a:ext cx="11771368" cy="888273"/>
          </a:xfrm>
          <a:prstGeom prst="rect">
            <a:avLst/>
          </a:prstGeom>
          <a:solidFill>
            <a:srgbClr val="0DADEA"/>
          </a:solidFill>
          <a:ln>
            <a:noFill/>
          </a:ln>
        </p:spPr>
        <p:txBody>
          <a:bodyPr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Trebuchet MS" panose="020B0603020202020204" pitchFamily="34" charset="0"/>
              </a:rPr>
              <a:t>Global Climate Indicators</a:t>
            </a:r>
            <a:endParaRPr lang="en-GB" dirty="0">
              <a:latin typeface="Trebuchet MS" panose="020B0603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730733" y="1069857"/>
            <a:ext cx="8683928" cy="4326564"/>
            <a:chOff x="540689" y="0"/>
            <a:chExt cx="5422789" cy="2676479"/>
          </a:xfrm>
        </p:grpSpPr>
        <p:sp>
          <p:nvSpPr>
            <p:cNvPr id="14" name="Rounded Rectangle 13"/>
            <p:cNvSpPr/>
            <p:nvPr/>
          </p:nvSpPr>
          <p:spPr>
            <a:xfrm>
              <a:off x="540689" y="7952"/>
              <a:ext cx="1200150" cy="484505"/>
            </a:xfrm>
            <a:prstGeom prst="roundRect">
              <a:avLst/>
            </a:prstGeom>
            <a:ln w="28575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fr-CH" sz="1600" b="1" dirty="0" err="1"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Temperature</a:t>
              </a:r>
              <a:r>
                <a:rPr lang="fr-CH" sz="1600" b="1" dirty="0"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 and </a:t>
              </a:r>
              <a:r>
                <a:rPr lang="fr-CH" sz="1600" b="1" dirty="0" err="1"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Energy</a:t>
              </a:r>
              <a:endParaRPr lang="en-US" sz="1400" dirty="0"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948070" y="0"/>
              <a:ext cx="1200150" cy="484505"/>
            </a:xfrm>
            <a:prstGeom prst="round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fr-CH" sz="1600" b="1"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Atmospheric Composition</a:t>
              </a:r>
              <a:endParaRPr lang="en-US" sz="1400"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355451" y="7952"/>
              <a:ext cx="1200647" cy="484505"/>
            </a:xfrm>
            <a:prstGeom prst="roundRect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fr-CH" sz="1600" b="1"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Ocean and Water</a:t>
              </a:r>
              <a:endParaRPr lang="en-US" sz="1400"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762831" y="0"/>
              <a:ext cx="1200647" cy="484505"/>
            </a:xfrm>
            <a:prstGeom prst="roundRect">
              <a:avLst/>
            </a:prstGeom>
            <a:ln w="28575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fr-CH" sz="1600" b="1"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Cryosphere</a:t>
              </a:r>
              <a:endParaRPr lang="en-US" sz="1400"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540689" y="530152"/>
              <a:ext cx="1200150" cy="103314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fr-CH" sz="1600" b="1" dirty="0"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Surface </a:t>
              </a:r>
              <a:r>
                <a:rPr lang="fr-CH" sz="1600" b="1" dirty="0" err="1"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Temperature</a:t>
              </a:r>
              <a:endParaRPr lang="en-US" sz="1400" dirty="0"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540689" y="1635383"/>
              <a:ext cx="1200150" cy="103314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en-US" sz="1600" b="1"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Ocean Heat</a:t>
              </a:r>
              <a:endParaRPr lang="en-US" sz="1400"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948070" y="538103"/>
              <a:ext cx="1200150" cy="103314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fr-CH" sz="1600" b="1" dirty="0" err="1"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Atmospheric</a:t>
              </a:r>
              <a:r>
                <a:rPr lang="fr-CH" sz="1600" b="1" dirty="0"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 CO</a:t>
              </a:r>
              <a:r>
                <a:rPr lang="fr-CH" sz="1600" b="1" baseline="-25000" dirty="0"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2</a:t>
              </a:r>
              <a:endParaRPr lang="en-US" sz="1400" dirty="0"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3355451" y="538103"/>
              <a:ext cx="1200150" cy="1033145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fr-CH" sz="1600" b="1"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Ocean Acidification</a:t>
              </a:r>
              <a:endParaRPr lang="en-US" sz="1400"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3355451" y="1643334"/>
              <a:ext cx="1200150" cy="1033145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fr-CH" sz="1600" b="1"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Sea Level</a:t>
              </a:r>
              <a:endParaRPr lang="en-US" sz="1400"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762831" y="546054"/>
              <a:ext cx="1200150" cy="1033145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fr-CH" sz="1600" b="1"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Glacier Mass Balance</a:t>
              </a:r>
              <a:endParaRPr lang="en-US" sz="1400"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762831" y="1643334"/>
              <a:ext cx="1200150" cy="1033145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en-US" sz="1600" b="1"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Arctic and Antarctic Sea Ice Extent</a:t>
              </a:r>
              <a:endParaRPr lang="en-US" sz="1400"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722450" y="5503296"/>
            <a:ext cx="114695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Indicators are </a:t>
            </a:r>
            <a:r>
              <a:rPr lang="en-US" sz="2400" dirty="0"/>
              <a:t>meant be used to tell stories about climate change in a way that can be understood by </a:t>
            </a:r>
            <a:r>
              <a:rPr lang="en-US" sz="2400" dirty="0" smtClean="0"/>
              <a:t>non-experts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Indicators </a:t>
            </a:r>
            <a:r>
              <a:rPr lang="en-US" sz="2400" dirty="0"/>
              <a:t>are not limited to specific datasets or certain </a:t>
            </a:r>
            <a:r>
              <a:rPr lang="en-US" sz="2400" dirty="0" smtClean="0"/>
              <a:t>storylines</a:t>
            </a:r>
          </a:p>
        </p:txBody>
      </p:sp>
    </p:spTree>
    <p:extLst>
      <p:ext uri="{BB962C8B-B14F-4D97-AF65-F5344CB8AC3E}">
        <p14:creationId xmlns:p14="http://schemas.microsoft.com/office/powerpoint/2010/main" val="376840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 rot="16200000">
            <a:off x="-3111974" y="3111349"/>
            <a:ext cx="6858003" cy="634057"/>
            <a:chOff x="508738" y="3792312"/>
            <a:chExt cx="12192003" cy="634057"/>
          </a:xfrm>
        </p:grpSpPr>
        <p:sp>
          <p:nvSpPr>
            <p:cNvPr id="8" name="Rectangle 7"/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rebuchet MS" panose="020B060302020202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08742" y="3999948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rebuchet MS" panose="020B06030202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8738" y="4213373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Trebuchet MS" panose="020B0603020202020204" pitchFamily="34" charset="0"/>
              </a:endParaRPr>
            </a:p>
          </p:txBody>
        </p:sp>
      </p:grpSp>
      <p:sp>
        <p:nvSpPr>
          <p:cNvPr id="6" name="Title 1"/>
          <p:cNvSpPr txBox="1">
            <a:spLocks/>
          </p:cNvSpPr>
          <p:nvPr/>
        </p:nvSpPr>
        <p:spPr>
          <a:xfrm>
            <a:off x="420632" y="0"/>
            <a:ext cx="11771368" cy="888273"/>
          </a:xfrm>
          <a:prstGeom prst="rect">
            <a:avLst/>
          </a:prstGeom>
          <a:solidFill>
            <a:srgbClr val="0DADEA"/>
          </a:solidFill>
          <a:ln>
            <a:noFill/>
          </a:ln>
        </p:spPr>
        <p:txBody>
          <a:bodyPr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GB" dirty="0" smtClean="0">
                <a:latin typeface="Trebuchet MS" panose="020B0603020202020204" pitchFamily="34" charset="0"/>
              </a:rPr>
              <a:t>Subsidiary Indicators</a:t>
            </a:r>
            <a:endParaRPr lang="en-GB" dirty="0">
              <a:latin typeface="Trebuchet MS" panose="020B0603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783844" y="2428088"/>
            <a:ext cx="9556220" cy="4110253"/>
            <a:chOff x="540689" y="677531"/>
            <a:chExt cx="5422292" cy="2138680"/>
          </a:xfrm>
        </p:grpSpPr>
        <p:sp>
          <p:nvSpPr>
            <p:cNvPr id="25" name="Rounded Rectangle 24"/>
            <p:cNvSpPr/>
            <p:nvPr/>
          </p:nvSpPr>
          <p:spPr>
            <a:xfrm>
              <a:off x="540689" y="677531"/>
              <a:ext cx="1200150" cy="103314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fr-CH" sz="1600" b="1" dirty="0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Top-of-</a:t>
              </a:r>
              <a:r>
                <a:rPr lang="fr-CH" sz="1600" b="1" dirty="0" err="1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Atmosphere</a:t>
              </a:r>
              <a:r>
                <a:rPr lang="fr-CH" sz="1600" b="1" dirty="0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 </a:t>
              </a:r>
              <a:r>
                <a:rPr lang="fr-CH" sz="1600" b="1" dirty="0" err="1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Energy</a:t>
              </a:r>
              <a:r>
                <a:rPr lang="fr-CH" sz="1600" b="1" dirty="0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 Balance</a:t>
              </a:r>
              <a:endPara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1948070" y="677532"/>
              <a:ext cx="1200150" cy="67564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fr-CH" sz="1600" b="1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Methane</a:t>
              </a:r>
              <a:endParaRPr lang="en-US" sz="160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1948070" y="1409053"/>
              <a:ext cx="1200150" cy="67564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fr-CH" sz="1600" b="1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N</a:t>
              </a:r>
              <a:r>
                <a:rPr lang="fr-CH" sz="1600" b="1" baseline="-25000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2</a:t>
              </a:r>
              <a:r>
                <a:rPr lang="fr-CH" sz="1600" b="1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O</a:t>
              </a:r>
              <a:endParaRPr lang="en-US" sz="160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1948070" y="2140571"/>
              <a:ext cx="1200150" cy="67564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fr-CH" sz="1600" b="1" dirty="0" err="1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Fluorinated</a:t>
              </a:r>
              <a:r>
                <a:rPr lang="fr-CH" sz="1600" b="1" dirty="0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 GHG</a:t>
              </a:r>
              <a:endPara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762831" y="693740"/>
              <a:ext cx="1200150" cy="1033145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fr-CH" sz="1600" b="1" dirty="0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Snow </a:t>
              </a:r>
              <a:r>
                <a:rPr lang="fr-CH" sz="1600" b="1" dirty="0" err="1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Extent</a:t>
              </a:r>
              <a:endPara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355451" y="685788"/>
              <a:ext cx="1200150" cy="103314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fr-CH" sz="1600" b="1" dirty="0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Heavy </a:t>
              </a:r>
              <a:r>
                <a:rPr lang="fr-CH" sz="1600" b="1" dirty="0" err="1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Precipitation</a:t>
              </a:r>
              <a:endPara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3355451" y="1783066"/>
              <a:ext cx="1200150" cy="103314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fr-CH" sz="1600" b="1" dirty="0" err="1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Droughts</a:t>
              </a:r>
              <a:endPara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40689" y="1766859"/>
              <a:ext cx="1200150" cy="103314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600"/>
                </a:spcAft>
              </a:pPr>
              <a:r>
                <a:rPr lang="fr-CH" sz="1600" b="1" dirty="0" err="1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Heat</a:t>
              </a:r>
              <a:r>
                <a:rPr lang="fr-CH" sz="1600" b="1" dirty="0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 </a:t>
              </a:r>
              <a:r>
                <a:rPr lang="fr-CH" sz="1600" b="1" dirty="0" err="1">
                  <a:solidFill>
                    <a:schemeClr val="tx1"/>
                  </a:solidFill>
                  <a:effectLst/>
                  <a:latin typeface="Trebuchet MS" panose="020B0603020202020204" pitchFamily="34" charset="0"/>
                  <a:ea typeface="SimSun"/>
                  <a:cs typeface="Times New Roman"/>
                </a:rPr>
                <a:t>Waves</a:t>
              </a:r>
              <a:endParaRPr lang="en-US" sz="16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SimSun"/>
                <a:cs typeface="Times New Roman"/>
              </a:endParaRPr>
            </a:p>
          </p:txBody>
        </p:sp>
      </p:grpSp>
      <p:sp>
        <p:nvSpPr>
          <p:cNvPr id="33" name="Rounded Rectangle 32"/>
          <p:cNvSpPr/>
          <p:nvPr/>
        </p:nvSpPr>
        <p:spPr>
          <a:xfrm>
            <a:off x="1778232" y="1084561"/>
            <a:ext cx="2099093" cy="895881"/>
          </a:xfrm>
          <a:prstGeom prst="round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fr-CH" sz="1600" b="1" dirty="0" err="1">
                <a:effectLst/>
                <a:latin typeface="Trebuchet MS" panose="020B0603020202020204" pitchFamily="34" charset="0"/>
                <a:ea typeface="SimSun"/>
                <a:cs typeface="Times New Roman"/>
              </a:rPr>
              <a:t>Temperature</a:t>
            </a:r>
            <a:r>
              <a:rPr lang="fr-CH" sz="1600" b="1" dirty="0">
                <a:effectLst/>
                <a:latin typeface="Trebuchet MS" panose="020B0603020202020204" pitchFamily="34" charset="0"/>
                <a:ea typeface="SimSun"/>
                <a:cs typeface="Times New Roman"/>
              </a:rPr>
              <a:t> and </a:t>
            </a:r>
            <a:r>
              <a:rPr lang="fr-CH" sz="1600" b="1" dirty="0" err="1">
                <a:effectLst/>
                <a:latin typeface="Trebuchet MS" panose="020B0603020202020204" pitchFamily="34" charset="0"/>
                <a:ea typeface="SimSun"/>
                <a:cs typeface="Times New Roman"/>
              </a:rPr>
              <a:t>Energy</a:t>
            </a:r>
            <a:endParaRPr lang="en-US" sz="1400" dirty="0">
              <a:effectLst/>
              <a:latin typeface="Trebuchet MS" panose="020B0603020202020204" pitchFamily="34" charset="0"/>
              <a:ea typeface="SimSun"/>
              <a:cs typeface="Times New Roman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239777" y="1069857"/>
            <a:ext cx="2099093" cy="895881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fr-CH" sz="1600" b="1">
                <a:effectLst/>
                <a:latin typeface="Trebuchet MS" panose="020B0603020202020204" pitchFamily="34" charset="0"/>
                <a:ea typeface="SimSun"/>
                <a:cs typeface="Times New Roman"/>
              </a:rPr>
              <a:t>Atmospheric Composition</a:t>
            </a:r>
            <a:endParaRPr lang="en-US" sz="1400">
              <a:effectLst/>
              <a:latin typeface="Trebuchet MS" panose="020B0603020202020204" pitchFamily="34" charset="0"/>
              <a:ea typeface="SimSun"/>
              <a:cs typeface="Times New Roman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701323" y="1084561"/>
            <a:ext cx="2099962" cy="895881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fr-CH" sz="1600" b="1">
                <a:effectLst/>
                <a:latin typeface="Trebuchet MS" panose="020B0603020202020204" pitchFamily="34" charset="0"/>
                <a:ea typeface="SimSun"/>
                <a:cs typeface="Times New Roman"/>
              </a:rPr>
              <a:t>Ocean and Water</a:t>
            </a:r>
            <a:endParaRPr lang="en-US" sz="1400">
              <a:effectLst/>
              <a:latin typeface="Trebuchet MS" panose="020B0603020202020204" pitchFamily="34" charset="0"/>
              <a:ea typeface="SimSun"/>
              <a:cs typeface="Times New Roman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9162867" y="1069857"/>
            <a:ext cx="2099962" cy="895881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fr-CH" sz="1600" b="1">
                <a:effectLst/>
                <a:latin typeface="Trebuchet MS" panose="020B0603020202020204" pitchFamily="34" charset="0"/>
                <a:ea typeface="SimSun"/>
                <a:cs typeface="Times New Roman"/>
              </a:rPr>
              <a:t>Cryosphere</a:t>
            </a:r>
            <a:endParaRPr lang="en-US" sz="1400">
              <a:effectLst/>
              <a:latin typeface="Trebuchet MS" panose="020B0603020202020204" pitchFamily="34" charset="0"/>
              <a:ea typeface="SimSu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759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 rot="16200000">
            <a:off x="-3111974" y="3111349"/>
            <a:ext cx="6858003" cy="634057"/>
            <a:chOff x="508738" y="3792312"/>
            <a:chExt cx="12192003" cy="634057"/>
          </a:xfrm>
        </p:grpSpPr>
        <p:sp>
          <p:nvSpPr>
            <p:cNvPr id="8" name="Rectangle 7"/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08742" y="3999948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8738" y="4213373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1"/>
          <p:cNvSpPr txBox="1">
            <a:spLocks/>
          </p:cNvSpPr>
          <p:nvPr/>
        </p:nvSpPr>
        <p:spPr>
          <a:xfrm>
            <a:off x="420632" y="0"/>
            <a:ext cx="11771368" cy="888273"/>
          </a:xfrm>
          <a:prstGeom prst="rect">
            <a:avLst/>
          </a:prstGeom>
          <a:solidFill>
            <a:srgbClr val="0DADEA"/>
          </a:solidFill>
          <a:ln>
            <a:noFill/>
          </a:ln>
        </p:spPr>
        <p:txBody>
          <a:bodyPr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Climate Indicators for Extremes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874815" y="1079158"/>
            <a:ext cx="1100051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3000"/>
              </a:spcAft>
              <a:buFont typeface="+mj-lt"/>
              <a:buAutoNum type="arabicPeriod"/>
              <a:defRPr/>
            </a:pPr>
            <a:r>
              <a:rPr lang="en-US" sz="2800" b="1" kern="0" dirty="0">
                <a:cs typeface="Arial"/>
              </a:rPr>
              <a:t>Heavy Precipitation: 95% percentile of rain </a:t>
            </a:r>
            <a:r>
              <a:rPr lang="en-US" sz="2800" i="1" kern="0" dirty="0">
                <a:cs typeface="Arial"/>
              </a:rPr>
              <a:t>(Klein-Tank et al.: Guidelines on Analysis of extremes in a changing climate in support of informed decisions for adaptation. </a:t>
            </a:r>
            <a:r>
              <a:rPr lang="en-US" sz="2800" i="1" kern="0" dirty="0" err="1">
                <a:cs typeface="Arial"/>
              </a:rPr>
              <a:t>Clim</a:t>
            </a:r>
            <a:r>
              <a:rPr lang="en-US" sz="2800" i="1" kern="0" dirty="0">
                <a:cs typeface="Arial"/>
              </a:rPr>
              <a:t>. Data </a:t>
            </a:r>
            <a:r>
              <a:rPr lang="en-US" sz="2800" i="1" kern="0" dirty="0" err="1">
                <a:cs typeface="Arial"/>
              </a:rPr>
              <a:t>Monit</a:t>
            </a:r>
            <a:r>
              <a:rPr lang="en-US" sz="2800" i="1" kern="0" dirty="0">
                <a:cs typeface="Arial"/>
              </a:rPr>
              <a:t>. 2009, 72</a:t>
            </a:r>
            <a:r>
              <a:rPr lang="en-US" sz="2800" i="1" kern="0" dirty="0" smtClean="0">
                <a:cs typeface="Arial"/>
              </a:rPr>
              <a:t>.)</a:t>
            </a:r>
            <a:endParaRPr lang="en-US" sz="2800" i="1" kern="0" dirty="0">
              <a:cs typeface="Arial"/>
            </a:endParaRPr>
          </a:p>
          <a:p>
            <a:pPr marL="342900" indent="-342900">
              <a:spcAft>
                <a:spcPts val="3000"/>
              </a:spcAft>
              <a:buFont typeface="+mj-lt"/>
              <a:buAutoNum type="arabicPeriod"/>
              <a:defRPr/>
            </a:pPr>
            <a:r>
              <a:rPr lang="en-US" sz="2800" b="1" kern="0" dirty="0">
                <a:cs typeface="Arial"/>
              </a:rPr>
              <a:t>Droughts: </a:t>
            </a:r>
            <a:r>
              <a:rPr lang="en-US" sz="2800" b="1" kern="0" dirty="0" smtClean="0">
                <a:cs typeface="Arial"/>
              </a:rPr>
              <a:t>GPCC </a:t>
            </a:r>
            <a:r>
              <a:rPr lang="en-US" sz="2800" b="1" kern="0" dirty="0">
                <a:cs typeface="Arial"/>
              </a:rPr>
              <a:t>Drought Index </a:t>
            </a:r>
            <a:r>
              <a:rPr lang="en-US" sz="2800" kern="0" dirty="0" smtClean="0">
                <a:cs typeface="Arial"/>
              </a:rPr>
              <a:t>(Ziese et al.: The </a:t>
            </a:r>
            <a:r>
              <a:rPr lang="en-US" sz="2800" kern="0" dirty="0">
                <a:cs typeface="Arial"/>
              </a:rPr>
              <a:t>GPCC Drought Index – a new, combined and gridded global drought </a:t>
            </a:r>
            <a:r>
              <a:rPr lang="en-US" sz="2800" kern="0" dirty="0" smtClean="0">
                <a:cs typeface="Arial"/>
              </a:rPr>
              <a:t>index. Earth System Science Data, 2014)</a:t>
            </a:r>
            <a:endParaRPr lang="en-US" sz="2800" i="1" kern="0" dirty="0">
              <a:cs typeface="Arial"/>
            </a:endParaRPr>
          </a:p>
          <a:p>
            <a:pPr marL="342900" indent="-342900">
              <a:spcAft>
                <a:spcPts val="3000"/>
              </a:spcAft>
              <a:buFont typeface="+mj-lt"/>
              <a:buAutoNum type="arabicPeriod"/>
              <a:defRPr/>
            </a:pPr>
            <a:r>
              <a:rPr lang="en-US" sz="2800" b="1" kern="0" dirty="0" smtClean="0">
                <a:cs typeface="Arial"/>
              </a:rPr>
              <a:t>Heatwaves: Heat Wave Magnitude Index </a:t>
            </a:r>
            <a:r>
              <a:rPr lang="en-US" sz="2800" i="1" kern="0" dirty="0">
                <a:cs typeface="Arial"/>
              </a:rPr>
              <a:t>(Russo et </a:t>
            </a:r>
            <a:r>
              <a:rPr lang="en-US" sz="2800" i="1" kern="0" dirty="0" smtClean="0">
                <a:cs typeface="Arial"/>
              </a:rPr>
              <a:t>al.: Magnitude </a:t>
            </a:r>
            <a:r>
              <a:rPr lang="en-US" sz="2800" i="1" kern="0" dirty="0">
                <a:cs typeface="Arial"/>
              </a:rPr>
              <a:t>of extreme heat waves in present climate and their projection in a warming world. J. </a:t>
            </a:r>
            <a:r>
              <a:rPr lang="en-US" sz="2800" i="1" kern="0" dirty="0" err="1">
                <a:cs typeface="Arial"/>
              </a:rPr>
              <a:t>Geophys</a:t>
            </a:r>
            <a:r>
              <a:rPr lang="en-US" sz="2800" i="1" kern="0" dirty="0">
                <a:cs typeface="Arial"/>
              </a:rPr>
              <a:t>. Res. Atmos. 2014, 119, 12,500-12,512</a:t>
            </a:r>
            <a:r>
              <a:rPr lang="en-US" sz="2800" i="1" kern="0" dirty="0" smtClean="0">
                <a:cs typeface="Arial"/>
              </a:rPr>
              <a:t>.)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  <a:defRPr/>
            </a:pPr>
            <a:endParaRPr lang="en-US" b="1" kern="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283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 rot="16200000">
            <a:off x="-3111974" y="3111349"/>
            <a:ext cx="6858003" cy="634057"/>
            <a:chOff x="508738" y="3792312"/>
            <a:chExt cx="12192003" cy="634057"/>
          </a:xfrm>
        </p:grpSpPr>
        <p:sp>
          <p:nvSpPr>
            <p:cNvPr id="8" name="Rectangle 7"/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08742" y="3999948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8738" y="4213373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1"/>
          <p:cNvSpPr txBox="1">
            <a:spLocks/>
          </p:cNvSpPr>
          <p:nvPr/>
        </p:nvSpPr>
        <p:spPr>
          <a:xfrm>
            <a:off x="420632" y="0"/>
            <a:ext cx="11771368" cy="888273"/>
          </a:xfrm>
          <a:prstGeom prst="rect">
            <a:avLst/>
          </a:prstGeom>
          <a:solidFill>
            <a:srgbClr val="0DADEA"/>
          </a:solidFill>
          <a:ln>
            <a:noFill/>
          </a:ln>
        </p:spPr>
        <p:txBody>
          <a:bodyPr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GB" sz="2800" dirty="0" smtClean="0"/>
              <a:t>Global Mean Trend of Heavy Precipitation (courtesy of M. Ziese, GPCC)</a:t>
            </a:r>
            <a:endParaRPr lang="en-GB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061" y="896555"/>
            <a:ext cx="6926443" cy="483565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50472" y="5686784"/>
            <a:ext cx="7236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kern="0" dirty="0" smtClean="0">
                <a:cs typeface="Arial"/>
              </a:rPr>
              <a:t>Based on 95</a:t>
            </a:r>
            <a:r>
              <a:rPr lang="en-US" b="1" kern="0" baseline="30000" dirty="0" smtClean="0">
                <a:cs typeface="Arial"/>
              </a:rPr>
              <a:t>th</a:t>
            </a:r>
            <a:r>
              <a:rPr lang="en-US" b="1" kern="0" dirty="0" smtClean="0">
                <a:cs typeface="Arial"/>
              </a:rPr>
              <a:t> percentile of daily rainfall of days  0.1mm (Standard measure for heavy precipitation e.g. for the EU)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88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 rot="16200000">
            <a:off x="-3111974" y="3111349"/>
            <a:ext cx="6858003" cy="634057"/>
            <a:chOff x="508738" y="3792312"/>
            <a:chExt cx="12192003" cy="634057"/>
          </a:xfrm>
        </p:grpSpPr>
        <p:sp>
          <p:nvSpPr>
            <p:cNvPr id="8" name="Rectangle 7"/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08742" y="3999948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8738" y="4213373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1"/>
          <p:cNvSpPr txBox="1">
            <a:spLocks/>
          </p:cNvSpPr>
          <p:nvPr/>
        </p:nvSpPr>
        <p:spPr>
          <a:xfrm>
            <a:off x="420632" y="0"/>
            <a:ext cx="11771368" cy="888273"/>
          </a:xfrm>
          <a:prstGeom prst="rect">
            <a:avLst/>
          </a:prstGeom>
          <a:solidFill>
            <a:srgbClr val="0DADEA"/>
          </a:solidFill>
          <a:ln>
            <a:noFill/>
          </a:ln>
        </p:spPr>
        <p:txBody>
          <a:bodyPr anchor="ctr">
            <a:normAutofit fontScale="92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Global Trends of Heavy Precipitation (courtesy of M. Ziese, GPCC)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387" y="1137655"/>
            <a:ext cx="8353408" cy="5612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68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 rot="16200000">
            <a:off x="-3111974" y="3111349"/>
            <a:ext cx="6858003" cy="634057"/>
            <a:chOff x="508738" y="3792312"/>
            <a:chExt cx="12192003" cy="634057"/>
          </a:xfrm>
        </p:grpSpPr>
        <p:sp>
          <p:nvSpPr>
            <p:cNvPr id="8" name="Rectangle 7"/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08742" y="3999948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8738" y="4213373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1"/>
          <p:cNvSpPr txBox="1">
            <a:spLocks/>
          </p:cNvSpPr>
          <p:nvPr/>
        </p:nvSpPr>
        <p:spPr>
          <a:xfrm>
            <a:off x="420632" y="0"/>
            <a:ext cx="11771368" cy="888273"/>
          </a:xfrm>
          <a:prstGeom prst="rect">
            <a:avLst/>
          </a:prstGeom>
          <a:solidFill>
            <a:srgbClr val="0DADEA"/>
          </a:solidFill>
          <a:ln>
            <a:noFill/>
          </a:ln>
        </p:spPr>
        <p:txBody>
          <a:bodyPr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GB" dirty="0"/>
              <a:t>Global Mean Trend of </a:t>
            </a:r>
            <a:r>
              <a:rPr lang="en-GB" dirty="0" smtClean="0"/>
              <a:t>Droughts (courtesy of M. Ziese, GPCC)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330" y="888273"/>
            <a:ext cx="7517157" cy="524295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821845" y="6192657"/>
            <a:ext cx="113701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kern="0" dirty="0" smtClean="0">
                <a:cs typeface="Arial"/>
              </a:rPr>
              <a:t>Based on the Standard Precipitation Index (SPI) and the Standardized Precipitation and Evaporation Index (SPEII), a decrease of the Index means an increase of droughts and vice versa.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44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 rot="16200000">
            <a:off x="-3111974" y="3111349"/>
            <a:ext cx="6858003" cy="634057"/>
            <a:chOff x="508738" y="3792312"/>
            <a:chExt cx="12192003" cy="634057"/>
          </a:xfrm>
        </p:grpSpPr>
        <p:sp>
          <p:nvSpPr>
            <p:cNvPr id="8" name="Rectangle 7"/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08742" y="3999948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8738" y="4213373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1"/>
          <p:cNvSpPr txBox="1">
            <a:spLocks/>
          </p:cNvSpPr>
          <p:nvPr/>
        </p:nvSpPr>
        <p:spPr>
          <a:xfrm>
            <a:off x="420632" y="0"/>
            <a:ext cx="11771368" cy="888273"/>
          </a:xfrm>
          <a:prstGeom prst="rect">
            <a:avLst/>
          </a:prstGeom>
          <a:solidFill>
            <a:srgbClr val="0DADEA"/>
          </a:solidFill>
          <a:ln>
            <a:noFill/>
          </a:ln>
        </p:spPr>
        <p:txBody>
          <a:bodyPr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Global Trends of </a:t>
            </a:r>
            <a:r>
              <a:rPr lang="en-GB" dirty="0"/>
              <a:t>D</a:t>
            </a:r>
            <a:r>
              <a:rPr lang="en-GB" dirty="0" smtClean="0"/>
              <a:t>rought (courtesy of M. Ziese, GPCC)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387" y="1137655"/>
            <a:ext cx="8353408" cy="5612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68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 rot="16200000">
            <a:off x="-3111974" y="3111349"/>
            <a:ext cx="6858003" cy="634057"/>
            <a:chOff x="508738" y="3792312"/>
            <a:chExt cx="12192003" cy="634057"/>
          </a:xfrm>
        </p:grpSpPr>
        <p:sp>
          <p:nvSpPr>
            <p:cNvPr id="8" name="Rectangle 7"/>
            <p:cNvSpPr/>
            <p:nvPr/>
          </p:nvSpPr>
          <p:spPr>
            <a:xfrm>
              <a:off x="508741" y="3792312"/>
              <a:ext cx="12192000" cy="212996"/>
            </a:xfrm>
            <a:prstGeom prst="rect">
              <a:avLst/>
            </a:prstGeom>
            <a:solidFill>
              <a:srgbClr val="F492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08742" y="3999948"/>
              <a:ext cx="12191999" cy="212996"/>
            </a:xfrm>
            <a:prstGeom prst="rect">
              <a:avLst/>
            </a:prstGeom>
            <a:solidFill>
              <a:srgbClr val="0CAD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8738" y="4213373"/>
              <a:ext cx="12191999" cy="212996"/>
            </a:xfrm>
            <a:prstGeom prst="rect">
              <a:avLst/>
            </a:prstGeom>
            <a:solidFill>
              <a:srgbClr val="0A8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1"/>
          <p:cNvSpPr txBox="1">
            <a:spLocks/>
          </p:cNvSpPr>
          <p:nvPr/>
        </p:nvSpPr>
        <p:spPr>
          <a:xfrm>
            <a:off x="420632" y="0"/>
            <a:ext cx="11771368" cy="888273"/>
          </a:xfrm>
          <a:prstGeom prst="rect">
            <a:avLst/>
          </a:prstGeom>
          <a:solidFill>
            <a:srgbClr val="0DADEA"/>
          </a:solidFill>
          <a:ln>
            <a:noFill/>
          </a:ln>
        </p:spPr>
        <p:txBody>
          <a:bodyPr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GB" dirty="0" smtClean="0"/>
              <a:t>Global heat wave trends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977" y="888273"/>
            <a:ext cx="3691557" cy="5897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189" y="888273"/>
            <a:ext cx="4196690" cy="5976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634058" y="905761"/>
            <a:ext cx="312213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kern="0" dirty="0" smtClean="0">
                <a:cs typeface="Arial"/>
              </a:rPr>
              <a:t>Based </a:t>
            </a:r>
            <a:r>
              <a:rPr lang="en-US" b="1" kern="0" dirty="0">
                <a:cs typeface="Arial"/>
              </a:rPr>
              <a:t>on the analysis of daily maximum </a:t>
            </a:r>
            <a:r>
              <a:rPr lang="en-US" b="1" kern="0" dirty="0" smtClean="0">
                <a:cs typeface="Arial"/>
              </a:rPr>
              <a:t>temperature integrating length and magnitude of heat wave. </a:t>
            </a:r>
          </a:p>
          <a:p>
            <a:endParaRPr lang="en-US" b="1" kern="0" dirty="0">
              <a:cs typeface="Arial"/>
            </a:endParaRPr>
          </a:p>
          <a:p>
            <a:endParaRPr lang="en-US" b="1" kern="0" dirty="0" smtClean="0">
              <a:cs typeface="Arial"/>
            </a:endParaRPr>
          </a:p>
          <a:p>
            <a:endParaRPr lang="en-US" b="1" kern="0" dirty="0" smtClean="0">
              <a:cs typeface="Arial"/>
            </a:endParaRPr>
          </a:p>
          <a:p>
            <a:endParaRPr lang="en-US" b="1" kern="0" dirty="0" smtClean="0">
              <a:cs typeface="Arial"/>
            </a:endParaRPr>
          </a:p>
          <a:p>
            <a:r>
              <a:rPr lang="en-US" b="1" kern="0" dirty="0" smtClean="0">
                <a:cs typeface="Arial"/>
              </a:rPr>
              <a:t>Russo </a:t>
            </a:r>
            <a:r>
              <a:rPr lang="en-US" b="1" kern="0" dirty="0">
                <a:cs typeface="Arial"/>
              </a:rPr>
              <a:t>et al.: Magnitude of extreme heat waves in present climate and their projection in a warming world. J. </a:t>
            </a:r>
            <a:r>
              <a:rPr lang="en-US" b="1" kern="0" dirty="0" err="1">
                <a:cs typeface="Arial"/>
              </a:rPr>
              <a:t>Geophys</a:t>
            </a:r>
            <a:r>
              <a:rPr lang="en-US" b="1" kern="0" dirty="0">
                <a:cs typeface="Arial"/>
              </a:rPr>
              <a:t>. Res. Atmos. 2014, 119, 12,500-12,512</a:t>
            </a:r>
            <a:endParaRPr lang="en-US" b="1" kern="0" dirty="0" smtClean="0">
              <a:cs typeface="Arial"/>
            </a:endParaRPr>
          </a:p>
          <a:p>
            <a:endParaRPr lang="en-US" b="1" kern="0" dirty="0" smtClean="0">
              <a:cs typeface="Arial"/>
            </a:endParaRPr>
          </a:p>
          <a:p>
            <a:endParaRPr lang="en-US" b="1" kern="0" dirty="0">
              <a:cs typeface="Arial"/>
            </a:endParaRPr>
          </a:p>
          <a:p>
            <a:r>
              <a:rPr lang="en-US" b="1" kern="0" dirty="0" smtClean="0">
                <a:cs typeface="Arial"/>
              </a:rPr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34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</Words>
  <Application>Microsoft Office PowerPoint</Application>
  <PresentationFormat>Custom</PresentationFormat>
  <Paragraphs>55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Claude Cardot</dc:creator>
  <cp:lastModifiedBy>Valentin Aich</cp:lastModifiedBy>
  <cp:revision>293</cp:revision>
  <dcterms:created xsi:type="dcterms:W3CDTF">2016-11-01T07:33:17Z</dcterms:created>
  <dcterms:modified xsi:type="dcterms:W3CDTF">2018-03-08T21:28:01Z</dcterms:modified>
</cp:coreProperties>
</file>