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36" r:id="rId3"/>
    <p:sldId id="337" r:id="rId4"/>
    <p:sldId id="338" r:id="rId5"/>
    <p:sldId id="339" r:id="rId6"/>
    <p:sldId id="340" r:id="rId7"/>
    <p:sldId id="345" r:id="rId8"/>
    <p:sldId id="344" r:id="rId9"/>
    <p:sldId id="346" r:id="rId10"/>
    <p:sldId id="347" r:id="rId11"/>
    <p:sldId id="348" r:id="rId12"/>
    <p:sldId id="352" r:id="rId13"/>
    <p:sldId id="356" r:id="rId14"/>
    <p:sldId id="357" r:id="rId15"/>
    <p:sldId id="342" r:id="rId16"/>
    <p:sldId id="351" r:id="rId17"/>
    <p:sldId id="354" r:id="rId18"/>
    <p:sldId id="35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0" autoAdjust="0"/>
    <p:restoredTop sz="98872" autoAdjust="0"/>
  </p:normalViewPr>
  <p:slideViewPr>
    <p:cSldViewPr snapToGrid="0" snapToObjects="1">
      <p:cViewPr varScale="1">
        <p:scale>
          <a:sx n="67" d="100"/>
          <a:sy n="67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EFC0-4C61-D649-93B0-511FE02414D1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408F3-3A37-0F4C-BFA4-DA8C42580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did the previous slide right, you can essentially skip this slide.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it perhaps to quickly check that you have not missed something of importance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408F3-3A37-0F4C-BFA4-DA8C425807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7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be/imgres?imgurl=http://www.uib.no/bot/bilder/eu-flag.gif&amp;imgrefurl=http://www.uib.no/bot/mcts/qpalen/&amp;h=349&amp;w=519&amp;sz=4&amp;hl=fr&amp;start=1&amp;tbnid=tIl_Su9kO7IeFM:&amp;tbnh=88&amp;tbnw=131&amp;prev=/images?q=eu+flag&amp;gbv=2&amp;hl=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86" y="5343671"/>
            <a:ext cx="1545465" cy="1413749"/>
          </a:xfrm>
          <a:prstGeom prst="rect">
            <a:avLst/>
          </a:prstGeom>
        </p:spPr>
      </p:pic>
      <p:pic>
        <p:nvPicPr>
          <p:cNvPr id="8" name="Picture 4" descr="eu-fla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52" y="6168983"/>
            <a:ext cx="804698" cy="54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501333" y="6099107"/>
            <a:ext cx="2995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This project has received funding from the European Union’s Horizon 2020 research and innovation programme under grant agreement No 640276.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38343" y="6067516"/>
            <a:ext cx="189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1200" cap="none" spc="0" normalizeH="0" baseline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www.gaia-clim.eu</a:t>
            </a: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2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6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8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4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3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1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2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4E49B-674B-8D40-B766-CDBD408D44E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0734-8612-574E-9FE3-FE524F93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http://gaia-clim.vo.eumetsat.int/vo-dev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r>
              <a:rPr lang="en-US" dirty="0"/>
              <a:t>GAIA-CLIM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Peter Thorne / </a:t>
            </a:r>
            <a:r>
              <a:rPr lang="en-US" dirty="0" err="1"/>
              <a:t>Joerg</a:t>
            </a:r>
            <a:r>
              <a:rPr lang="en-US" dirty="0"/>
              <a:t> Schulz</a:t>
            </a:r>
            <a:br>
              <a:rPr lang="en-US" dirty="0"/>
            </a:br>
            <a:br>
              <a:rPr lang="en-US" dirty="0"/>
            </a:br>
            <a:r>
              <a:rPr lang="en-US" dirty="0"/>
              <a:t>8/3/18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31658" y="1433510"/>
            <a:ext cx="7813556" cy="17526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449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1BA7C-FEA8-9449-8641-8D95DB31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Better quantification of the role of data assimilation</a:t>
            </a:r>
          </a:p>
        </p:txBody>
      </p:sp>
      <p:pic>
        <p:nvPicPr>
          <p:cNvPr id="3" name="Picture 2" descr="assess_5imagers_plot00_1.png">
            <a:extLst>
              <a:ext uri="{FF2B5EF4-FFF2-40B4-BE49-F238E27FC236}">
                <a16:creationId xmlns:a16="http://schemas.microsoft.com/office/drawing/2014/main" id="{2ED63B74-3AA4-6F4C-A018-620E8AE2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117" y="1417638"/>
            <a:ext cx="6564683" cy="49235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07C7C2-993E-CA40-BEF9-4BA015A7D2B5}"/>
              </a:ext>
            </a:extLst>
          </p:cNvPr>
          <p:cNvSpPr/>
          <p:nvPr/>
        </p:nvSpPr>
        <p:spPr>
          <a:xfrm>
            <a:off x="2193213" y="3816065"/>
            <a:ext cx="3184170" cy="2393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8F6EE-BA9C-7A47-A081-A29B9B9BF0AF}"/>
              </a:ext>
            </a:extLst>
          </p:cNvPr>
          <p:cNvSpPr txBox="1"/>
          <p:nvPr/>
        </p:nvSpPr>
        <p:spPr>
          <a:xfrm>
            <a:off x="3166141" y="4981885"/>
            <a:ext cx="170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B72FF"/>
                </a:solidFill>
                <a:ea typeface="ＭＳ Ｐゴシック" charset="0"/>
              </a:rPr>
              <a:t>MTVZA mean bias -3.9 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F441B-5DB1-5543-A306-EE116EE5C845}"/>
              </a:ext>
            </a:extLst>
          </p:cNvPr>
          <p:cNvSpPr txBox="1"/>
          <p:nvPr/>
        </p:nvSpPr>
        <p:spPr>
          <a:xfrm>
            <a:off x="3745158" y="4135717"/>
            <a:ext cx="142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ea typeface="ＭＳ Ｐゴシック" charset="0"/>
              </a:rPr>
              <a:t>GMI mean bias 0.9 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F1CE2-B23E-0342-BED4-AA2C20579A57}"/>
              </a:ext>
            </a:extLst>
          </p:cNvPr>
          <p:cNvSpPr txBox="1"/>
          <p:nvPr/>
        </p:nvSpPr>
        <p:spPr>
          <a:xfrm>
            <a:off x="1979187" y="4273999"/>
            <a:ext cx="170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  <a:ea typeface="ＭＳ Ｐゴシック" charset="0"/>
              </a:rPr>
              <a:t>AMSR2 mean bias 3.9 K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B33DEA-127B-1645-ABEA-4D5F6443B61B}"/>
              </a:ext>
            </a:extLst>
          </p:cNvPr>
          <p:cNvCxnSpPr/>
          <p:nvPr/>
        </p:nvCxnSpPr>
        <p:spPr>
          <a:xfrm flipV="1">
            <a:off x="4972089" y="3851046"/>
            <a:ext cx="432369" cy="38844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39AE1A-9384-C247-BCEF-9033E515F945}"/>
              </a:ext>
            </a:extLst>
          </p:cNvPr>
          <p:cNvCxnSpPr/>
          <p:nvPr/>
        </p:nvCxnSpPr>
        <p:spPr>
          <a:xfrm flipV="1">
            <a:off x="2830226" y="3851046"/>
            <a:ext cx="0" cy="38844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2823B0-5A28-724D-A563-58D7632D289A}"/>
              </a:ext>
            </a:extLst>
          </p:cNvPr>
          <p:cNvCxnSpPr/>
          <p:nvPr/>
        </p:nvCxnSpPr>
        <p:spPr>
          <a:xfrm>
            <a:off x="4738822" y="5335828"/>
            <a:ext cx="432369" cy="0"/>
          </a:xfrm>
          <a:prstGeom prst="straightConnector1">
            <a:avLst/>
          </a:prstGeom>
          <a:ln>
            <a:solidFill>
              <a:srgbClr val="2B72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31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75DE-72B5-CA45-8052-D76633AD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Towards a metrological closure comparison with FIDUCEO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C0BA9-858F-1D4B-B4A5-7ABE02C26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928" y="1708241"/>
            <a:ext cx="7371844" cy="34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801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1F59-4570-3A43-97BC-EF1708BB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to </a:t>
            </a:r>
            <a:r>
              <a:rPr lang="en-US" dirty="0" err="1"/>
              <a:t>Joerg</a:t>
            </a:r>
            <a:r>
              <a:rPr lang="en-US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97355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0635" y="1166202"/>
            <a:ext cx="77180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IE" sz="2400" dirty="0"/>
              <a:t>The Virtual Observatory makes co-located non satellite reference and satellite data available via the internet;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IE" sz="2400" dirty="0"/>
              <a:t>It supports the exploitation of ground-based reference data for satellite product validation at Level 1 and 2;  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IE" sz="2400" dirty="0"/>
              <a:t>It allows users to interrogate multiple data sources in a seamless way, and permits limited remote data analysis;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IE" sz="2400" dirty="0"/>
              <a:t>Increases awareness among users of satellite and non satellite data on the concept of traceable uncertainty estimates;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IE" sz="2400" dirty="0"/>
              <a:t>Provides a facility that has the potential to be developed into a routine application to analyse product quality.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889"/>
          </a:xfrm>
        </p:spPr>
        <p:txBody>
          <a:bodyPr>
            <a:normAutofit/>
          </a:bodyPr>
          <a:lstStyle/>
          <a:p>
            <a:r>
              <a:rPr lang="en-GB" sz="2700" b="1" dirty="0"/>
              <a:t>GAIA-CLIM Virtual Observatory</a:t>
            </a:r>
          </a:p>
        </p:txBody>
      </p:sp>
    </p:spTree>
    <p:extLst>
      <p:ext uri="{BB962C8B-B14F-4D97-AF65-F5344CB8AC3E}">
        <p14:creationId xmlns:p14="http://schemas.microsoft.com/office/powerpoint/2010/main" val="316594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155"/>
          </a:xfrm>
        </p:spPr>
        <p:txBody>
          <a:bodyPr>
            <a:normAutofit fontScale="90000"/>
          </a:bodyPr>
          <a:lstStyle/>
          <a:p>
            <a:r>
              <a:rPr lang="en-GB" dirty="0"/>
              <a:t>GAIA-CLIM Virtual Observatory (VO)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452" y="969098"/>
            <a:ext cx="9009648" cy="5297625"/>
            <a:chOff x="134352" y="1173292"/>
            <a:chExt cx="9009648" cy="5297625"/>
          </a:xfrm>
        </p:grpSpPr>
        <p:pic>
          <p:nvPicPr>
            <p:cNvPr id="4" name="Picture 8" descr="Image result for atmospheric models 3d simulation glob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3284" y="4734693"/>
              <a:ext cx="1178754" cy="1191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Image result for hirs cover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926"/>
            <a:stretch/>
          </p:blipFill>
          <p:spPr bwMode="auto">
            <a:xfrm>
              <a:off x="134352" y="3159718"/>
              <a:ext cx="1876620" cy="73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2" descr="Image result for gruan radiosond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519" y="1234838"/>
              <a:ext cx="906285" cy="906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22554" y="2141123"/>
              <a:ext cx="1688417" cy="77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77" dirty="0"/>
                <a:t>Characterised fiducial reference measurements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2554" y="3967619"/>
              <a:ext cx="1688417" cy="77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77" dirty="0"/>
                <a:t>Satellite data (L1 and L2) partly characterised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5457" y="5923972"/>
              <a:ext cx="2602231" cy="5469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77" dirty="0"/>
                <a:t>Simulated satellite data form NWP model outputs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711172" y="1173292"/>
              <a:ext cx="2588455" cy="5148377"/>
              <a:chOff x="3839461" y="1051991"/>
              <a:chExt cx="2804160" cy="557740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060950" y="2211122"/>
                <a:ext cx="2256539" cy="93408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77" dirty="0">
                    <a:solidFill>
                      <a:schemeClr val="tx1"/>
                    </a:solidFill>
                  </a:rPr>
                  <a:t>Co-locations data base (space/time)</a:t>
                </a:r>
                <a:endParaRPr lang="en-GB" sz="147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60950" y="3374397"/>
                <a:ext cx="2242185" cy="91332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77" dirty="0">
                    <a:solidFill>
                      <a:schemeClr val="tx1"/>
                    </a:solidFill>
                  </a:rPr>
                  <a:t>Radiative Transfer model</a:t>
                </a:r>
                <a:endParaRPr lang="en-GB" sz="147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34725" y="4516913"/>
                <a:ext cx="2268410" cy="1059271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77" dirty="0">
                    <a:solidFill>
                      <a:schemeClr val="tx1"/>
                    </a:solidFill>
                  </a:rPr>
                  <a:t>Visualisation in the GUI</a:t>
                </a:r>
                <a:endParaRPr lang="en-GB" sz="147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058476" y="5805376"/>
                <a:ext cx="2259014" cy="82402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77" dirty="0">
                    <a:solidFill>
                      <a:schemeClr val="tx1"/>
                    </a:solidFill>
                  </a:rPr>
                  <a:t>Data export (</a:t>
                </a:r>
                <a:r>
                  <a:rPr lang="en-US" sz="1477" dirty="0" err="1">
                    <a:solidFill>
                      <a:schemeClr val="tx1"/>
                    </a:solidFill>
                  </a:rPr>
                  <a:t>netCDF</a:t>
                </a:r>
                <a:r>
                  <a:rPr lang="en-US" sz="1477" dirty="0">
                    <a:solidFill>
                      <a:schemeClr val="tx1"/>
                    </a:solidFill>
                  </a:rPr>
                  <a:t>)</a:t>
                </a:r>
                <a:endParaRPr lang="en-GB" sz="147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arallelogram 15"/>
              <p:cNvSpPr/>
              <p:nvPr/>
            </p:nvSpPr>
            <p:spPr>
              <a:xfrm>
                <a:off x="3839461" y="1051991"/>
                <a:ext cx="2804160" cy="929938"/>
              </a:xfrm>
              <a:prstGeom prst="parallelogram">
                <a:avLst>
                  <a:gd name="adj" fmla="val 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69" dirty="0">
                    <a:solidFill>
                      <a:schemeClr val="tx1"/>
                    </a:solidFill>
                    <a:hlinkClick r:id="rId5"/>
                  </a:rPr>
                  <a:t>The VO</a:t>
                </a:r>
                <a:endParaRPr lang="en-GB" sz="2769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" name="Picture 18" descr="C:\Users\tijlv\AppData\Local\Temp\1039\newplot-2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" t="2863" r="9379"/>
            <a:stretch/>
          </p:blipFill>
          <p:spPr bwMode="auto">
            <a:xfrm>
              <a:off x="6693522" y="4580765"/>
              <a:ext cx="2301335" cy="162325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r="8913"/>
            <a:stretch/>
          </p:blipFill>
          <p:spPr>
            <a:xfrm>
              <a:off x="6521719" y="1253280"/>
              <a:ext cx="2622281" cy="3126351"/>
            </a:xfrm>
            <a:prstGeom prst="rect">
              <a:avLst/>
            </a:prstGeom>
          </p:spPr>
        </p:pic>
        <p:sp>
          <p:nvSpPr>
            <p:cNvPr id="21" name="Up Arrow 20"/>
            <p:cNvSpPr/>
            <p:nvPr/>
          </p:nvSpPr>
          <p:spPr bwMode="auto">
            <a:xfrm rot="6933465">
              <a:off x="2425796" y="1128545"/>
              <a:ext cx="635328" cy="2048594"/>
            </a:xfrm>
            <a:prstGeom prst="upArrow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3231" tIns="33231" rIns="33231" bIns="33231" numCol="1" rtlCol="0" anchor="t" anchorCtr="0" compatLnSpc="1">
              <a:prstTxWarp prst="textNoShape">
                <a:avLst/>
              </a:prstTxWarp>
            </a:bodyPr>
            <a:lstStyle/>
            <a:p>
              <a:pPr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83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2" name="Up Arrow 21"/>
            <p:cNvSpPr/>
            <p:nvPr/>
          </p:nvSpPr>
          <p:spPr bwMode="auto">
            <a:xfrm rot="4909239">
              <a:off x="2690771" y="2477654"/>
              <a:ext cx="635328" cy="1737090"/>
            </a:xfrm>
            <a:prstGeom prst="upArrow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3231" tIns="33231" rIns="33231" bIns="33231" numCol="1" rtlCol="0" anchor="t" anchorCtr="0" compatLnSpc="1">
              <a:prstTxWarp prst="textNoShape">
                <a:avLst/>
              </a:prstTxWarp>
            </a:bodyPr>
            <a:lstStyle/>
            <a:p>
              <a:pPr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83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3" name="Up Arrow 22"/>
            <p:cNvSpPr/>
            <p:nvPr/>
          </p:nvSpPr>
          <p:spPr bwMode="auto">
            <a:xfrm rot="3498631">
              <a:off x="2480145" y="3528945"/>
              <a:ext cx="635328" cy="2178221"/>
            </a:xfrm>
            <a:prstGeom prst="upArrow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3231" tIns="33231" rIns="33231" bIns="33231" numCol="1" rtlCol="0" anchor="t" anchorCtr="0" compatLnSpc="1">
              <a:prstTxWarp prst="textNoShape">
                <a:avLst/>
              </a:prstTxWarp>
            </a:bodyPr>
            <a:lstStyle/>
            <a:p>
              <a:pPr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83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34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D4D1C-FEBF-A144-B4D1-9C8EFC01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Gaps assessment and impacts document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13AA7D-3EC7-4A45-B1C4-6315D561DFAE}"/>
              </a:ext>
            </a:extLst>
          </p:cNvPr>
          <p:cNvSpPr txBox="1"/>
          <p:nvPr/>
        </p:nvSpPr>
        <p:spPr>
          <a:xfrm>
            <a:off x="304800" y="1417638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substantive and sustained effort at identifying and documenting all relevant gaps. The process evolved substantively over time.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Gap characteristics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Gap impacts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Gap potential remedies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Gap traces put online and made searchable by user-driven cross-sections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Gap traces shall remain online</a:t>
            </a:r>
          </a:p>
        </p:txBody>
      </p:sp>
    </p:spTree>
    <p:extLst>
      <p:ext uri="{BB962C8B-B14F-4D97-AF65-F5344CB8AC3E}">
        <p14:creationId xmlns:p14="http://schemas.microsoft.com/office/powerpoint/2010/main" val="3906938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FE3E-6109-FB46-ABE8-47BDD7DE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DE016-0BA1-2341-9A86-5762F301A431}"/>
              </a:ext>
            </a:extLst>
          </p:cNvPr>
          <p:cNvSpPr txBox="1"/>
          <p:nvPr/>
        </p:nvSpPr>
        <p:spPr>
          <a:xfrm>
            <a:off x="438150" y="154305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Far from everything that could be done has been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11 broad thematic recommendations have been formulated (this may change depending upon your feedback)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Challenge is how this ends up being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would welcome suggestions on how the recommendations can best gain visibility</a:t>
            </a:r>
          </a:p>
        </p:txBody>
      </p:sp>
    </p:spTree>
    <p:extLst>
      <p:ext uri="{BB962C8B-B14F-4D97-AF65-F5344CB8AC3E}">
        <p14:creationId xmlns:p14="http://schemas.microsoft.com/office/powerpoint/2010/main" val="39096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85F3-7146-4744-8821-F05043EF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final recommendations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FFDF60C-7E6D-A049-90F3-5F6567BEC15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1122" y="1066800"/>
          <a:ext cx="9283928" cy="442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943600" imgH="2832100" progId="Word.Document.12">
                  <p:embed/>
                </p:oleObj>
              </mc:Choice>
              <mc:Fallback>
                <p:oleObj name="Document" r:id="rId3" imgW="5943600" imgH="283210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FFDF60C-7E6D-A049-90F3-5F6567BEC1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122" y="1066800"/>
                        <a:ext cx="9283928" cy="4423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48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A2BD2CD-4379-094B-A462-5D861878B6D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13570" y="274638"/>
          <a:ext cx="8478080" cy="5398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5943600" imgH="3784600" progId="Word.Document.12">
                  <p:embed/>
                </p:oleObj>
              </mc:Choice>
              <mc:Fallback>
                <p:oleObj name="Document" r:id="rId3" imgW="5943600" imgH="378460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A2BD2CD-4379-094B-A462-5D861878B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3570" y="274638"/>
                        <a:ext cx="8478080" cy="5398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23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392D-1E02-EE40-A147-6D5F9013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GAIA-CLIM key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4FC7A-09A2-2949-B1D1-4768F85B215E}"/>
              </a:ext>
            </a:extLst>
          </p:cNvPr>
          <p:cNvSpPr txBox="1"/>
          <p:nvPr/>
        </p:nvSpPr>
        <p:spPr>
          <a:xfrm>
            <a:off x="419100" y="1600200"/>
            <a:ext cx="8477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call (paraphrased):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 the utility of non-space component to characterize the satellite </a:t>
            </a:r>
            <a:r>
              <a:rPr lang="en-US" sz="2400" dirty="0" err="1"/>
              <a:t>comnponent</a:t>
            </a:r>
            <a:r>
              <a:rPr lang="en-US" sz="2400" dirty="0"/>
              <a:t> of 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tools and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advice on what next steps are required. </a:t>
            </a:r>
          </a:p>
        </p:txBody>
      </p:sp>
    </p:spTree>
    <p:extLst>
      <p:ext uri="{BB962C8B-B14F-4D97-AF65-F5344CB8AC3E}">
        <p14:creationId xmlns:p14="http://schemas.microsoft.com/office/powerpoint/2010/main" val="198531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E995-E74B-E547-A56C-520B6AC6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of systems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34554-A822-2F45-908A-9291641D7C41}"/>
              </a:ext>
            </a:extLst>
          </p:cNvPr>
          <p:cNvSpPr txBox="1"/>
          <p:nvPr/>
        </p:nvSpPr>
        <p:spPr>
          <a:xfrm>
            <a:off x="435276" y="1302491"/>
            <a:ext cx="8588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Key innovation – a defensible means to assign to tiers</a:t>
            </a:r>
          </a:p>
          <a:p>
            <a:pPr algn="just"/>
            <a:r>
              <a:rPr lang="en-US" sz="2400" dirty="0"/>
              <a:t>Published in peer review literature</a:t>
            </a:r>
          </a:p>
          <a:p>
            <a:pPr algn="just"/>
            <a:r>
              <a:rPr lang="en-US" sz="2400" dirty="0"/>
              <a:t>Disseminated to WMO and used in subsequent H2020 INTAROS</a:t>
            </a:r>
          </a:p>
          <a:p>
            <a:pPr algn="just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1CBB9-A3B5-E24B-B577-483AF3B2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50" y="2673002"/>
            <a:ext cx="3962400" cy="336296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E7DB90-E656-A340-BDB2-533739AC85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5276" y="2709371"/>
            <a:ext cx="4446587" cy="26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1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16FF-BE31-A546-897F-4E5E545F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Visualisation</a:t>
            </a:r>
            <a:r>
              <a:rPr lang="en-US" dirty="0"/>
              <a:t> of measurement metadata</a:t>
            </a:r>
          </a:p>
        </p:txBody>
      </p:sp>
      <p:pic>
        <p:nvPicPr>
          <p:cNvPr id="3" name="Immagine 10" descr="../../../../images%20for%20D1.9/Schermata%202017-08-27%20alle%2009.27.31.png">
            <a:extLst>
              <a:ext uri="{FF2B5EF4-FFF2-40B4-BE49-F238E27FC236}">
                <a16:creationId xmlns:a16="http://schemas.microsoft.com/office/drawing/2014/main" id="{F114A16A-5014-6B47-BAA4-26DDB086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3" y="1582455"/>
            <a:ext cx="6026533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8DD1EB-2DC7-4F4B-9FFF-50969B005E01}"/>
              </a:ext>
            </a:extLst>
          </p:cNvPr>
          <p:cNvSpPr txBox="1"/>
          <p:nvPr/>
        </p:nvSpPr>
        <p:spPr>
          <a:xfrm>
            <a:off x="6477000" y="1417638"/>
            <a:ext cx="2495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Metadata visualization tool shall be maintained by CNR</a:t>
            </a:r>
          </a:p>
          <a:p>
            <a:endParaRPr lang="en-US" dirty="0"/>
          </a:p>
          <a:p>
            <a:r>
              <a:rPr lang="en-US" dirty="0"/>
              <a:t>The underlying metadata has been shared with WMO to help populate OSCAR Surface database</a:t>
            </a:r>
          </a:p>
          <a:p>
            <a:endParaRPr lang="en-US" dirty="0"/>
          </a:p>
          <a:p>
            <a:r>
              <a:rPr lang="en-US" dirty="0"/>
              <a:t>The collected metadata is key input to C3S 311a Lot 3 led by GAIA-CLIM partners</a:t>
            </a:r>
          </a:p>
        </p:txBody>
      </p:sp>
    </p:spTree>
    <p:extLst>
      <p:ext uri="{BB962C8B-B14F-4D97-AF65-F5344CB8AC3E}">
        <p14:creationId xmlns:p14="http://schemas.microsoft.com/office/powerpoint/2010/main" val="264273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1F78-C8A4-494A-9DD2-6C4FF82E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Better understanding of where missing non-satellite observations are limiting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929AC19B-69D0-4445-9C1C-5748B8232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42" y="1417638"/>
            <a:ext cx="7600458" cy="44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5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0BFB-71F6-B948-80D9-6B9DFC8A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Improved metrological understanding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8964D-4846-BA4E-947D-38E306685D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16288"/>
            <a:ext cx="4933950" cy="352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49200-32F1-FE4D-B76C-081BB06F3594}"/>
              </a:ext>
            </a:extLst>
          </p:cNvPr>
          <p:cNvSpPr txBox="1"/>
          <p:nvPr/>
        </p:nvSpPr>
        <p:spPr>
          <a:xfrm>
            <a:off x="5391150" y="1216288"/>
            <a:ext cx="3619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six measurement techniques substantive progress towards </a:t>
            </a:r>
            <a:r>
              <a:rPr lang="en-US" sz="2400" dirty="0" err="1"/>
              <a:t>metrologically</a:t>
            </a:r>
            <a:r>
              <a:rPr lang="en-US" sz="2400" dirty="0"/>
              <a:t> traceable fiducial reference quality measurements.</a:t>
            </a:r>
          </a:p>
          <a:p>
            <a:endParaRPr lang="en-US" sz="2400" dirty="0"/>
          </a:p>
          <a:p>
            <a:r>
              <a:rPr lang="en-US" sz="2400" dirty="0"/>
              <a:t>Working with QA4ECV and FIDUCEO within a common framework that should allow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27809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AC65-CD33-F44C-88A9-24D7BB1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PTU documents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0D9EB-4C64-CD45-A888-BDBDB5057465}"/>
              </a:ext>
            </a:extLst>
          </p:cNvPr>
          <p:cNvSpPr txBox="1"/>
          <p:nvPr/>
        </p:nvSpPr>
        <p:spPr>
          <a:xfrm>
            <a:off x="419100" y="1543050"/>
            <a:ext cx="8362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a consistently structured documentation of understanding across diverse measurement techniques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Could be extended to other techniques and e.g. the ESA FRM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Highlight where further work and investigation are warranted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PTU documents we produced are hosted on the project website. Open to a much more long-term solution if felt useful.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134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D057-6EE9-D742-BC7F-0D8E6570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Improved understanding of co-location effects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B1CD0-9DF2-3545-A4BD-3637E2F613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19275"/>
            <a:ext cx="5715000" cy="296799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90C076-A7CD-DD44-89FE-82C68EE1E847}"/>
              </a:ext>
            </a:extLst>
          </p:cNvPr>
          <p:cNvSpPr txBox="1"/>
          <p:nvPr/>
        </p:nvSpPr>
        <p:spPr>
          <a:xfrm>
            <a:off x="6038850" y="1257300"/>
            <a:ext cx="2933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of statistical and modelling based approaches to better understand all facets of sampling </a:t>
            </a:r>
            <a:r>
              <a:rPr lang="en-US" sz="2000" dirty="0" err="1"/>
              <a:t>mis</a:t>
            </a:r>
            <a:r>
              <a:rPr lang="en-US" sz="2000" dirty="0"/>
              <a:t>-match in space and time.</a:t>
            </a:r>
          </a:p>
          <a:p>
            <a:endParaRPr lang="en-US" sz="2000" dirty="0"/>
          </a:p>
          <a:p>
            <a:r>
              <a:rPr lang="en-US" sz="2000" dirty="0"/>
              <a:t>A set of look-up tables produced.</a:t>
            </a:r>
          </a:p>
          <a:p>
            <a:endParaRPr lang="en-US" sz="2000" dirty="0"/>
          </a:p>
          <a:p>
            <a:r>
              <a:rPr lang="en-US" sz="2000" dirty="0"/>
              <a:t>Work towards an operational provision would be possible in future</a:t>
            </a:r>
          </a:p>
        </p:txBody>
      </p:sp>
    </p:spTree>
    <p:extLst>
      <p:ext uri="{BB962C8B-B14F-4D97-AF65-F5344CB8AC3E}">
        <p14:creationId xmlns:p14="http://schemas.microsoft.com/office/powerpoint/2010/main" val="33676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6D7F-6B73-974D-BF7C-C31837F6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63" y="445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Comparisons at level 1b – the GRUAN processor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F43FEB-3228-374A-810A-2E8344AD6406}"/>
              </a:ext>
            </a:extLst>
          </p:cNvPr>
          <p:cNvGrpSpPr/>
          <p:nvPr/>
        </p:nvGrpSpPr>
        <p:grpSpPr>
          <a:xfrm>
            <a:off x="2386597" y="3432081"/>
            <a:ext cx="3049499" cy="428967"/>
            <a:chOff x="2316814" y="5445224"/>
            <a:chExt cx="3049499" cy="42896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EBEE55E-7E0D-424B-BE39-5C700873D8B7}"/>
                </a:ext>
              </a:extLst>
            </p:cNvPr>
            <p:cNvCxnSpPr/>
            <p:nvPr/>
          </p:nvCxnSpPr>
          <p:spPr>
            <a:xfrm>
              <a:off x="2627784" y="5445224"/>
              <a:ext cx="273630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60CFA4F-FD10-1748-A318-42F125FBE386}"/>
                </a:ext>
              </a:extLst>
            </p:cNvPr>
            <p:cNvCxnSpPr/>
            <p:nvPr/>
          </p:nvCxnSpPr>
          <p:spPr>
            <a:xfrm flipV="1">
              <a:off x="2627784" y="5445224"/>
              <a:ext cx="20764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DCB871-BF1B-2C41-AD76-DC1B2D559E5F}"/>
                </a:ext>
              </a:extLst>
            </p:cNvPr>
            <p:cNvCxnSpPr/>
            <p:nvPr/>
          </p:nvCxnSpPr>
          <p:spPr>
            <a:xfrm flipV="1">
              <a:off x="4468180" y="5445224"/>
              <a:ext cx="20764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71F26AC-7B71-A04D-8C59-071108E8F859}"/>
                </a:ext>
              </a:extLst>
            </p:cNvPr>
            <p:cNvCxnSpPr/>
            <p:nvPr/>
          </p:nvCxnSpPr>
          <p:spPr>
            <a:xfrm>
              <a:off x="4644008" y="5445224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8B89EB-88BC-1C40-9B83-21DE49D301F4}"/>
                </a:ext>
              </a:extLst>
            </p:cNvPr>
            <p:cNvSpPr txBox="1"/>
            <p:nvPr/>
          </p:nvSpPr>
          <p:spPr>
            <a:xfrm rot="20017385">
              <a:off x="2316814" y="5559958"/>
              <a:ext cx="574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solidFill>
                    <a:srgbClr val="FFC000"/>
                  </a:solidFill>
                </a:rPr>
                <a:t>Surface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0807C0-1D23-3042-BF3A-163236FD1618}"/>
                </a:ext>
              </a:extLst>
            </p:cNvPr>
            <p:cNvSpPr txBox="1"/>
            <p:nvPr/>
          </p:nvSpPr>
          <p:spPr>
            <a:xfrm rot="20017385">
              <a:off x="3147576" y="5627970"/>
              <a:ext cx="8803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solidFill>
                    <a:srgbClr val="00B050"/>
                  </a:solidFill>
                </a:rPr>
                <a:t>Temperature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A9ED70-8782-9F4F-9A59-8ACF433E12E9}"/>
                </a:ext>
              </a:extLst>
            </p:cNvPr>
            <p:cNvSpPr txBox="1"/>
            <p:nvPr/>
          </p:nvSpPr>
          <p:spPr>
            <a:xfrm rot="20017385">
              <a:off x="4689525" y="5582747"/>
              <a:ext cx="6767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solidFill>
                    <a:srgbClr val="00B0F0"/>
                  </a:solidFill>
                </a:rPr>
                <a:t>Humidity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3890B3-E6B8-FA48-A461-D7F8BAA4A448}"/>
              </a:ext>
            </a:extLst>
          </p:cNvPr>
          <p:cNvGrpSpPr/>
          <p:nvPr/>
        </p:nvGrpSpPr>
        <p:grpSpPr>
          <a:xfrm>
            <a:off x="6156176" y="3429000"/>
            <a:ext cx="2736304" cy="428967"/>
            <a:chOff x="6228184" y="5373216"/>
            <a:chExt cx="2736304" cy="4289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145141-4AB3-BA41-97DC-2934A19DF335}"/>
                </a:ext>
              </a:extLst>
            </p:cNvPr>
            <p:cNvCxnSpPr/>
            <p:nvPr/>
          </p:nvCxnSpPr>
          <p:spPr>
            <a:xfrm>
              <a:off x="6228184" y="5373216"/>
              <a:ext cx="273630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75E0FF5-D680-BF46-A7F2-6205D7D9BF03}"/>
                </a:ext>
              </a:extLst>
            </p:cNvPr>
            <p:cNvCxnSpPr/>
            <p:nvPr/>
          </p:nvCxnSpPr>
          <p:spPr>
            <a:xfrm>
              <a:off x="8244408" y="5373216"/>
              <a:ext cx="72008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211F45-C253-7D4A-837E-CA04FDBDC180}"/>
                </a:ext>
              </a:extLst>
            </p:cNvPr>
            <p:cNvSpPr txBox="1"/>
            <p:nvPr/>
          </p:nvSpPr>
          <p:spPr>
            <a:xfrm rot="20017385">
              <a:off x="7837165" y="5487950"/>
              <a:ext cx="574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solidFill>
                    <a:srgbClr val="FFC000"/>
                  </a:solidFill>
                </a:rPr>
                <a:t>Surface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56058F-1369-B247-B2DD-BFAA8FB734B3}"/>
                </a:ext>
              </a:extLst>
            </p:cNvPr>
            <p:cNvCxnSpPr/>
            <p:nvPr/>
          </p:nvCxnSpPr>
          <p:spPr>
            <a:xfrm>
              <a:off x="8028384" y="5373216"/>
              <a:ext cx="50405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78829C-F6E2-CA4C-BFD6-2A70B42FD673}"/>
                </a:ext>
              </a:extLst>
            </p:cNvPr>
            <p:cNvSpPr txBox="1"/>
            <p:nvPr/>
          </p:nvSpPr>
          <p:spPr>
            <a:xfrm rot="20017385">
              <a:off x="8263871" y="5510739"/>
              <a:ext cx="6767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solidFill>
                    <a:srgbClr val="00B0F0"/>
                  </a:solidFill>
                </a:rPr>
                <a:t>Humidity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C1B5A3-E192-3F49-99B6-8D2608F8ABEA}"/>
                </a:ext>
              </a:extLst>
            </p:cNvPr>
            <p:cNvSpPr txBox="1"/>
            <p:nvPr/>
          </p:nvSpPr>
          <p:spPr>
            <a:xfrm rot="20017385">
              <a:off x="6381067" y="5555962"/>
              <a:ext cx="8803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solidFill>
                    <a:srgbClr val="00B050"/>
                  </a:solidFill>
                </a:rPr>
                <a:t>Temperature</a:t>
              </a:r>
            </a:p>
          </p:txBody>
        </p:sp>
      </p:grpSp>
      <p:pic>
        <p:nvPicPr>
          <p:cNvPr id="18" name="Picture 17" descr="Comparison_GRUAN_NWP_UM-EC_atms_LIN_2013.png">
            <a:extLst>
              <a:ext uri="{FF2B5EF4-FFF2-40B4-BE49-F238E27FC236}">
                <a16:creationId xmlns:a16="http://schemas.microsoft.com/office/drawing/2014/main" id="{C92BC4F5-F7A6-D947-9667-B3D03D567C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13" t="52100" r="17349" b="17450"/>
          <a:stretch>
            <a:fillRect/>
          </a:stretch>
        </p:blipFill>
        <p:spPr>
          <a:xfrm>
            <a:off x="2195736" y="1340768"/>
            <a:ext cx="3456384" cy="2088232"/>
          </a:xfrm>
          <a:prstGeom prst="rect">
            <a:avLst/>
          </a:prstGeom>
        </p:spPr>
      </p:pic>
      <p:pic>
        <p:nvPicPr>
          <p:cNvPr id="19" name="Picture 18" descr="Comparison_GRUAN_NWP_UM-EC_iasi_LIN_2013.png">
            <a:extLst>
              <a:ext uri="{FF2B5EF4-FFF2-40B4-BE49-F238E27FC236}">
                <a16:creationId xmlns:a16="http://schemas.microsoft.com/office/drawing/2014/main" id="{9E3A06B0-71A2-0148-B58D-14C254153F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5865" t="52100" r="18833" b="17450"/>
          <a:stretch>
            <a:fillRect/>
          </a:stretch>
        </p:blipFill>
        <p:spPr>
          <a:xfrm>
            <a:off x="5796136" y="1340768"/>
            <a:ext cx="3168352" cy="2088232"/>
          </a:xfrm>
          <a:prstGeom prst="rect">
            <a:avLst/>
          </a:prstGeom>
        </p:spPr>
      </p:pic>
      <p:pic>
        <p:nvPicPr>
          <p:cNvPr id="20" name="Picture 19" descr="STDV_GRUAN_NWP_UM-EC_atms_LIN_2013.png">
            <a:extLst>
              <a:ext uri="{FF2B5EF4-FFF2-40B4-BE49-F238E27FC236}">
                <a16:creationId xmlns:a16="http://schemas.microsoft.com/office/drawing/2014/main" id="{CB175057-DCE1-364B-AA98-BBB495D77B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1413" t="52100" r="17349" b="17450"/>
          <a:stretch>
            <a:fillRect/>
          </a:stretch>
        </p:blipFill>
        <p:spPr>
          <a:xfrm>
            <a:off x="2195736" y="3933056"/>
            <a:ext cx="3456384" cy="2088232"/>
          </a:xfrm>
          <a:prstGeom prst="rect">
            <a:avLst/>
          </a:prstGeom>
        </p:spPr>
      </p:pic>
      <p:pic>
        <p:nvPicPr>
          <p:cNvPr id="21" name="Picture 20" descr="STDV_GRUAN_NWP_UM-EC_iasi_LIN_2013.png">
            <a:extLst>
              <a:ext uri="{FF2B5EF4-FFF2-40B4-BE49-F238E27FC236}">
                <a16:creationId xmlns:a16="http://schemas.microsoft.com/office/drawing/2014/main" id="{0ABC1659-DC99-0446-9E04-A4C272840BB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5865" t="52100" r="17349" b="17450"/>
          <a:stretch>
            <a:fillRect/>
          </a:stretch>
        </p:blipFill>
        <p:spPr>
          <a:xfrm>
            <a:off x="5796136" y="3933056"/>
            <a:ext cx="3240360" cy="20882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3FD16A-D68D-E643-A89C-D916817CA032}"/>
              </a:ext>
            </a:extLst>
          </p:cNvPr>
          <p:cNvSpPr txBox="1"/>
          <p:nvPr/>
        </p:nvSpPr>
        <p:spPr>
          <a:xfrm>
            <a:off x="251520" y="1497558"/>
            <a:ext cx="1872208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NWP - GRUAN</a:t>
            </a:r>
          </a:p>
          <a:p>
            <a:pPr algn="ctr"/>
            <a:r>
              <a:rPr lang="en-GB" sz="1200" dirty="0" err="1"/>
              <a:t>Lindenberg</a:t>
            </a:r>
            <a:r>
              <a:rPr lang="en-GB" sz="1200" dirty="0"/>
              <a:t>, 2013</a:t>
            </a:r>
          </a:p>
          <a:p>
            <a:pPr algn="ctr"/>
            <a:r>
              <a:rPr lang="en-GB" sz="1200" dirty="0"/>
              <a:t>1297 profiles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F08BE0-19CD-6C47-994F-86892A70CD30}"/>
              </a:ext>
            </a:extLst>
          </p:cNvPr>
          <p:cNvSpPr txBox="1"/>
          <p:nvPr/>
        </p:nvSpPr>
        <p:spPr>
          <a:xfrm>
            <a:off x="251520" y="4161854"/>
            <a:ext cx="187220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Standard deviation of the difference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C947D-C6E5-A543-9672-BF7C478FA8C6}"/>
              </a:ext>
            </a:extLst>
          </p:cNvPr>
          <p:cNvSpPr/>
          <p:nvPr/>
        </p:nvSpPr>
        <p:spPr>
          <a:xfrm>
            <a:off x="3923928" y="1340768"/>
            <a:ext cx="274361" cy="16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EF7483-2AC8-CB43-B029-D3BB34E2141E}"/>
              </a:ext>
            </a:extLst>
          </p:cNvPr>
          <p:cNvSpPr/>
          <p:nvPr/>
        </p:nvSpPr>
        <p:spPr>
          <a:xfrm>
            <a:off x="7275443" y="1340769"/>
            <a:ext cx="1256997" cy="16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61B13D-178B-FC44-A737-D674073D2029}"/>
              </a:ext>
            </a:extLst>
          </p:cNvPr>
          <p:cNvSpPr/>
          <p:nvPr/>
        </p:nvSpPr>
        <p:spPr>
          <a:xfrm>
            <a:off x="3923928" y="3933056"/>
            <a:ext cx="274361" cy="16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89D920-295D-4140-A8E1-543B7C4FFC9F}"/>
              </a:ext>
            </a:extLst>
          </p:cNvPr>
          <p:cNvSpPr/>
          <p:nvPr/>
        </p:nvSpPr>
        <p:spPr>
          <a:xfrm>
            <a:off x="7275443" y="3933057"/>
            <a:ext cx="1256997" cy="16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438262-EA03-6648-8C40-B82D5629199F}"/>
              </a:ext>
            </a:extLst>
          </p:cNvPr>
          <p:cNvSpPr txBox="1"/>
          <p:nvPr/>
        </p:nvSpPr>
        <p:spPr>
          <a:xfrm>
            <a:off x="2905207" y="1052736"/>
            <a:ext cx="2314865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Simulated ATMS frequencies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9C4005-0620-684C-BB7C-26F868C8BD09}"/>
              </a:ext>
            </a:extLst>
          </p:cNvPr>
          <p:cNvSpPr txBox="1"/>
          <p:nvPr/>
        </p:nvSpPr>
        <p:spPr>
          <a:xfrm>
            <a:off x="6441085" y="1052736"/>
            <a:ext cx="2166485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Simulated IASI frequencies</a:t>
            </a:r>
          </a:p>
        </p:txBody>
      </p:sp>
      <p:pic>
        <p:nvPicPr>
          <p:cNvPr id="30" name="Picture 29" descr="Comparison_GRUAN_NWP_UM-EC_atms_LIN_2013.png">
            <a:extLst>
              <a:ext uri="{FF2B5EF4-FFF2-40B4-BE49-F238E27FC236}">
                <a16:creationId xmlns:a16="http://schemas.microsoft.com/office/drawing/2014/main" id="{EF16D2FD-7410-3646-840D-A5714D5E115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4381" t="81500" r="61873" b="13250"/>
          <a:stretch>
            <a:fillRect/>
          </a:stretch>
        </p:blipFill>
        <p:spPr>
          <a:xfrm>
            <a:off x="6012160" y="1556792"/>
            <a:ext cx="1152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9297</TotalTime>
  <Words>581</Words>
  <Application>Microsoft Macintosh PowerPoint</Application>
  <PresentationFormat>On-screen Show (4:3)</PresentationFormat>
  <Paragraphs>92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Tahoma</vt:lpstr>
      <vt:lpstr>Verdana</vt:lpstr>
      <vt:lpstr>Office Theme</vt:lpstr>
      <vt:lpstr>Document</vt:lpstr>
      <vt:lpstr>GAIA-CLIM  Peter Thorne / Joerg Schulz  8/3/18</vt:lpstr>
      <vt:lpstr>GAIA-CLIM key objectives</vt:lpstr>
      <vt:lpstr>System of systems approach</vt:lpstr>
      <vt:lpstr>Visualisation of measurement metadata</vt:lpstr>
      <vt:lpstr>Better understanding of where missing non-satellite observations are limiting</vt:lpstr>
      <vt:lpstr>Improved metrological understanding</vt:lpstr>
      <vt:lpstr>PTU documents</vt:lpstr>
      <vt:lpstr>Improved understanding of co-location effects</vt:lpstr>
      <vt:lpstr>Comparisons at level 1b – the GRUAN processor </vt:lpstr>
      <vt:lpstr>Better quantification of the role of data assimilation</vt:lpstr>
      <vt:lpstr>Towards a metrological closure comparison with FIDUCEO</vt:lpstr>
      <vt:lpstr>Over to Joerg …</vt:lpstr>
      <vt:lpstr>GAIA-CLIM Virtual Observatory</vt:lpstr>
      <vt:lpstr>GAIA-CLIM Virtual Observatory (VO)</vt:lpstr>
      <vt:lpstr>Gaps assessment and impacts document</vt:lpstr>
      <vt:lpstr>Recommendations</vt:lpstr>
      <vt:lpstr>The final recommendations</vt:lpstr>
      <vt:lpstr>PowerPoint Presentation</vt:lpstr>
    </vt:vector>
  </TitlesOfParts>
  <Company>NERSC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GAIA-CLIM H2020 project</dc:title>
  <dc:creator>Peter Thorne</dc:creator>
  <cp:lastModifiedBy>Peter Thorne</cp:lastModifiedBy>
  <cp:revision>125</cp:revision>
  <cp:lastPrinted>2015-05-23T17:24:47Z</cp:lastPrinted>
  <dcterms:created xsi:type="dcterms:W3CDTF">2014-10-28T08:49:19Z</dcterms:created>
  <dcterms:modified xsi:type="dcterms:W3CDTF">2018-03-08T13:15:27Z</dcterms:modified>
</cp:coreProperties>
</file>